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1464"/>
            <a:ext cx="4144992" cy="652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14282" y="1000108"/>
            <a:ext cx="28477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700" b="1" i="1" dirty="0" smtClean="0"/>
              <a:t>Örnek 2: Üçgenleri</a:t>
            </a:r>
            <a:br>
              <a:rPr lang="tr-TR" sz="2700" b="1" i="1" dirty="0" smtClean="0"/>
            </a:br>
            <a:r>
              <a:rPr lang="tr-TR" sz="2700" b="1" i="1" dirty="0" smtClean="0"/>
              <a:t> Sınıflandırma</a:t>
            </a:r>
            <a:endParaRPr lang="tr-T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Problem Çözmeye İlişkin Öğretim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Dört Adımlık Problem Çözme Süreci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Problem Çözme Stratejileri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C0000"/>
                </a:solidFill>
              </a:rPr>
              <a:t>Probleme Dayalı Bir Sınıfta Öğretim</a:t>
            </a:r>
            <a:endParaRPr lang="tr-TR" sz="4000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Bırakın Öğrenciler Konuşsun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Ne Kadar Söylemeli ve Ne Söylememeli?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Öğrencilerin Rapor Yazmasının Önemi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42971"/>
            <a:ext cx="7643866" cy="570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166"/>
            <a:ext cx="8429684" cy="58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71462"/>
            <a:ext cx="8229600" cy="4525963"/>
          </a:xfrm>
        </p:spPr>
        <p:txBody>
          <a:bodyPr/>
          <a:lstStyle/>
          <a:p>
            <a:r>
              <a:rPr lang="tr-TR" b="1" dirty="0" smtClean="0"/>
              <a:t>Rapor Yazımında Teknoloji Kullanımı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Biliş ötesi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Eğilim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Tutumsal Hedefler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Üç Aşamalı Ders Formatı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80382"/>
            <a:ext cx="4946232" cy="544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Dersin </a:t>
            </a:r>
            <a:r>
              <a:rPr lang="tr-TR" b="1" i="1" dirty="0" smtClean="0">
                <a:solidFill>
                  <a:srgbClr val="0070C0"/>
                </a:solidFill>
              </a:rPr>
              <a:t>Önce Evresi</a:t>
            </a:r>
          </a:p>
          <a:p>
            <a:r>
              <a:rPr lang="tr-TR" b="1" i="1" dirty="0" smtClean="0">
                <a:solidFill>
                  <a:srgbClr val="0070C0"/>
                </a:solidFill>
              </a:rPr>
              <a:t>Önce Evresinde Öğretmenin Eylemleri</a:t>
            </a:r>
          </a:p>
          <a:p>
            <a:r>
              <a:rPr lang="tr-TR" sz="2700" b="1" dirty="0" smtClean="0"/>
              <a:t>1. Önceki Bilgilerin Aktif Hâle Getirilmesi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899" y="2071678"/>
            <a:ext cx="57182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62" y="104841"/>
            <a:ext cx="4287868" cy="629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v-SE" b="1" dirty="0" smtClean="0"/>
              <a:t>2. Problemin Anlaşıldığından Emin Olunuz</a:t>
            </a:r>
            <a:endParaRPr lang="tr-TR" b="1" dirty="0" smtClean="0"/>
          </a:p>
          <a:p>
            <a:pPr>
              <a:buNone/>
            </a:pPr>
            <a:r>
              <a:rPr lang="it-IT" b="1" dirty="0" smtClean="0"/>
              <a:t>3. Beklentilerinizi Açıkça İfade Ediniz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334" y="1570024"/>
            <a:ext cx="5501332" cy="47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 Öğretme: Temeller ve Perspektifler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Problem Çözme ile Öğretim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Ders </a:t>
            </a:r>
            <a:r>
              <a:rPr lang="tr-TR" b="1" i="1" dirty="0" smtClean="0">
                <a:solidFill>
                  <a:srgbClr val="0070C0"/>
                </a:solidFill>
              </a:rPr>
              <a:t>Sırası Evresi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Ders </a:t>
            </a:r>
            <a:r>
              <a:rPr lang="tr-TR" b="1" i="1" dirty="0" smtClean="0">
                <a:solidFill>
                  <a:srgbClr val="0070C0"/>
                </a:solidFill>
              </a:rPr>
              <a:t>Sırasında Öğretmenin Eylemleri</a:t>
            </a:r>
          </a:p>
          <a:p>
            <a:pPr marL="514350" indent="-514350">
              <a:buAutoNum type="arabicPeriod"/>
            </a:pPr>
            <a:r>
              <a:rPr lang="tr-TR" sz="2700" b="1" dirty="0" smtClean="0"/>
              <a:t>Serbest Bırakınız</a:t>
            </a:r>
          </a:p>
          <a:p>
            <a:pPr marL="514350" indent="-514350">
              <a:buAutoNum type="arabicPeriod"/>
            </a:pPr>
            <a:r>
              <a:rPr lang="tr-TR" sz="2700" b="1" dirty="0" smtClean="0"/>
              <a:t>Aktif Dinleyiniz</a:t>
            </a:r>
          </a:p>
          <a:p>
            <a:pPr marL="514350" indent="-514350">
              <a:buAutoNum type="arabicPeriod"/>
            </a:pPr>
            <a:r>
              <a:rPr lang="tr-TR" sz="2700" b="1" dirty="0" smtClean="0"/>
              <a:t>Uygun İpuçları Veriniz</a:t>
            </a:r>
          </a:p>
          <a:p>
            <a:pPr marL="514350" indent="-514350">
              <a:buAutoNum type="arabicPeriod"/>
            </a:pPr>
            <a:r>
              <a:rPr lang="tr-TR" sz="2700" b="1" dirty="0" smtClean="0"/>
              <a:t>Değerli Genişletmelere Zemin Oluşturunuz</a:t>
            </a:r>
          </a:p>
          <a:p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Ders </a:t>
            </a:r>
            <a:r>
              <a:rPr lang="tr-TR" b="1" i="1" dirty="0" smtClean="0">
                <a:solidFill>
                  <a:srgbClr val="0070C0"/>
                </a:solidFill>
              </a:rPr>
              <a:t>Sonrası Evresi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Matematik öğrenenler topluluğu oluşturmayı teşvik etmek.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Doğru-yanlış tespiti yapmadan aktif bir şekilde dinleyin.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Temel fikirleri özetleyin ve gelecekte çözülecek problemleri belirleyiniz.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Ders </a:t>
            </a:r>
            <a:r>
              <a:rPr lang="tr-TR" b="1" i="1" dirty="0" smtClean="0">
                <a:solidFill>
                  <a:srgbClr val="0070C0"/>
                </a:solidFill>
              </a:rPr>
              <a:t>Sonrası Evresinde Öğretmenin </a:t>
            </a:r>
            <a:r>
              <a:rPr lang="tr-TR" b="1" dirty="0" smtClean="0">
                <a:solidFill>
                  <a:srgbClr val="0070C0"/>
                </a:solidFill>
              </a:rPr>
              <a:t>Eylemleri</a:t>
            </a:r>
          </a:p>
          <a:p>
            <a:pPr marL="514350" indent="-514350">
              <a:buAutoNum type="arabicPeriod"/>
            </a:pPr>
            <a:r>
              <a:rPr lang="tr-TR" sz="2700" b="1" dirty="0" smtClean="0"/>
              <a:t>Bütün Öğrencileri İçeren Matematik Öğrenenler Topluluğunu Teşvik Ediniz</a:t>
            </a:r>
            <a:r>
              <a:rPr lang="tr-TR" sz="2700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tr-TR" sz="2700" b="1" dirty="0" smtClean="0"/>
              <a:t>Doğru-Yanlış Tespiti Yapmadan Aktif Bir Şekilde Dinleyiniz</a:t>
            </a:r>
          </a:p>
          <a:p>
            <a:pPr marL="514350" indent="-514350">
              <a:buAutoNum type="arabicPeriod"/>
            </a:pPr>
            <a:r>
              <a:rPr lang="tr-TR" sz="2700" b="1" dirty="0" smtClean="0"/>
              <a:t>Temel Fikirleri Özetleyiniz ve Gelecekte Çözülecek Problemleri Belirleyiniz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Sıkça Sorulan Sorular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tr-TR" i="1" dirty="0" smtClean="0"/>
              <a:t>1. </a:t>
            </a:r>
            <a:r>
              <a:rPr lang="tr-TR" i="1" smtClean="0"/>
              <a:t>Öğretmem </a:t>
            </a:r>
            <a:r>
              <a:rPr lang="tr-TR" i="1" dirty="0" smtClean="0"/>
              <a:t>gereken bütün temel becerileri/kuralları nasıl öğretebilirim?</a:t>
            </a:r>
          </a:p>
          <a:p>
            <a:pPr>
              <a:buNone/>
            </a:pPr>
            <a:r>
              <a:rPr lang="tr-TR" dirty="0" smtClean="0"/>
              <a:t>2</a:t>
            </a:r>
            <a:r>
              <a:rPr lang="tr-TR" i="1" dirty="0" smtClean="0"/>
              <a:t>. Neden öğrencilerin sıklıkla “konuşması” ya da “açıklaması” öğretmenin “konuşması” ya da “açıklamasından” daha iyidir?</a:t>
            </a:r>
          </a:p>
          <a:p>
            <a:pPr>
              <a:buNone/>
            </a:pPr>
            <a:r>
              <a:rPr lang="tr-TR" dirty="0" smtClean="0"/>
              <a:t>3. </a:t>
            </a:r>
            <a:r>
              <a:rPr lang="tr-TR" i="1" dirty="0" smtClean="0"/>
              <a:t>Bir problemi çözerken zorluk çeken öğrencilere yardım etmek doğru mudur?</a:t>
            </a:r>
          </a:p>
          <a:p>
            <a:pPr>
              <a:buNone/>
            </a:pPr>
            <a:r>
              <a:rPr lang="tr-TR" dirty="0" smtClean="0"/>
              <a:t>4. </a:t>
            </a:r>
            <a:r>
              <a:rPr lang="tr-TR" i="1" dirty="0" smtClean="0"/>
              <a:t>Bütün konuları kapsayacak zamanı nerden bulabilirim?</a:t>
            </a:r>
          </a:p>
          <a:p>
            <a:pPr>
              <a:buNone/>
            </a:pPr>
            <a:r>
              <a:rPr lang="tr-TR" dirty="0" smtClean="0"/>
              <a:t>5. </a:t>
            </a:r>
            <a:r>
              <a:rPr lang="tr-TR" i="1" dirty="0" smtClean="0"/>
              <a:t>Öğrencilerin öğrenenler topluluğu oluşturması ve fikirleri paylaşmasını ve tartışmasını öğrenmeleri ne kadar zaman alır?</a:t>
            </a:r>
          </a:p>
          <a:p>
            <a:pPr>
              <a:buNone/>
            </a:pPr>
            <a:r>
              <a:rPr lang="tr-TR" dirty="0" smtClean="0"/>
              <a:t>6. </a:t>
            </a:r>
            <a:r>
              <a:rPr lang="tr-TR" i="1" dirty="0" smtClean="0"/>
              <a:t>Öğrenci merkezli probleme dayalı öğretim ile öğretmen merkezli öğretimi birlikte kullanabilir miyim?</a:t>
            </a:r>
          </a:p>
          <a:p>
            <a:pPr>
              <a:buNone/>
            </a:pPr>
            <a:r>
              <a:rPr lang="tr-TR" dirty="0" smtClean="0"/>
              <a:t>7. </a:t>
            </a:r>
            <a:r>
              <a:rPr lang="tr-TR" i="1" dirty="0" smtClean="0"/>
              <a:t>Alıştırma ve uygulamaya yer olacak mı?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85745"/>
            <a:ext cx="3286148" cy="677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Problem Çözme ile Öğretim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Matematik Öğrenimi İçin Problemler ve Görevler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Problemlerin Rolündeki Değişim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Problem Çözme ile Öğretimin Değeri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Probleme Dayalı Görevlerden Örnekler</a:t>
            </a:r>
          </a:p>
          <a:p>
            <a:r>
              <a:rPr lang="tr-TR" sz="2700" b="1" dirty="0" smtClean="0"/>
              <a:t>Kavramsal Matematik</a:t>
            </a:r>
          </a:p>
          <a:p>
            <a:r>
              <a:rPr lang="tr-TR" sz="2700" b="1" dirty="0" smtClean="0"/>
              <a:t>Algoritmalar ve İşlemler</a:t>
            </a:r>
            <a:endParaRPr lang="tr-TR" sz="2700" b="1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9571"/>
            <a:ext cx="4429156" cy="62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Probleme Dayalı Görevlerin</a:t>
            </a:r>
            <a:br>
              <a:rPr lang="tr-TR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ve Derslerin Seçimi ya da</a:t>
            </a:r>
            <a:r>
              <a:rPr lang="tr-TR" b="1" dirty="0" smtClean="0">
                <a:solidFill>
                  <a:srgbClr val="CC0000"/>
                </a:solidFill>
              </a:rPr>
              <a:t> Tasarımı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Çoklu Giriş Noktaları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Anlamlı ve Katılımı Teşvik Eden Ortamların Hazırlanması</a:t>
            </a:r>
          </a:p>
          <a:p>
            <a:r>
              <a:rPr lang="tr-TR" sz="2700" b="1" dirty="0" smtClean="0"/>
              <a:t>Çocuk Edebiyatı</a:t>
            </a:r>
          </a:p>
          <a:p>
            <a:r>
              <a:rPr lang="tr-TR" sz="2700" b="1" dirty="0" smtClean="0"/>
              <a:t>Diğer Disiplinlerle Bağlantılar</a:t>
            </a:r>
            <a:endParaRPr lang="tr-TR" sz="2700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29058" y="500042"/>
            <a:ext cx="5143536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Nitelikli Görevlerin Bulunması ve Probleme Dayalı Dersler</a:t>
            </a:r>
          </a:p>
          <a:p>
            <a:r>
              <a:rPr lang="tr-TR" sz="2700" b="1" dirty="0" smtClean="0"/>
              <a:t>Görev Seçme Rehberi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642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6280852" cy="667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i="1" dirty="0" smtClean="0"/>
              <a:t>Örnek 1: Toplama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3" y="830263"/>
            <a:ext cx="3770327" cy="577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311</Words>
  <PresentationFormat>Ekran Gösterisi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Slayt 1</vt:lpstr>
      <vt:lpstr>KISIM I Matematik Öğretme: Temeller ve Perspektifler</vt:lpstr>
      <vt:lpstr>Slayt 3</vt:lpstr>
      <vt:lpstr>Problem Çözme ile Öğretim</vt:lpstr>
      <vt:lpstr>Slayt 5</vt:lpstr>
      <vt:lpstr>Probleme Dayalı Görevlerin ve Derslerin Seçimi ya da Tasarımı</vt:lpstr>
      <vt:lpstr>Slayt 7</vt:lpstr>
      <vt:lpstr>Slayt 8</vt:lpstr>
      <vt:lpstr>Slayt 9</vt:lpstr>
      <vt:lpstr>Slayt 10</vt:lpstr>
      <vt:lpstr>Problem Çözmeye İlişkin Öğretim</vt:lpstr>
      <vt:lpstr>Probleme Dayalı Bir Sınıfta Öğretim</vt:lpstr>
      <vt:lpstr>Slayt 13</vt:lpstr>
      <vt:lpstr>Slayt 14</vt:lpstr>
      <vt:lpstr>Slayt 15</vt:lpstr>
      <vt:lpstr>Üç Aşamalı Ders Formatı</vt:lpstr>
      <vt:lpstr>Slayt 17</vt:lpstr>
      <vt:lpstr>Slayt 18</vt:lpstr>
      <vt:lpstr>Slayt 19</vt:lpstr>
      <vt:lpstr>Slayt 20</vt:lpstr>
      <vt:lpstr>Slayt 21</vt:lpstr>
      <vt:lpstr>Slayt 22</vt:lpstr>
      <vt:lpstr>Sıkça Sorulan Sorular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12</cp:revision>
  <dcterms:created xsi:type="dcterms:W3CDTF">2015-06-01T11:06:26Z</dcterms:created>
  <dcterms:modified xsi:type="dcterms:W3CDTF">2015-06-10T14:17:20Z</dcterms:modified>
</cp:coreProperties>
</file>