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961C8A4-A248-4799-8862-4B3736C7BA9A}"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20031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61C8A4-A248-4799-8862-4B3736C7BA9A}"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132403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61C8A4-A248-4799-8862-4B3736C7BA9A}"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8469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61C8A4-A248-4799-8862-4B3736C7BA9A}"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348556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961C8A4-A248-4799-8862-4B3736C7BA9A}"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383551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961C8A4-A248-4799-8862-4B3736C7BA9A}"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287319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961C8A4-A248-4799-8862-4B3736C7BA9A}" type="datetimeFigureOut">
              <a:rPr lang="tr-TR" smtClean="0"/>
              <a:t>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361875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961C8A4-A248-4799-8862-4B3736C7BA9A}" type="datetimeFigureOut">
              <a:rPr lang="tr-TR" smtClean="0"/>
              <a:t>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160770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61C8A4-A248-4799-8862-4B3736C7BA9A}" type="datetimeFigureOut">
              <a:rPr lang="tr-TR" smtClean="0"/>
              <a:t>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292137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61C8A4-A248-4799-8862-4B3736C7BA9A}"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309490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61C8A4-A248-4799-8862-4B3736C7BA9A}"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6886BDD-E826-40E2-AE60-70E47D85422D}" type="slidenum">
              <a:rPr lang="tr-TR" smtClean="0"/>
              <a:t>‹#›</a:t>
            </a:fld>
            <a:endParaRPr lang="tr-TR"/>
          </a:p>
        </p:txBody>
      </p:sp>
    </p:spTree>
    <p:extLst>
      <p:ext uri="{BB962C8B-B14F-4D97-AF65-F5344CB8AC3E}">
        <p14:creationId xmlns:p14="http://schemas.microsoft.com/office/powerpoint/2010/main" val="5663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1C8A4-A248-4799-8862-4B3736C7BA9A}" type="datetimeFigureOut">
              <a:rPr lang="tr-TR" smtClean="0"/>
              <a:t>31.1.2017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86BDD-E826-40E2-AE60-70E47D85422D}" type="slidenum">
              <a:rPr lang="tr-TR" smtClean="0"/>
              <a:t>‹#›</a:t>
            </a:fld>
            <a:endParaRPr lang="tr-TR"/>
          </a:p>
        </p:txBody>
      </p:sp>
    </p:spTree>
    <p:extLst>
      <p:ext uri="{BB962C8B-B14F-4D97-AF65-F5344CB8AC3E}">
        <p14:creationId xmlns:p14="http://schemas.microsoft.com/office/powerpoint/2010/main" val="2745475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7287" y="0"/>
            <a:ext cx="5600700" cy="850106"/>
          </a:xfrm>
        </p:spPr>
        <p:txBody>
          <a:bodyPr/>
          <a:lstStyle/>
          <a:p>
            <a:r>
              <a:rPr lang="tr-TR" dirty="0" smtClean="0"/>
              <a:t>Toprak istekleri </a:t>
            </a:r>
            <a:endParaRPr lang="tr-TR" dirty="0"/>
          </a:p>
        </p:txBody>
      </p:sp>
      <p:sp>
        <p:nvSpPr>
          <p:cNvPr id="3" name="2 İçerik Yer Tutucusu"/>
          <p:cNvSpPr>
            <a:spLocks noGrp="1"/>
          </p:cNvSpPr>
          <p:nvPr>
            <p:ph sz="quarter" idx="1"/>
          </p:nvPr>
        </p:nvSpPr>
        <p:spPr>
          <a:xfrm>
            <a:off x="274133" y="678706"/>
            <a:ext cx="6218448" cy="5781256"/>
          </a:xfrm>
        </p:spPr>
        <p:txBody>
          <a:bodyPr>
            <a:normAutofit/>
          </a:bodyPr>
          <a:lstStyle/>
          <a:p>
            <a:r>
              <a:rPr lang="tr-TR" sz="1600" dirty="0" smtClean="0">
                <a:latin typeface="Arial" panose="020B0604020202020204" pitchFamily="34" charset="0"/>
                <a:cs typeface="Arial" panose="020B0604020202020204" pitchFamily="34" charset="0"/>
              </a:rPr>
              <a:t>Tıbbi bitkiler toprak istekleri bakımından çok büyük farklılıklar gösterirler </a:t>
            </a:r>
          </a:p>
          <a:p>
            <a:r>
              <a:rPr lang="tr-TR" sz="1600" dirty="0" smtClean="0">
                <a:latin typeface="Arial" panose="020B0604020202020204" pitchFamily="34" charset="0"/>
                <a:cs typeface="Arial" panose="020B0604020202020204" pitchFamily="34" charset="0"/>
              </a:rPr>
              <a:t>Rezene, kişniş, lavanta, adaçayı, boruçiçeği, kekik gibi tıbbi bitkiler alkali karakterli topraklarda </a:t>
            </a:r>
          </a:p>
          <a:p>
            <a:r>
              <a:rPr lang="tr-TR" sz="1600" dirty="0">
                <a:latin typeface="Arial" panose="020B0604020202020204" pitchFamily="34" charset="0"/>
                <a:cs typeface="Arial" panose="020B0604020202020204" pitchFamily="34" charset="0"/>
              </a:rPr>
              <a:t>Kuzu kulağı, yabani turp, yüksük otu, peygamber çiçeği, yakı otu, sinirotu gibi bitkiler hafif asitli topraklarda iyi gelişme gösterirler</a:t>
            </a:r>
            <a:r>
              <a:rPr lang="tr-TR" sz="1600" dirty="0" smtClean="0">
                <a:latin typeface="Arial" panose="020B0604020202020204" pitchFamily="34" charset="0"/>
                <a:cs typeface="Arial" panose="020B0604020202020204" pitchFamily="34" charset="0"/>
              </a:rPr>
              <a:t>.</a:t>
            </a:r>
          </a:p>
          <a:p>
            <a:r>
              <a:rPr lang="tr-TR" sz="1600" dirty="0">
                <a:latin typeface="Arial" panose="020B0604020202020204" pitchFamily="34" charset="0"/>
                <a:cs typeface="Arial" panose="020B0604020202020204" pitchFamily="34" charset="0"/>
              </a:rPr>
              <a:t>Kedi otu, hatmi, mercanköşk, nane, boru çiçeği, oğul otu gibi tıbbi bitkiler organik maddece zengin topraklarda iyi gelişme </a:t>
            </a:r>
            <a:r>
              <a:rPr lang="tr-TR" sz="1600" dirty="0" smtClean="0">
                <a:latin typeface="Arial" panose="020B0604020202020204" pitchFamily="34" charset="0"/>
                <a:cs typeface="Arial" panose="020B0604020202020204" pitchFamily="34" charset="0"/>
              </a:rPr>
              <a:t>gösterirler</a:t>
            </a:r>
          </a:p>
          <a:p>
            <a:endParaRPr lang="tr-TR" sz="1600" dirty="0"/>
          </a:p>
          <a:p>
            <a:endParaRPr lang="tr-TR" dirty="0"/>
          </a:p>
          <a:p>
            <a:endParaRPr lang="tr-TR" dirty="0"/>
          </a:p>
        </p:txBody>
      </p:sp>
      <p:pic>
        <p:nvPicPr>
          <p:cNvPr id="4098" name="Picture 2" descr="H:\grupresim-89\Rezene\tatli rezene\Agustos08 (25).jpg"/>
          <p:cNvPicPr>
            <a:picLocks noChangeAspect="1" noChangeArrowheads="1"/>
          </p:cNvPicPr>
          <p:nvPr/>
        </p:nvPicPr>
        <p:blipFill>
          <a:blip r:embed="rId2" cstate="print"/>
          <a:srcRect/>
          <a:stretch>
            <a:fillRect/>
          </a:stretch>
        </p:blipFill>
        <p:spPr bwMode="auto">
          <a:xfrm>
            <a:off x="560147" y="3495868"/>
            <a:ext cx="3233423" cy="2964094"/>
          </a:xfrm>
          <a:prstGeom prst="rect">
            <a:avLst/>
          </a:prstGeom>
          <a:noFill/>
        </p:spPr>
      </p:pic>
      <p:sp>
        <p:nvSpPr>
          <p:cNvPr id="5" name="4 Metin kutusu"/>
          <p:cNvSpPr txBox="1"/>
          <p:nvPr/>
        </p:nvSpPr>
        <p:spPr>
          <a:xfrm>
            <a:off x="1013163" y="5747956"/>
            <a:ext cx="3888432" cy="369332"/>
          </a:xfrm>
          <a:prstGeom prst="rect">
            <a:avLst/>
          </a:prstGeom>
          <a:noFill/>
        </p:spPr>
        <p:txBody>
          <a:bodyPr wrap="square" rtlCol="0">
            <a:spAutoFit/>
          </a:bodyPr>
          <a:lstStyle/>
          <a:p>
            <a:r>
              <a:rPr lang="tr-TR" dirty="0">
                <a:solidFill>
                  <a:schemeClr val="bg1"/>
                </a:solidFill>
              </a:rPr>
              <a:t>Rezene </a:t>
            </a:r>
            <a:r>
              <a:rPr lang="tr-TR" i="1" dirty="0" err="1">
                <a:solidFill>
                  <a:schemeClr val="bg1"/>
                </a:solidFill>
              </a:rPr>
              <a:t>Foeniculum</a:t>
            </a:r>
            <a:r>
              <a:rPr lang="tr-TR" i="1" dirty="0">
                <a:solidFill>
                  <a:schemeClr val="bg1"/>
                </a:solidFill>
              </a:rPr>
              <a:t> </a:t>
            </a:r>
            <a:r>
              <a:rPr lang="tr-TR" i="1" dirty="0" err="1">
                <a:solidFill>
                  <a:schemeClr val="bg1"/>
                </a:solidFill>
              </a:rPr>
              <a:t>vulgare</a:t>
            </a:r>
            <a:r>
              <a:rPr lang="tr-TR" i="1" dirty="0">
                <a:solidFill>
                  <a:schemeClr val="bg1"/>
                </a:solidFill>
              </a:rPr>
              <a:t> </a:t>
            </a:r>
            <a:r>
              <a:rPr lang="tr-TR" dirty="0">
                <a:solidFill>
                  <a:schemeClr val="bg1"/>
                </a:solidFill>
              </a:rPr>
              <a:t>Kültür</a:t>
            </a:r>
          </a:p>
        </p:txBody>
      </p:sp>
      <p:sp>
        <p:nvSpPr>
          <p:cNvPr id="7" name="4 Metin kutusu"/>
          <p:cNvSpPr txBox="1"/>
          <p:nvPr/>
        </p:nvSpPr>
        <p:spPr>
          <a:xfrm>
            <a:off x="4302772" y="6433304"/>
            <a:ext cx="4914546" cy="369332"/>
          </a:xfrm>
          <a:prstGeom prst="rect">
            <a:avLst/>
          </a:prstGeom>
          <a:noFill/>
        </p:spPr>
        <p:txBody>
          <a:bodyPr wrap="square" rtlCol="0">
            <a:spAutoFit/>
          </a:bodyPr>
          <a:lstStyle/>
          <a:p>
            <a:r>
              <a:rPr lang="tr-TR" i="1" dirty="0" err="1"/>
              <a:t>Centaurea</a:t>
            </a:r>
            <a:r>
              <a:rPr lang="tr-TR" i="1" dirty="0"/>
              <a:t> </a:t>
            </a:r>
            <a:r>
              <a:rPr lang="tr-TR" i="1" dirty="0" err="1"/>
              <a:t>tchihatcheffii</a:t>
            </a:r>
            <a:r>
              <a:rPr lang="tr-TR" i="1" dirty="0"/>
              <a:t> </a:t>
            </a:r>
            <a:r>
              <a:rPr lang="tr-TR" dirty="0"/>
              <a:t>Kültür</a:t>
            </a:r>
          </a:p>
        </p:txBody>
      </p:sp>
      <p:pic>
        <p:nvPicPr>
          <p:cNvPr id="8" name="Picture 2" descr="H:\grupresim-89\Centaurea\Centaurea tchihatcheffii\3-13.5.06 (54).JPG"/>
          <p:cNvPicPr>
            <a:picLocks noChangeAspect="1" noChangeArrowheads="1"/>
          </p:cNvPicPr>
          <p:nvPr/>
        </p:nvPicPr>
        <p:blipFill>
          <a:blip r:embed="rId3" cstate="print"/>
          <a:srcRect/>
          <a:stretch>
            <a:fillRect/>
          </a:stretch>
        </p:blipFill>
        <p:spPr bwMode="auto">
          <a:xfrm>
            <a:off x="4000890" y="3416496"/>
            <a:ext cx="3392398" cy="3015465"/>
          </a:xfrm>
          <a:prstGeom prst="rect">
            <a:avLst/>
          </a:prstGeom>
          <a:noFill/>
        </p:spPr>
      </p:pic>
      <p:pic>
        <p:nvPicPr>
          <p:cNvPr id="9" name="Picture 2" descr="H:\grupresim-89\melissa\3-13.5.06 (162).JPG"/>
          <p:cNvPicPr>
            <a:picLocks noChangeAspect="1" noChangeArrowheads="1"/>
          </p:cNvPicPr>
          <p:nvPr/>
        </p:nvPicPr>
        <p:blipFill>
          <a:blip r:embed="rId4" cstate="print"/>
          <a:srcRect/>
          <a:stretch>
            <a:fillRect/>
          </a:stretch>
        </p:blipFill>
        <p:spPr bwMode="auto">
          <a:xfrm>
            <a:off x="6492581" y="623423"/>
            <a:ext cx="2462672" cy="2189042"/>
          </a:xfrm>
          <a:prstGeom prst="rect">
            <a:avLst/>
          </a:prstGeom>
          <a:noFill/>
        </p:spPr>
      </p:pic>
      <p:sp>
        <p:nvSpPr>
          <p:cNvPr id="11" name="4 Metin kutusu"/>
          <p:cNvSpPr txBox="1"/>
          <p:nvPr/>
        </p:nvSpPr>
        <p:spPr>
          <a:xfrm>
            <a:off x="6492581" y="2117020"/>
            <a:ext cx="2462672" cy="646331"/>
          </a:xfrm>
          <a:prstGeom prst="rect">
            <a:avLst/>
          </a:prstGeom>
          <a:noFill/>
        </p:spPr>
        <p:txBody>
          <a:bodyPr wrap="square" rtlCol="0">
            <a:spAutoFit/>
          </a:bodyPr>
          <a:lstStyle/>
          <a:p>
            <a:r>
              <a:rPr lang="tr-TR" dirty="0">
                <a:solidFill>
                  <a:schemeClr val="bg1"/>
                </a:solidFill>
              </a:rPr>
              <a:t>Oğul otu </a:t>
            </a:r>
            <a:r>
              <a:rPr lang="tr-TR" i="1" dirty="0" err="1">
                <a:solidFill>
                  <a:schemeClr val="bg1"/>
                </a:solidFill>
              </a:rPr>
              <a:t>Melissa</a:t>
            </a:r>
            <a:r>
              <a:rPr lang="tr-TR" i="1" dirty="0">
                <a:solidFill>
                  <a:schemeClr val="bg1"/>
                </a:solidFill>
              </a:rPr>
              <a:t> </a:t>
            </a:r>
            <a:r>
              <a:rPr lang="tr-TR" i="1" dirty="0" err="1">
                <a:solidFill>
                  <a:schemeClr val="bg1"/>
                </a:solidFill>
              </a:rPr>
              <a:t>officinalis</a:t>
            </a:r>
            <a:r>
              <a:rPr lang="tr-TR" i="1" dirty="0">
                <a:solidFill>
                  <a:schemeClr val="bg1"/>
                </a:solidFill>
              </a:rPr>
              <a:t> </a:t>
            </a:r>
            <a:r>
              <a:rPr lang="tr-TR" dirty="0">
                <a:solidFill>
                  <a:schemeClr val="bg1"/>
                </a:solidFill>
              </a:rPr>
              <a:t>Kültür</a:t>
            </a:r>
          </a:p>
        </p:txBody>
      </p:sp>
    </p:spTree>
    <p:extLst>
      <p:ext uri="{BB962C8B-B14F-4D97-AF65-F5344CB8AC3E}">
        <p14:creationId xmlns:p14="http://schemas.microsoft.com/office/powerpoint/2010/main" val="162928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485900" y="188640"/>
            <a:ext cx="5894412" cy="6285312"/>
          </a:xfrm>
        </p:spPr>
        <p:txBody>
          <a:bodyPr>
            <a:normAutofit/>
          </a:bodyPr>
          <a:lstStyle/>
          <a:p>
            <a:r>
              <a:rPr lang="tr-TR" sz="1600" dirty="0" smtClean="0"/>
              <a:t>Toprakaltı organları yararlanılan tıbbi bitkilerde fazla ağır topraklar uygun değildir. Ağır topraklar bitkilerin kök, yumru, </a:t>
            </a:r>
            <a:r>
              <a:rPr lang="tr-TR" sz="1600" dirty="0" err="1" smtClean="0"/>
              <a:t>rizomlarına</a:t>
            </a:r>
            <a:r>
              <a:rPr lang="tr-TR" sz="1600" dirty="0" smtClean="0"/>
              <a:t> yapışır ve temizlenmeleri zorlaşır . Hasadı da zorlaştırır. </a:t>
            </a:r>
          </a:p>
          <a:p>
            <a:r>
              <a:rPr lang="tr-TR" sz="1600" dirty="0"/>
              <a:t>Bazı tıbbi bitkiler nemli ortamlarda, taban suyu yüksek topraklarda iyi gelişme gösterir. Sulu yerlerde nane örnek verilebilir</a:t>
            </a:r>
            <a:r>
              <a:rPr lang="tr-TR" sz="1600" dirty="0" smtClean="0"/>
              <a:t>.</a:t>
            </a:r>
          </a:p>
          <a:p>
            <a:r>
              <a:rPr lang="tr-TR" sz="1600" dirty="0"/>
              <a:t>Birçok tıbbi bitki </a:t>
            </a:r>
            <a:r>
              <a:rPr lang="tr-TR" sz="1600" dirty="0" err="1"/>
              <a:t>pH</a:t>
            </a:r>
            <a:r>
              <a:rPr lang="tr-TR" sz="1600" dirty="0"/>
              <a:t> </a:t>
            </a:r>
            <a:r>
              <a:rPr lang="tr-TR" sz="1600" dirty="0" err="1"/>
              <a:t>sı</a:t>
            </a:r>
            <a:r>
              <a:rPr lang="tr-TR" sz="1600" dirty="0"/>
              <a:t> 6,5-7,5 arasında iyi gelişme gösterir, bazı tıbbi bitkiler daha asitli veya daha alkali topraklarda yetişebilir. </a:t>
            </a:r>
          </a:p>
          <a:p>
            <a:endParaRPr lang="tr-TR" dirty="0"/>
          </a:p>
          <a:p>
            <a:r>
              <a:rPr lang="tr-TR" dirty="0" smtClean="0"/>
              <a:t> </a:t>
            </a:r>
            <a:endParaRPr lang="tr-TR" dirty="0"/>
          </a:p>
        </p:txBody>
      </p:sp>
      <p:pic>
        <p:nvPicPr>
          <p:cNvPr id="8194" name="Picture 2" descr="H:\resimler\008-Haziran2002-adacayiilksasirtmaTibbibitkilerparseliMac-2cd(21.6.02)\DSCF0181.JPG"/>
          <p:cNvPicPr>
            <a:picLocks noChangeAspect="1" noChangeArrowheads="1"/>
          </p:cNvPicPr>
          <p:nvPr/>
        </p:nvPicPr>
        <p:blipFill>
          <a:blip r:embed="rId2" cstate="print"/>
          <a:srcRect/>
          <a:stretch>
            <a:fillRect/>
          </a:stretch>
        </p:blipFill>
        <p:spPr bwMode="auto">
          <a:xfrm>
            <a:off x="1799763" y="2938410"/>
            <a:ext cx="2529210" cy="3535543"/>
          </a:xfrm>
          <a:prstGeom prst="rect">
            <a:avLst/>
          </a:prstGeom>
          <a:noFill/>
        </p:spPr>
      </p:pic>
      <p:sp>
        <p:nvSpPr>
          <p:cNvPr id="5" name="4 Metin kutusu"/>
          <p:cNvSpPr txBox="1"/>
          <p:nvPr/>
        </p:nvSpPr>
        <p:spPr>
          <a:xfrm>
            <a:off x="2081285" y="5929087"/>
            <a:ext cx="2430270" cy="646331"/>
          </a:xfrm>
          <a:prstGeom prst="rect">
            <a:avLst/>
          </a:prstGeom>
          <a:noFill/>
        </p:spPr>
        <p:txBody>
          <a:bodyPr wrap="square" rtlCol="0">
            <a:spAutoFit/>
          </a:bodyPr>
          <a:lstStyle/>
          <a:p>
            <a:r>
              <a:rPr lang="tr-TR" dirty="0">
                <a:solidFill>
                  <a:schemeClr val="bg1"/>
                </a:solidFill>
              </a:rPr>
              <a:t>Çöven </a:t>
            </a:r>
            <a:r>
              <a:rPr lang="tr-TR" b="1" i="1" dirty="0" err="1">
                <a:solidFill>
                  <a:schemeClr val="bg1"/>
                </a:solidFill>
              </a:rPr>
              <a:t>Gypsophila</a:t>
            </a:r>
            <a:r>
              <a:rPr lang="tr-TR" b="1" i="1" dirty="0">
                <a:solidFill>
                  <a:schemeClr val="bg1"/>
                </a:solidFill>
              </a:rPr>
              <a:t> </a:t>
            </a:r>
            <a:r>
              <a:rPr lang="tr-TR" b="1" dirty="0">
                <a:solidFill>
                  <a:schemeClr val="bg1"/>
                </a:solidFill>
              </a:rPr>
              <a:t>Kültür</a:t>
            </a:r>
            <a:endParaRPr lang="tr-TR" dirty="0">
              <a:solidFill>
                <a:schemeClr val="bg1"/>
              </a:solidFill>
            </a:endParaRPr>
          </a:p>
        </p:txBody>
      </p:sp>
      <p:pic>
        <p:nvPicPr>
          <p:cNvPr id="6" name="Picture 2" descr="H:\grupresim-89\Tchihatchewia isatidea\Mayis07 (71).jpg"/>
          <p:cNvPicPr>
            <a:picLocks noChangeAspect="1" noChangeArrowheads="1"/>
          </p:cNvPicPr>
          <p:nvPr/>
        </p:nvPicPr>
        <p:blipFill>
          <a:blip r:embed="rId3" cstate="print"/>
          <a:srcRect/>
          <a:stretch>
            <a:fillRect/>
          </a:stretch>
        </p:blipFill>
        <p:spPr bwMode="auto">
          <a:xfrm>
            <a:off x="4588857" y="2852311"/>
            <a:ext cx="2707240" cy="3527941"/>
          </a:xfrm>
          <a:prstGeom prst="rect">
            <a:avLst/>
          </a:prstGeom>
          <a:noFill/>
        </p:spPr>
      </p:pic>
      <p:sp>
        <p:nvSpPr>
          <p:cNvPr id="7" name="4 Metin kutusu"/>
          <p:cNvSpPr txBox="1"/>
          <p:nvPr/>
        </p:nvSpPr>
        <p:spPr>
          <a:xfrm>
            <a:off x="4771439" y="5929087"/>
            <a:ext cx="2441019" cy="646331"/>
          </a:xfrm>
          <a:prstGeom prst="rect">
            <a:avLst/>
          </a:prstGeom>
          <a:noFill/>
        </p:spPr>
        <p:txBody>
          <a:bodyPr wrap="square" rtlCol="0">
            <a:spAutoFit/>
          </a:bodyPr>
          <a:lstStyle/>
          <a:p>
            <a:r>
              <a:rPr lang="tr-TR" i="1" dirty="0" err="1">
                <a:solidFill>
                  <a:schemeClr val="bg1"/>
                </a:solidFill>
              </a:rPr>
              <a:t>Tchihatchewia</a:t>
            </a:r>
            <a:r>
              <a:rPr lang="tr-TR" i="1" dirty="0">
                <a:solidFill>
                  <a:schemeClr val="bg1"/>
                </a:solidFill>
              </a:rPr>
              <a:t> </a:t>
            </a:r>
            <a:r>
              <a:rPr lang="tr-TR" i="1" dirty="0" err="1">
                <a:solidFill>
                  <a:schemeClr val="bg1"/>
                </a:solidFill>
              </a:rPr>
              <a:t>isatidea</a:t>
            </a:r>
            <a:r>
              <a:rPr lang="tr-TR" i="1" dirty="0">
                <a:solidFill>
                  <a:schemeClr val="bg1"/>
                </a:solidFill>
              </a:rPr>
              <a:t> </a:t>
            </a:r>
            <a:r>
              <a:rPr lang="tr-TR" dirty="0">
                <a:solidFill>
                  <a:schemeClr val="bg1"/>
                </a:solidFill>
              </a:rPr>
              <a:t>Kültür</a:t>
            </a:r>
          </a:p>
        </p:txBody>
      </p:sp>
    </p:spTree>
    <p:extLst>
      <p:ext uri="{BB962C8B-B14F-4D97-AF65-F5344CB8AC3E}">
        <p14:creationId xmlns:p14="http://schemas.microsoft.com/office/powerpoint/2010/main" val="293677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8650" y="178086"/>
            <a:ext cx="6447501" cy="664395"/>
          </a:xfrm>
        </p:spPr>
        <p:txBody>
          <a:bodyPr>
            <a:normAutofit fontScale="90000"/>
          </a:bodyPr>
          <a:lstStyle/>
          <a:p>
            <a:r>
              <a:rPr lang="tr-TR" dirty="0"/>
              <a:t>Toprak işleme</a:t>
            </a:r>
          </a:p>
        </p:txBody>
      </p:sp>
      <p:sp>
        <p:nvSpPr>
          <p:cNvPr id="3075" name="Rectangle 3"/>
          <p:cNvSpPr>
            <a:spLocks noGrp="1" noChangeArrowheads="1"/>
          </p:cNvSpPr>
          <p:nvPr>
            <p:ph type="body" idx="1"/>
          </p:nvPr>
        </p:nvSpPr>
        <p:spPr>
          <a:xfrm>
            <a:off x="508000" y="996594"/>
            <a:ext cx="7189912" cy="5044769"/>
          </a:xfrm>
        </p:spPr>
        <p:txBody>
          <a:bodyPr>
            <a:normAutofit fontScale="77500" lnSpcReduction="20000"/>
          </a:bodyPr>
          <a:lstStyle/>
          <a:p>
            <a:pPr algn="just">
              <a:lnSpc>
                <a:spcPct val="90000"/>
              </a:lnSpc>
            </a:pPr>
            <a:r>
              <a:rPr lang="tr-TR" sz="2800" dirty="0"/>
              <a:t>İyi bir toprak işleme yabancı ot kontrolü verim ve kalite açısından önemlidir.</a:t>
            </a:r>
          </a:p>
          <a:p>
            <a:pPr algn="just">
              <a:lnSpc>
                <a:spcPct val="90000"/>
              </a:lnSpc>
            </a:pPr>
            <a:r>
              <a:rPr lang="tr-TR" sz="2800" dirty="0"/>
              <a:t>Yetiştirilecek bitkinin tohumları ne kadar küçükse topak işlemede o kadar dikkat ister. Küçük tohumlarda tohum yatağı hazırlama önemlidir.</a:t>
            </a:r>
          </a:p>
          <a:p>
            <a:pPr algn="just">
              <a:lnSpc>
                <a:spcPct val="90000"/>
              </a:lnSpc>
            </a:pPr>
            <a:r>
              <a:rPr lang="tr-TR" sz="2800" dirty="0"/>
              <a:t>Genel olarak tıbbi bitkilerde toprak işleme ön bitkiden sonra sonbaharda yapılmalıdır. Yazlık olarak ekilen özellikle geç ekilen tıbbi bitkilerde erozyon </a:t>
            </a:r>
            <a:r>
              <a:rPr lang="tr-TR" sz="2800" dirty="0" err="1"/>
              <a:t>riskide</a:t>
            </a:r>
            <a:r>
              <a:rPr lang="tr-TR" sz="2800" dirty="0"/>
              <a:t> varsa toprak işleme ilkbahara bırakılabilir </a:t>
            </a:r>
            <a:endParaRPr lang="tr-TR" sz="2800" dirty="0" smtClean="0"/>
          </a:p>
          <a:p>
            <a:pPr algn="just"/>
            <a:r>
              <a:rPr lang="tr-TR" sz="2800" dirty="0"/>
              <a:t>Kışlık olarak ekilecek tüm bitkiler ve ilkbaharda erken ekilecek bitkiler için toprak işleme mutlaka sonbaharda yapılmalıdır. </a:t>
            </a:r>
          </a:p>
          <a:p>
            <a:pPr algn="just"/>
            <a:r>
              <a:rPr lang="tr-TR" sz="2800" dirty="0"/>
              <a:t>Toprak işleme derinliği, toprak işlemede kullanılacak alet ve ekipmanlar tıbbi bitkilerin özelliklerine göre farklılık gösterir.</a:t>
            </a:r>
          </a:p>
          <a:p>
            <a:pPr algn="just"/>
            <a:r>
              <a:rPr lang="tr-TR" sz="2800" dirty="0"/>
              <a:t>Toprak işlemede dikkat edilmesi gereken en önemli husus toprağın tavına dikkat edilmesidir.</a:t>
            </a:r>
          </a:p>
          <a:p>
            <a:pPr>
              <a:lnSpc>
                <a:spcPct val="90000"/>
              </a:lnSpc>
            </a:pPr>
            <a:endParaRPr lang="tr-TR" sz="2800" dirty="0"/>
          </a:p>
        </p:txBody>
      </p:sp>
    </p:spTree>
    <p:extLst>
      <p:ext uri="{BB962C8B-B14F-4D97-AF65-F5344CB8AC3E}">
        <p14:creationId xmlns:p14="http://schemas.microsoft.com/office/powerpoint/2010/main" val="246417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dirty="0"/>
              <a:t>Tohumluk </a:t>
            </a:r>
            <a:r>
              <a:rPr lang="tr-TR" dirty="0" smtClean="0"/>
              <a:t>ve çoğaltım şekilleri </a:t>
            </a:r>
            <a:endParaRPr lang="tr-TR" dirty="0"/>
          </a:p>
        </p:txBody>
      </p:sp>
      <p:sp>
        <p:nvSpPr>
          <p:cNvPr id="6147" name="Rectangle 3"/>
          <p:cNvSpPr>
            <a:spLocks noGrp="1" noChangeArrowheads="1"/>
          </p:cNvSpPr>
          <p:nvPr>
            <p:ph type="body" idx="1"/>
          </p:nvPr>
        </p:nvSpPr>
        <p:spPr/>
        <p:txBody>
          <a:bodyPr>
            <a:normAutofit/>
          </a:bodyPr>
          <a:lstStyle/>
          <a:p>
            <a:r>
              <a:rPr lang="tr-TR" sz="2000" dirty="0">
                <a:latin typeface="Arial" panose="020B0604020202020204" pitchFamily="34" charset="0"/>
                <a:cs typeface="Arial" panose="020B0604020202020204" pitchFamily="34" charset="0"/>
              </a:rPr>
              <a:t>Tıbbi bitkiler çok farklı şekilde çoğaltılırlar. Her tıbbi bitki için en uygun çoğaltım şekli ve buna </a:t>
            </a:r>
            <a:r>
              <a:rPr lang="tr-TR" sz="2000" dirty="0" err="1">
                <a:latin typeface="Arial" panose="020B0604020202020204" pitchFamily="34" charset="0"/>
                <a:cs typeface="Arial" panose="020B0604020202020204" pitchFamily="34" charset="0"/>
              </a:rPr>
              <a:t>görede</a:t>
            </a:r>
            <a:r>
              <a:rPr lang="tr-TR" sz="2000" dirty="0">
                <a:latin typeface="Arial" panose="020B0604020202020204" pitchFamily="34" charset="0"/>
                <a:cs typeface="Arial" panose="020B0604020202020204" pitchFamily="34" charset="0"/>
              </a:rPr>
              <a:t> tohumluk tercihi yapılmalıdır</a:t>
            </a:r>
            <a:r>
              <a:rPr lang="tr-TR" sz="2000" dirty="0" smtClean="0">
                <a:latin typeface="Arial" panose="020B0604020202020204" pitchFamily="34" charset="0"/>
                <a:cs typeface="Arial" panose="020B0604020202020204" pitchFamily="34" charset="0"/>
              </a:rPr>
              <a:t>.</a:t>
            </a:r>
          </a:p>
          <a:p>
            <a:r>
              <a:rPr lang="tr-TR" sz="2000" dirty="0" smtClean="0"/>
              <a:t>1) Tohumları </a:t>
            </a:r>
            <a:r>
              <a:rPr lang="tr-TR" sz="2000" dirty="0"/>
              <a:t>doğrudan doğruya ekilenler: Ör: Kimyon, Kişniş, Rezene, Anason, Haşhaş, Çörekotu, </a:t>
            </a:r>
            <a:r>
              <a:rPr lang="tr-TR" sz="2000" dirty="0" smtClean="0"/>
              <a:t>Çemen</a:t>
            </a:r>
          </a:p>
          <a:p>
            <a:r>
              <a:rPr lang="tr-TR" sz="2000" dirty="0"/>
              <a:t>2) Fide ile çoğaltılanlar: Ör. Yüksükotu, </a:t>
            </a:r>
            <a:r>
              <a:rPr lang="tr-TR" sz="2000" dirty="0" err="1"/>
              <a:t>Atropa</a:t>
            </a:r>
            <a:r>
              <a:rPr lang="tr-TR" sz="2000" dirty="0"/>
              <a:t>, Kekik, Mercanköşk, </a:t>
            </a:r>
            <a:r>
              <a:rPr lang="tr-TR" sz="2000" dirty="0" smtClean="0"/>
              <a:t>Fesleğen</a:t>
            </a:r>
          </a:p>
          <a:p>
            <a:r>
              <a:rPr lang="tr-TR" sz="2000" dirty="0"/>
              <a:t>3) </a:t>
            </a:r>
            <a:r>
              <a:rPr lang="tr-TR" sz="2000" dirty="0" err="1"/>
              <a:t>Rizom</a:t>
            </a:r>
            <a:r>
              <a:rPr lang="tr-TR" sz="2000" dirty="0"/>
              <a:t>, </a:t>
            </a:r>
            <a:r>
              <a:rPr lang="tr-TR" sz="2000" dirty="0" err="1"/>
              <a:t>stolon</a:t>
            </a:r>
            <a:r>
              <a:rPr lang="tr-TR" sz="2000" dirty="0"/>
              <a:t>, soğan, kök gibi organlarıyla </a:t>
            </a:r>
            <a:r>
              <a:rPr lang="tr-TR" sz="2000" dirty="0" err="1"/>
              <a:t>vejetatif</a:t>
            </a:r>
            <a:r>
              <a:rPr lang="tr-TR" sz="2000" dirty="0"/>
              <a:t> çoğaltılanlar: Ör. Safran, Nane, Ağlayan gelin, </a:t>
            </a:r>
            <a:r>
              <a:rPr lang="tr-TR" sz="2000" dirty="0" smtClean="0"/>
              <a:t>Kardelen</a:t>
            </a:r>
          </a:p>
          <a:p>
            <a:r>
              <a:rPr lang="tr-TR" sz="2000" dirty="0"/>
              <a:t>4) Gövde çeliği ile çoğaltılanlar: Ör. Gül, biberiye, </a:t>
            </a:r>
            <a:r>
              <a:rPr lang="tr-TR" sz="2000" dirty="0" err="1"/>
              <a:t>melissa</a:t>
            </a:r>
            <a:r>
              <a:rPr lang="tr-TR" sz="2000" dirty="0"/>
              <a:t>, adaçayı, kekik, lavanta </a:t>
            </a:r>
          </a:p>
          <a:p>
            <a:endParaRPr lang="tr-TR" sz="2000" dirty="0"/>
          </a:p>
          <a:p>
            <a:endParaRPr lang="tr-TR" sz="2000" dirty="0"/>
          </a:p>
          <a:p>
            <a:endParaRPr lang="tr-TR" sz="2000" dirty="0"/>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47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dirty="0"/>
              <a:t>Ekim zamanı</a:t>
            </a:r>
          </a:p>
        </p:txBody>
      </p:sp>
      <p:sp>
        <p:nvSpPr>
          <p:cNvPr id="10243" name="Rectangle 3"/>
          <p:cNvSpPr>
            <a:spLocks noGrp="1" noChangeArrowheads="1"/>
          </p:cNvSpPr>
          <p:nvPr>
            <p:ph type="body" idx="1"/>
          </p:nvPr>
        </p:nvSpPr>
        <p:spPr>
          <a:xfrm>
            <a:off x="592762" y="1270001"/>
            <a:ext cx="7213029" cy="3880773"/>
          </a:xfrm>
        </p:spPr>
        <p:txBody>
          <a:bodyPr>
            <a:normAutofit fontScale="25000" lnSpcReduction="20000"/>
          </a:bodyPr>
          <a:lstStyle/>
          <a:p>
            <a:pPr>
              <a:lnSpc>
                <a:spcPct val="120000"/>
              </a:lnSpc>
            </a:pPr>
            <a:r>
              <a:rPr lang="tr-TR" sz="7200" dirty="0">
                <a:latin typeface="Arial" panose="020B0604020202020204" pitchFamily="34" charset="0"/>
                <a:cs typeface="Arial" panose="020B0604020202020204" pitchFamily="34" charset="0"/>
              </a:rPr>
              <a:t>Tıbbi bitkilerin ekim zamanının belirlenmesinde bitkilerin soğuğa dayanıp dayanmadıkları ve minimum çimlenme sıcaklıkları önemli kriterlerdir. </a:t>
            </a:r>
          </a:p>
          <a:p>
            <a:pPr>
              <a:lnSpc>
                <a:spcPct val="120000"/>
              </a:lnSpc>
            </a:pPr>
            <a:r>
              <a:rPr lang="tr-TR" sz="7200" dirty="0">
                <a:latin typeface="Arial" panose="020B0604020202020204" pitchFamily="34" charset="0"/>
                <a:cs typeface="Arial" panose="020B0604020202020204" pitchFamily="34" charset="0"/>
              </a:rPr>
              <a:t>Düşük sıcaklıklara dayanıklı tıbbi bitkiler mutlaka kışlık olarak </a:t>
            </a:r>
            <a:r>
              <a:rPr lang="tr-TR" sz="7200" dirty="0" err="1">
                <a:latin typeface="Arial" panose="020B0604020202020204" pitchFamily="34" charset="0"/>
                <a:cs typeface="Arial" panose="020B0604020202020204" pitchFamily="34" charset="0"/>
              </a:rPr>
              <a:t>yetişrilmelidirler</a:t>
            </a:r>
            <a:r>
              <a:rPr lang="tr-TR" sz="7200" dirty="0">
                <a:latin typeface="Arial" panose="020B0604020202020204" pitchFamily="34" charset="0"/>
                <a:cs typeface="Arial" panose="020B0604020202020204" pitchFamily="34" charset="0"/>
              </a:rPr>
              <a:t>. Bu sulama imkanı olmayan yerlerde daha da önemlidir.</a:t>
            </a:r>
          </a:p>
          <a:p>
            <a:pPr>
              <a:lnSpc>
                <a:spcPct val="120000"/>
              </a:lnSpc>
            </a:pPr>
            <a:r>
              <a:rPr lang="tr-TR" sz="7200" dirty="0">
                <a:latin typeface="Arial" panose="020B0604020202020204" pitchFamily="34" charset="0"/>
                <a:cs typeface="Arial" panose="020B0604020202020204" pitchFamily="34" charset="0"/>
              </a:rPr>
              <a:t>Düşük sıcaklıklara dayanıklı olmayan tıbbi bitkilerin tamamı yazlık olarak ekilirler.</a:t>
            </a:r>
          </a:p>
          <a:p>
            <a:pPr>
              <a:lnSpc>
                <a:spcPct val="120000"/>
              </a:lnSpc>
            </a:pPr>
            <a:r>
              <a:rPr lang="tr-TR" sz="7200" dirty="0">
                <a:latin typeface="Arial" panose="020B0604020202020204" pitchFamily="34" charset="0"/>
                <a:cs typeface="Arial" panose="020B0604020202020204" pitchFamily="34" charset="0"/>
              </a:rPr>
              <a:t>Bunların ekim zamanının belirlenmesinde </a:t>
            </a:r>
            <a:r>
              <a:rPr lang="tr-TR" sz="7200" dirty="0" err="1">
                <a:latin typeface="Arial" panose="020B0604020202020204" pitchFamily="34" charset="0"/>
                <a:cs typeface="Arial" panose="020B0604020202020204" pitchFamily="34" charset="0"/>
              </a:rPr>
              <a:t>minumum</a:t>
            </a:r>
            <a:r>
              <a:rPr lang="tr-TR" sz="7200" dirty="0">
                <a:latin typeface="Arial" panose="020B0604020202020204" pitchFamily="34" charset="0"/>
                <a:cs typeface="Arial" panose="020B0604020202020204" pitchFamily="34" charset="0"/>
              </a:rPr>
              <a:t> çimlenme sıcaklığı rol oynar</a:t>
            </a:r>
            <a:r>
              <a:rPr lang="tr-TR" sz="7200" dirty="0" smtClean="0">
                <a:latin typeface="Arial" panose="020B0604020202020204" pitchFamily="34" charset="0"/>
                <a:cs typeface="Arial" panose="020B0604020202020204" pitchFamily="34" charset="0"/>
              </a:rPr>
              <a:t>.</a:t>
            </a:r>
          </a:p>
          <a:p>
            <a:pPr>
              <a:lnSpc>
                <a:spcPct val="120000"/>
              </a:lnSpc>
            </a:pPr>
            <a:r>
              <a:rPr lang="tr-TR" sz="7200" dirty="0">
                <a:latin typeface="Arial" panose="020B0604020202020204" pitchFamily="34" charset="0"/>
                <a:cs typeface="Arial" panose="020B0604020202020204" pitchFamily="34" charset="0"/>
              </a:rPr>
              <a:t>Tohumları soğuklama ihtiyacı duyan ancak ilkbaharda çimlenen tıbbi bitkilerinde ekimi sonbaharda yapılmalıdır.</a:t>
            </a:r>
          </a:p>
          <a:p>
            <a:pPr>
              <a:lnSpc>
                <a:spcPct val="120000"/>
              </a:lnSpc>
            </a:pPr>
            <a:r>
              <a:rPr lang="tr-TR" sz="7200" dirty="0">
                <a:latin typeface="Arial" panose="020B0604020202020204" pitchFamily="34" charset="0"/>
                <a:cs typeface="Arial" panose="020B0604020202020204" pitchFamily="34" charset="0"/>
              </a:rPr>
              <a:t>Kışlık olarak ekilen tıbbi bitkilerin kışa en iyi dayanacak şekilde girmesi sağlanmalıdır. Haşhaş gibi tıbbi bitkiler iyi bir rozet yaprakları teşekkül ettiğinde kışa dayanırlar. Bu bitkiler kış donlarından önce rozet yapraklarını oluşturacak şekilde ekilmelidir</a:t>
            </a:r>
            <a:r>
              <a:rPr lang="tr-TR" sz="7200" dirty="0" smtClean="0">
                <a:latin typeface="Arial" panose="020B0604020202020204" pitchFamily="34" charset="0"/>
                <a:cs typeface="Arial" panose="020B0604020202020204" pitchFamily="34" charset="0"/>
              </a:rPr>
              <a:t>.</a:t>
            </a:r>
          </a:p>
          <a:p>
            <a:pPr>
              <a:lnSpc>
                <a:spcPct val="120000"/>
              </a:lnSpc>
            </a:pPr>
            <a:r>
              <a:rPr lang="tr-TR" sz="7200" dirty="0">
                <a:latin typeface="Arial" panose="020B0604020202020204" pitchFamily="34" charset="0"/>
                <a:cs typeface="Arial" panose="020B0604020202020204" pitchFamily="34" charset="0"/>
              </a:rPr>
              <a:t>Bazı bitkiler ise çimlendiklerinden hemen sonra kışa girdiklerinde daha iyidir. Ekim daha geç yapılmalıdır. Ör: </a:t>
            </a:r>
            <a:r>
              <a:rPr lang="tr-TR" sz="7200" dirty="0" err="1">
                <a:latin typeface="Arial" panose="020B0604020202020204" pitchFamily="34" charset="0"/>
                <a:cs typeface="Arial" panose="020B0604020202020204" pitchFamily="34" charset="0"/>
              </a:rPr>
              <a:t>Aspir</a:t>
            </a:r>
            <a:endParaRPr lang="tr-TR" sz="7200" dirty="0">
              <a:latin typeface="Arial" panose="020B0604020202020204" pitchFamily="34" charset="0"/>
              <a:cs typeface="Arial" panose="020B0604020202020204" pitchFamily="34" charset="0"/>
            </a:endParaRPr>
          </a:p>
          <a:p>
            <a:endParaRPr lang="tr-TR" sz="2800" dirty="0"/>
          </a:p>
          <a:p>
            <a:pPr>
              <a:lnSpc>
                <a:spcPct val="80000"/>
              </a:lnSpc>
            </a:pPr>
            <a:endParaRPr lang="tr-TR" sz="2800" dirty="0"/>
          </a:p>
        </p:txBody>
      </p:sp>
    </p:spTree>
    <p:extLst>
      <p:ext uri="{BB962C8B-B14F-4D97-AF65-F5344CB8AC3E}">
        <p14:creationId xmlns:p14="http://schemas.microsoft.com/office/powerpoint/2010/main" val="135385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a:t>Ekim derinliği</a:t>
            </a:r>
          </a:p>
        </p:txBody>
      </p:sp>
      <p:sp>
        <p:nvSpPr>
          <p:cNvPr id="13315" name="Rectangle 3"/>
          <p:cNvSpPr>
            <a:spLocks noGrp="1" noChangeArrowheads="1"/>
          </p:cNvSpPr>
          <p:nvPr>
            <p:ph type="body" idx="1"/>
          </p:nvPr>
        </p:nvSpPr>
        <p:spPr>
          <a:xfrm>
            <a:off x="338477" y="1523592"/>
            <a:ext cx="6447501" cy="3880773"/>
          </a:xfrm>
        </p:spPr>
        <p:txBody>
          <a:bodyPr>
            <a:normAutofit/>
          </a:bodyPr>
          <a:lstStyle/>
          <a:p>
            <a:r>
              <a:rPr lang="tr-TR" sz="2000" dirty="0">
                <a:latin typeface="Arial" panose="020B0604020202020204" pitchFamily="34" charset="0"/>
                <a:cs typeface="Arial" panose="020B0604020202020204" pitchFamily="34" charset="0"/>
              </a:rPr>
              <a:t>Tohumların iriliğine veya büyüklüğüne ve çimlenme özelliklerine göre belirlenir. Küçük tohumlu tıbbi bitkiler </a:t>
            </a:r>
            <a:r>
              <a:rPr lang="tr-TR" sz="2000" dirty="0" err="1">
                <a:latin typeface="Arial" panose="020B0604020202020204" pitchFamily="34" charset="0"/>
                <a:cs typeface="Arial" panose="020B0604020202020204" pitchFamily="34" charset="0"/>
              </a:rPr>
              <a:t>yüzlek</a:t>
            </a:r>
            <a:r>
              <a:rPr lang="tr-TR" sz="2000" dirty="0">
                <a:latin typeface="Arial" panose="020B0604020202020204" pitchFamily="34" charset="0"/>
                <a:cs typeface="Arial" panose="020B0604020202020204" pitchFamily="34" charset="0"/>
              </a:rPr>
              <a:t>, iri tohumlar derin ekim yapılır. Işıkta çimlenme özelliği gösteren tıbbi bitkiler </a:t>
            </a:r>
            <a:r>
              <a:rPr lang="tr-TR" sz="2000" dirty="0" err="1">
                <a:latin typeface="Arial" panose="020B0604020202020204" pitchFamily="34" charset="0"/>
                <a:cs typeface="Arial" panose="020B0604020202020204" pitchFamily="34" charset="0"/>
              </a:rPr>
              <a:t>yüzlek</a:t>
            </a:r>
            <a:r>
              <a:rPr lang="tr-TR" sz="2000" dirty="0">
                <a:latin typeface="Arial" panose="020B0604020202020204" pitchFamily="34" charset="0"/>
                <a:cs typeface="Arial" panose="020B0604020202020204" pitchFamily="34" charset="0"/>
              </a:rPr>
              <a:t>, karanlıkta çimlenenler ise daha derin ekilmelidir.</a:t>
            </a:r>
          </a:p>
          <a:p>
            <a:r>
              <a:rPr lang="tr-TR" sz="2000" dirty="0">
                <a:latin typeface="Arial" panose="020B0604020202020204" pitchFamily="34" charset="0"/>
                <a:cs typeface="Arial" panose="020B0604020202020204" pitchFamily="34" charset="0"/>
              </a:rPr>
              <a:t>Vejetasyon süresi uzun veya ilk gelişme dönemleri yavaş olan tıbbi bitkiler ile elde tohumluk miktarı az olan tıbbi bitkiler fide ile yetiştirilir.  </a:t>
            </a:r>
          </a:p>
        </p:txBody>
      </p:sp>
    </p:spTree>
    <p:extLst>
      <p:ext uri="{BB962C8B-B14F-4D97-AF65-F5344CB8AC3E}">
        <p14:creationId xmlns:p14="http://schemas.microsoft.com/office/powerpoint/2010/main" val="259248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99235" y="506615"/>
            <a:ext cx="5600700" cy="1143000"/>
          </a:xfrm>
        </p:spPr>
        <p:txBody>
          <a:bodyPr>
            <a:normAutofit fontScale="90000"/>
          </a:bodyPr>
          <a:lstStyle/>
          <a:p>
            <a:r>
              <a:rPr lang="tr-TR" sz="4000" dirty="0" smtClean="0"/>
              <a:t>Bakım</a:t>
            </a:r>
            <a:br>
              <a:rPr lang="tr-TR" sz="4000" dirty="0" smtClean="0"/>
            </a:br>
            <a:r>
              <a:rPr lang="tr-TR" sz="4000" dirty="0"/>
              <a:t/>
            </a:r>
            <a:br>
              <a:rPr lang="tr-TR" sz="4000" dirty="0"/>
            </a:br>
            <a:r>
              <a:rPr lang="tr-TR" sz="4000" dirty="0"/>
              <a:t>1) çapalama ve yabancı ot kontrolü</a:t>
            </a:r>
          </a:p>
        </p:txBody>
      </p:sp>
      <p:sp>
        <p:nvSpPr>
          <p:cNvPr id="14339" name="Rectangle 3"/>
          <p:cNvSpPr>
            <a:spLocks noGrp="1" noChangeArrowheads="1"/>
          </p:cNvSpPr>
          <p:nvPr>
            <p:ph type="body" idx="1"/>
          </p:nvPr>
        </p:nvSpPr>
        <p:spPr>
          <a:xfrm>
            <a:off x="299235" y="2328243"/>
            <a:ext cx="6743700" cy="4197080"/>
          </a:xfrm>
        </p:spPr>
        <p:txBody>
          <a:bodyPr>
            <a:normAutofit/>
          </a:bodyPr>
          <a:lstStyle/>
          <a:p>
            <a:pPr algn="just">
              <a:lnSpc>
                <a:spcPct val="160000"/>
              </a:lnSpc>
            </a:pPr>
            <a:r>
              <a:rPr lang="tr-TR" sz="2000" dirty="0">
                <a:latin typeface="Arial" panose="020B0604020202020204" pitchFamily="34" charset="0"/>
                <a:cs typeface="Arial" panose="020B0604020202020204" pitchFamily="34" charset="0"/>
              </a:rPr>
              <a:t>Birçok tıbbi  bitki ilk gelişme döneminde yavaş geliştiği için yabancı otlarla rekabetleri zayıftır. Ayrıca yabancı otlar bu bitkilerin su ve besin maddelerine ortak olurlar, verimleri  azaltırlar. Diğer taraftan bazı yabancı otlar zehirli veya </a:t>
            </a:r>
            <a:r>
              <a:rPr lang="tr-TR" sz="2000" dirty="0" err="1">
                <a:latin typeface="Arial" panose="020B0604020202020204" pitchFamily="34" charset="0"/>
                <a:cs typeface="Arial" panose="020B0604020202020204" pitchFamily="34" charset="0"/>
              </a:rPr>
              <a:t>toksik</a:t>
            </a:r>
            <a:r>
              <a:rPr lang="tr-TR" sz="2000" dirty="0">
                <a:latin typeface="Arial" panose="020B0604020202020204" pitchFamily="34" charset="0"/>
                <a:cs typeface="Arial" panose="020B0604020202020204" pitchFamily="34" charset="0"/>
              </a:rPr>
              <a:t> etkiye sahip olduklarından, hasatta tıbbi bitkilerle karışımı olumsuzluklara neden olur. Bunun için iyi bir yabancı ot kontrolü yapılması gerekir </a:t>
            </a:r>
          </a:p>
        </p:txBody>
      </p:sp>
    </p:spTree>
    <p:extLst>
      <p:ext uri="{BB962C8B-B14F-4D97-AF65-F5344CB8AC3E}">
        <p14:creationId xmlns:p14="http://schemas.microsoft.com/office/powerpoint/2010/main" val="24960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t>2) Gübreleme </a:t>
            </a:r>
          </a:p>
        </p:txBody>
      </p:sp>
      <p:sp>
        <p:nvSpPr>
          <p:cNvPr id="15363" name="Rectangle 3"/>
          <p:cNvSpPr>
            <a:spLocks noGrp="1" noChangeArrowheads="1"/>
          </p:cNvSpPr>
          <p:nvPr>
            <p:ph type="body" idx="1"/>
          </p:nvPr>
        </p:nvSpPr>
        <p:spPr>
          <a:xfrm>
            <a:off x="407827" y="1270000"/>
            <a:ext cx="7259263" cy="4771204"/>
          </a:xfrm>
        </p:spPr>
        <p:txBody>
          <a:bodyPr>
            <a:normAutofit fontScale="40000" lnSpcReduction="20000"/>
          </a:bodyPr>
          <a:lstStyle/>
          <a:p>
            <a:pPr algn="just"/>
            <a:r>
              <a:rPr lang="tr-TR" sz="4200" dirty="0">
                <a:latin typeface="Arial" panose="020B0604020202020204" pitchFamily="34" charset="0"/>
                <a:cs typeface="Arial" panose="020B0604020202020204" pitchFamily="34" charset="0"/>
              </a:rPr>
              <a:t>Tıbbi bitkilerde gübrelemede bu bitkilerin topraktan kaldırdığı besin maddeleriyle topraktaki besin maddelerinin durumu göz önünde bulundurulmalıdır. Gübreleme ile verim artışı sağlanır</a:t>
            </a:r>
          </a:p>
          <a:p>
            <a:pPr algn="just"/>
            <a:r>
              <a:rPr lang="tr-TR" sz="4200" dirty="0">
                <a:latin typeface="Arial" panose="020B0604020202020204" pitchFamily="34" charset="0"/>
                <a:cs typeface="Arial" panose="020B0604020202020204" pitchFamily="34" charset="0"/>
              </a:rPr>
              <a:t>Ancak tek yönlü gübreleme bu bitkilerde kalitede bozulmalar meydana getirebilir. Aşırı gübrelemeden sakınılmalıdır. Organik tarımda ticari gübre kullanılmaz ahır gübresi, </a:t>
            </a:r>
            <a:r>
              <a:rPr lang="tr-TR" sz="4200" dirty="0" err="1">
                <a:latin typeface="Arial" panose="020B0604020202020204" pitchFamily="34" charset="0"/>
                <a:cs typeface="Arial" panose="020B0604020202020204" pitchFamily="34" charset="0"/>
              </a:rPr>
              <a:t>kompost</a:t>
            </a:r>
            <a:r>
              <a:rPr lang="tr-TR" sz="4200" dirty="0">
                <a:latin typeface="Arial" panose="020B0604020202020204" pitchFamily="34" charset="0"/>
                <a:cs typeface="Arial" panose="020B0604020202020204" pitchFamily="34" charset="0"/>
              </a:rPr>
              <a:t>, </a:t>
            </a:r>
            <a:r>
              <a:rPr lang="tr-TR" sz="4200" dirty="0" err="1">
                <a:latin typeface="Arial" panose="020B0604020202020204" pitchFamily="34" charset="0"/>
                <a:cs typeface="Arial" panose="020B0604020202020204" pitchFamily="34" charset="0"/>
              </a:rPr>
              <a:t>hamfosfat</a:t>
            </a:r>
            <a:r>
              <a:rPr lang="tr-TR" sz="4200" dirty="0">
                <a:latin typeface="Arial" panose="020B0604020202020204" pitchFamily="34" charset="0"/>
                <a:cs typeface="Arial" panose="020B0604020202020204" pitchFamily="34" charset="0"/>
              </a:rPr>
              <a:t>, </a:t>
            </a:r>
            <a:r>
              <a:rPr lang="tr-TR" sz="4200" dirty="0" err="1">
                <a:latin typeface="Arial" panose="020B0604020202020204" pitchFamily="34" charset="0"/>
                <a:cs typeface="Arial" panose="020B0604020202020204" pitchFamily="34" charset="0"/>
              </a:rPr>
              <a:t>kemikunu</a:t>
            </a:r>
            <a:r>
              <a:rPr lang="tr-TR" sz="4200" dirty="0">
                <a:latin typeface="Arial" panose="020B0604020202020204" pitchFamily="34" charset="0"/>
                <a:cs typeface="Arial" panose="020B0604020202020204" pitchFamily="34" charset="0"/>
              </a:rPr>
              <a:t> gibi gübreler kullanılır</a:t>
            </a:r>
            <a:r>
              <a:rPr lang="tr-TR" sz="4200" dirty="0" smtClean="0">
                <a:latin typeface="Arial" panose="020B0604020202020204" pitchFamily="34" charset="0"/>
                <a:cs typeface="Arial" panose="020B0604020202020204" pitchFamily="34" charset="0"/>
              </a:rPr>
              <a:t>.</a:t>
            </a:r>
          </a:p>
          <a:p>
            <a:pPr algn="just"/>
            <a:r>
              <a:rPr lang="tr-TR" sz="4200" dirty="0">
                <a:latin typeface="Arial" panose="020B0604020202020204" pitchFamily="34" charset="0"/>
                <a:cs typeface="Arial" panose="020B0604020202020204" pitchFamily="34" charset="0"/>
              </a:rPr>
              <a:t>Gübrelemede bitkinin yararlanılan kısımları göz önünde bulundurulur. </a:t>
            </a:r>
            <a:r>
              <a:rPr lang="tr-TR" sz="4200" dirty="0" err="1">
                <a:latin typeface="Arial" panose="020B0604020202020204" pitchFamily="34" charset="0"/>
                <a:cs typeface="Arial" panose="020B0604020202020204" pitchFamily="34" charset="0"/>
              </a:rPr>
              <a:t>Herba</a:t>
            </a:r>
            <a:r>
              <a:rPr lang="tr-TR" sz="4200" dirty="0">
                <a:latin typeface="Arial" panose="020B0604020202020204" pitchFamily="34" charset="0"/>
                <a:cs typeface="Arial" panose="020B0604020202020204" pitchFamily="34" charset="0"/>
              </a:rPr>
              <a:t> ve yapraklarından yararlanılan tıbbi bitkilerde azotlu gübreleme, tohum ve meyvelerinden yararlanılan tıbbi bitkilerde fosforlu gübreleme, kök ve yumrularından yararlanılan tıbbi bitkilerde potasyumlu gübrelemeye ağırlık verilir.  </a:t>
            </a:r>
            <a:endParaRPr lang="tr-TR" sz="4200" dirty="0" smtClean="0">
              <a:latin typeface="Arial" panose="020B0604020202020204" pitchFamily="34" charset="0"/>
              <a:cs typeface="Arial" panose="020B0604020202020204" pitchFamily="34" charset="0"/>
            </a:endParaRPr>
          </a:p>
          <a:p>
            <a:pPr algn="just"/>
            <a:r>
              <a:rPr lang="tr-TR" sz="4200" dirty="0">
                <a:latin typeface="Arial" panose="020B0604020202020204" pitchFamily="34" charset="0"/>
                <a:cs typeface="Arial" panose="020B0604020202020204" pitchFamily="34" charset="0"/>
              </a:rPr>
              <a:t>Tıbbi bitkileri bir çoğu yanmış ahır gübresini iyi değerlendirdiğinden sonbaharda yanmış ahır gübresi verilebilir.</a:t>
            </a:r>
          </a:p>
          <a:p>
            <a:pPr algn="just"/>
            <a:r>
              <a:rPr lang="tr-TR" sz="4200" dirty="0">
                <a:latin typeface="Arial" panose="020B0604020202020204" pitchFamily="34" charset="0"/>
                <a:cs typeface="Arial" panose="020B0604020202020204" pitchFamily="34" charset="0"/>
              </a:rPr>
              <a:t>Fosforlu gübrelerin uçucu yağ taşıyan bitkilerin uçucu yağ oranını, azotlu gübrelerin ise </a:t>
            </a:r>
            <a:r>
              <a:rPr lang="tr-TR" sz="4200" dirty="0" err="1">
                <a:latin typeface="Arial" panose="020B0604020202020204" pitchFamily="34" charset="0"/>
                <a:cs typeface="Arial" panose="020B0604020202020204" pitchFamily="34" charset="0"/>
              </a:rPr>
              <a:t>alkaloid</a:t>
            </a:r>
            <a:r>
              <a:rPr lang="tr-TR" sz="4200" dirty="0">
                <a:latin typeface="Arial" panose="020B0604020202020204" pitchFamily="34" charset="0"/>
                <a:cs typeface="Arial" panose="020B0604020202020204" pitchFamily="34" charset="0"/>
              </a:rPr>
              <a:t> taşıyan bitkilerin </a:t>
            </a:r>
            <a:r>
              <a:rPr lang="tr-TR" sz="4200" dirty="0" err="1">
                <a:latin typeface="Arial" panose="020B0604020202020204" pitchFamily="34" charset="0"/>
                <a:cs typeface="Arial" panose="020B0604020202020204" pitchFamily="34" charset="0"/>
              </a:rPr>
              <a:t>alkaloid</a:t>
            </a:r>
            <a:r>
              <a:rPr lang="tr-TR" sz="4200" dirty="0">
                <a:latin typeface="Arial" panose="020B0604020202020204" pitchFamily="34" charset="0"/>
                <a:cs typeface="Arial" panose="020B0604020202020204" pitchFamily="34" charset="0"/>
              </a:rPr>
              <a:t> oranını artırdığı tespit edilmiştir.</a:t>
            </a:r>
          </a:p>
          <a:p>
            <a:pPr algn="just"/>
            <a:r>
              <a:rPr lang="tr-TR" sz="4200" dirty="0" err="1">
                <a:latin typeface="Arial" panose="020B0604020202020204" pitchFamily="34" charset="0"/>
                <a:cs typeface="Arial" panose="020B0604020202020204" pitchFamily="34" charset="0"/>
              </a:rPr>
              <a:t>Gübrelemnin</a:t>
            </a:r>
            <a:r>
              <a:rPr lang="tr-TR" sz="4200" dirty="0">
                <a:latin typeface="Arial" panose="020B0604020202020204" pitchFamily="34" charset="0"/>
                <a:cs typeface="Arial" panose="020B0604020202020204" pitchFamily="34" charset="0"/>
              </a:rPr>
              <a:t> bitkilerde bulunan etkili madde oranını %10 artırdığı tespit edilmiştir.</a:t>
            </a:r>
          </a:p>
          <a:p>
            <a:endParaRPr lang="tr-TR" sz="2800" dirty="0"/>
          </a:p>
          <a:p>
            <a:endParaRPr lang="tr-TR" sz="2800" dirty="0"/>
          </a:p>
        </p:txBody>
      </p:sp>
    </p:spTree>
    <p:extLst>
      <p:ext uri="{BB962C8B-B14F-4D97-AF65-F5344CB8AC3E}">
        <p14:creationId xmlns:p14="http://schemas.microsoft.com/office/powerpoint/2010/main" val="363353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Sulama</a:t>
            </a:r>
            <a:endParaRPr lang="tr-TR" dirty="0"/>
          </a:p>
        </p:txBody>
      </p:sp>
      <p:sp>
        <p:nvSpPr>
          <p:cNvPr id="3" name="2 İçerik Yer Tutucusu"/>
          <p:cNvSpPr>
            <a:spLocks noGrp="1"/>
          </p:cNvSpPr>
          <p:nvPr>
            <p:ph sz="quarter" idx="1"/>
          </p:nvPr>
        </p:nvSpPr>
        <p:spPr>
          <a:xfrm>
            <a:off x="508000" y="1348931"/>
            <a:ext cx="6873982" cy="3880773"/>
          </a:xfrm>
        </p:spPr>
        <p:txBody>
          <a:bodyPr>
            <a:normAutofit/>
          </a:bodyPr>
          <a:lstStyle/>
          <a:p>
            <a:r>
              <a:rPr lang="tr-TR" sz="2000" dirty="0" smtClean="0">
                <a:latin typeface="Arial" panose="020B0604020202020204" pitchFamily="34" charset="0"/>
                <a:cs typeface="Arial" panose="020B0604020202020204" pitchFamily="34" charset="0"/>
              </a:rPr>
              <a:t>Çok yıllık tıbbi bitkilerin hemen hemen tamamı sulanarak yetiştirilir.</a:t>
            </a:r>
          </a:p>
          <a:p>
            <a:r>
              <a:rPr lang="tr-TR" sz="2000" dirty="0" smtClean="0">
                <a:latin typeface="Arial" panose="020B0604020202020204" pitchFamily="34" charset="0"/>
                <a:cs typeface="Arial" panose="020B0604020202020204" pitchFamily="34" charset="0"/>
              </a:rPr>
              <a:t>Tek yıllık bitkilerde ise bitkilerin özelliklerine göre sulama gerekebilir veya gerekmeyebilir.</a:t>
            </a:r>
          </a:p>
          <a:p>
            <a:r>
              <a:rPr lang="tr-TR" sz="2000" dirty="0" smtClean="0">
                <a:latin typeface="Arial" panose="020B0604020202020204" pitchFamily="34" charset="0"/>
                <a:cs typeface="Arial" panose="020B0604020202020204" pitchFamily="34" charset="0"/>
              </a:rPr>
              <a:t>Sulama gerekmeyen bitkilerde bile özellikle kurak yıllarda sulama verimi önemli ölçüde artırır. </a:t>
            </a:r>
          </a:p>
          <a:p>
            <a:r>
              <a:rPr lang="tr-TR" sz="2000" dirty="0" smtClean="0">
                <a:latin typeface="Arial" panose="020B0604020202020204" pitchFamily="34" charset="0"/>
                <a:cs typeface="Arial" panose="020B0604020202020204" pitchFamily="34" charset="0"/>
              </a:rPr>
              <a:t>Sulama zamanı oldukça önemli olup erken sulama yapıldığı durumlarda bitkilerde kök gelişimi zayıflar bu da daha sonraki su streslerinde bitkinin verimini ve kalitesini olumsuz olarak etkiler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37430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839</Words>
  <Application>Microsoft Office PowerPoint</Application>
  <PresentationFormat>Ekran Gösterisi (4:3)</PresentationFormat>
  <Paragraphs>56</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Toprak istekleri </vt:lpstr>
      <vt:lpstr>PowerPoint Sunusu</vt:lpstr>
      <vt:lpstr>Toprak işleme</vt:lpstr>
      <vt:lpstr>Tohumluk ve çoğaltım şekilleri </vt:lpstr>
      <vt:lpstr>Ekim zamanı</vt:lpstr>
      <vt:lpstr>Ekim derinliği</vt:lpstr>
      <vt:lpstr>Bakım  1) çapalama ve yabancı ot kontrolü</vt:lpstr>
      <vt:lpstr>2) Gübreleme </vt:lpstr>
      <vt:lpstr>3) Sulama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 istekleri </dc:title>
  <dc:creator>user</dc:creator>
  <cp:lastModifiedBy>user</cp:lastModifiedBy>
  <cp:revision>1</cp:revision>
  <dcterms:created xsi:type="dcterms:W3CDTF">2017-01-31T12:45:50Z</dcterms:created>
  <dcterms:modified xsi:type="dcterms:W3CDTF">2017-01-31T12:46:35Z</dcterms:modified>
</cp:coreProperties>
</file>