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7"/>
  </p:notesMasterIdLst>
  <p:sldIdLst>
    <p:sldId id="610" r:id="rId2"/>
    <p:sldId id="321" r:id="rId3"/>
    <p:sldId id="322" r:id="rId4"/>
    <p:sldId id="323" r:id="rId5"/>
    <p:sldId id="65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u="sng" dirty="0" smtClean="0">
                <a:solidFill>
                  <a:srgbClr val="FF0000"/>
                </a:solidFill>
              </a:rPr>
              <a:t>D- İNSANDAN İNSANA BULAŞAN MİKROBİYAL HASTALIKLAR</a:t>
            </a:r>
            <a:endParaRPr lang="tr-TR" sz="4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709613"/>
            <a:ext cx="8642350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İNSANDAN İNSANA BULAŞAN MİKROBİYAL HASTALIKLAR 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I- Hava Yoluyla Bulaşan Hastalıklar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II- Doğrudan Temas ile Bulaşan Hastalıklar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III- Cinsel Yolla Bulaşan Hastalıklar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I) Hava Yoluyla Bulaşan Hastalıklar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idx="1"/>
          </p:nvPr>
        </p:nvSpPr>
        <p:spPr>
          <a:xfrm>
            <a:off x="1258888" y="1196975"/>
            <a:ext cx="7354887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Streptokokkal Hastalıklar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Difteri (diphteria)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Boğmaca (Whooping cough, pertussis)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Tüberküloz, Lepra (Leprosy=Cüzzam)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Menenjit, Menengokoksemi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Kızamık (Measles)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Kabakulak (Mumps)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Kızamıkçık (Rubella)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 çiçeği (Chickenbox=varicella), Zoster (Shingles=Zona)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Soğuk Algınlığı, İnfluenza (Grip)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SARS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000" dirty="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211960" y="260648"/>
            <a:ext cx="4464645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 ) Hava Yoluyla Bulaşan Hastalıklar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528" y="3119189"/>
            <a:ext cx="4214813" cy="3738811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endParaRPr lang="tr-TR" sz="2000" dirty="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Aerosol –Hapşırma (sneezing)</a:t>
            </a:r>
          </a:p>
          <a:p>
            <a:pPr lvl="1" eaLnBrk="1" hangingPunct="1">
              <a:defRPr/>
            </a:pPr>
            <a:r>
              <a:rPr lang="tr-TR" sz="1800" dirty="0" smtClean="0"/>
              <a:t>Damlacık çapı: 10</a:t>
            </a:r>
            <a:r>
              <a:rPr lang="el-GR" sz="1800" dirty="0" smtClean="0">
                <a:cs typeface="Arial" charset="0"/>
              </a:rPr>
              <a:t>μ</a:t>
            </a:r>
            <a:r>
              <a:rPr lang="tr-TR" sz="1800" dirty="0" smtClean="0">
                <a:cs typeface="Arial" charset="0"/>
              </a:rPr>
              <a:t>m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tr-TR" sz="1800" dirty="0" smtClean="0">
                <a:cs typeface="Arial" charset="0"/>
              </a:rPr>
              <a:t>	1-2 mikroorganizma / </a:t>
            </a:r>
            <a:r>
              <a:rPr lang="tr-TR" sz="1800" dirty="0" err="1" smtClean="0">
                <a:cs typeface="Arial" charset="0"/>
              </a:rPr>
              <a:t>virion</a:t>
            </a:r>
            <a:endParaRPr lang="tr-TR" sz="1800" dirty="0" smtClean="0">
              <a:cs typeface="Arial" charset="0"/>
            </a:endParaRPr>
          </a:p>
          <a:p>
            <a:pPr lvl="1" eaLnBrk="1" hangingPunct="1">
              <a:defRPr/>
            </a:pPr>
            <a:r>
              <a:rPr lang="tr-TR" sz="1800" dirty="0" smtClean="0">
                <a:cs typeface="Arial" charset="0"/>
              </a:rPr>
              <a:t>Damlacık Hızı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tr-TR" sz="1800" dirty="0" smtClean="0">
                <a:cs typeface="Arial" charset="0"/>
              </a:rPr>
              <a:t>	Hapşırma: 100 m/sn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tr-TR" sz="1800" dirty="0" smtClean="0">
                <a:cs typeface="Arial" charset="0"/>
              </a:rPr>
              <a:t>	Öksürme/Bağırma: 16-48m/sn</a:t>
            </a:r>
          </a:p>
          <a:p>
            <a:pPr lvl="1" eaLnBrk="1" hangingPunct="1">
              <a:defRPr/>
            </a:pPr>
            <a:r>
              <a:rPr lang="tr-TR" sz="1800" dirty="0" smtClean="0">
                <a:cs typeface="Arial" charset="0"/>
              </a:rPr>
              <a:t>Bir hapsşurmada 10.000– 100.000 bak/damlacık</a:t>
            </a:r>
            <a:endParaRPr lang="el-GR" sz="1800" dirty="0" smtClean="0">
              <a:cs typeface="Arial" charset="0"/>
            </a:endParaRPr>
          </a:p>
        </p:txBody>
      </p:sp>
      <p:sp>
        <p:nvSpPr>
          <p:cNvPr id="1986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32040" y="2282825"/>
            <a:ext cx="3754760" cy="45307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Havadaki Mikroorganizmaların Kaynağı</a:t>
            </a:r>
          </a:p>
          <a:p>
            <a:pPr lvl="1" eaLnBrk="1" hangingPunct="1">
              <a:defRPr/>
            </a:pPr>
            <a:r>
              <a:rPr lang="tr-TR" sz="1800" dirty="0" smtClean="0"/>
              <a:t>Toprak</a:t>
            </a:r>
          </a:p>
          <a:p>
            <a:pPr lvl="1" eaLnBrk="1" hangingPunct="1">
              <a:defRPr/>
            </a:pPr>
            <a:r>
              <a:rPr lang="tr-TR" sz="1800" dirty="0" smtClean="0"/>
              <a:t>Su</a:t>
            </a:r>
          </a:p>
          <a:p>
            <a:pPr lvl="1" eaLnBrk="1" hangingPunct="1">
              <a:defRPr/>
            </a:pPr>
            <a:r>
              <a:rPr lang="tr-TR" sz="1800" dirty="0" smtClean="0"/>
              <a:t>Bitki</a:t>
            </a:r>
          </a:p>
          <a:p>
            <a:pPr lvl="1" eaLnBrk="1" hangingPunct="1">
              <a:defRPr/>
            </a:pPr>
            <a:r>
              <a:rPr lang="tr-TR" sz="1800" dirty="0" smtClean="0"/>
              <a:t>Hayvan</a:t>
            </a:r>
          </a:p>
          <a:p>
            <a:pPr lvl="1" eaLnBrk="1" hangingPunct="1">
              <a:defRPr/>
            </a:pPr>
            <a:r>
              <a:rPr lang="tr-TR" sz="1800" dirty="0" smtClean="0"/>
              <a:t>İnsan</a:t>
            </a:r>
          </a:p>
          <a:p>
            <a:pPr eaLnBrk="1" hangingPunct="1">
              <a:defRPr/>
            </a:pPr>
            <a:endParaRPr lang="tr-TR" sz="2000" dirty="0" smtClean="0"/>
          </a:p>
          <a:p>
            <a:pPr eaLnBrk="1" hangingPunct="1">
              <a:defRPr/>
            </a:pPr>
            <a:r>
              <a:rPr lang="tr-TR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Kurumaya Direnç</a:t>
            </a:r>
          </a:p>
          <a:p>
            <a:pPr lvl="1" eaLnBrk="1" hangingPunct="1">
              <a:defRPr/>
            </a:pPr>
            <a:r>
              <a:rPr lang="tr-TR" sz="1800" dirty="0" smtClean="0"/>
              <a:t>Gram (+) ve (-)</a:t>
            </a:r>
          </a:p>
          <a:p>
            <a:pPr lvl="1" eaLnBrk="1" hangingPunct="1">
              <a:defRPr/>
            </a:pPr>
            <a:r>
              <a:rPr lang="tr-TR" sz="1800" dirty="0" err="1" smtClean="0"/>
              <a:t>Endospor</a:t>
            </a:r>
            <a:endParaRPr lang="tr-TR" sz="1800" dirty="0" smtClean="0"/>
          </a:p>
          <a:p>
            <a:pPr lvl="1" eaLnBrk="1" hangingPunct="1">
              <a:defRPr/>
            </a:pPr>
            <a:r>
              <a:rPr lang="tr-TR" sz="1800" dirty="0" smtClean="0"/>
              <a:t>Hücre Duvarı Mumsu Yapı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tr-TR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rgbClr val="FFC000"/>
                </a:solidFill>
              </a:rPr>
              <a:t>Çoğunlukla Gram (+) bakteri ve viral kaynaklı</a:t>
            </a:r>
            <a:endParaRPr lang="tr-TR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ARZU\Desktop\Pic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219450" cy="299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Bakteriyel Solunum Yolu Enfeksiyonları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tr-T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Streptokokkal Hastalıklar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Difteri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Boğmaca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Tüberküloz, Lepra</a:t>
            </a:r>
          </a:p>
          <a:p>
            <a:pPr>
              <a:lnSpc>
                <a:spcPct val="120000"/>
              </a:lnSpc>
              <a:defRPr/>
            </a:pPr>
            <a:r>
              <a:rPr lang="tr-T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Menenjit, Menengokoksemi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142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D- İNSANDAN İNSANA BULAŞAN MİKROBİYAL HASTALIKLAR</vt:lpstr>
      <vt:lpstr>İNSANDAN İNSANA BULAŞAN MİKROBİYAL HASTALIKLAR </vt:lpstr>
      <vt:lpstr>I) Hava Yoluyla Bulaşan Hastalıklar</vt:lpstr>
      <vt:lpstr>I ) Hava Yoluyla Bulaşan Hastalıklar</vt:lpstr>
      <vt:lpstr>Bakteriyel Solunum Yolu Enfeksiyonları 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2017-01-31T21:39:43Z</dcterms:modified>
</cp:coreProperties>
</file>