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5" r:id="rId58"/>
    <p:sldId id="316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88987"/>
            <a:ext cx="8229600" cy="4525963"/>
          </a:xfrm>
        </p:spPr>
        <p:txBody>
          <a:bodyPr/>
          <a:lstStyle/>
          <a:p>
            <a:r>
              <a:rPr lang="tr-TR" b="1" dirty="0" smtClean="0"/>
              <a:t>Düzey 2: </a:t>
            </a:r>
            <a:r>
              <a:rPr lang="tr-TR" b="1" dirty="0" err="1" smtClean="0"/>
              <a:t>İnformel</a:t>
            </a:r>
            <a:r>
              <a:rPr lang="tr-TR" b="1" dirty="0" smtClean="0"/>
              <a:t> Çıkarım</a:t>
            </a:r>
          </a:p>
          <a:p>
            <a:r>
              <a:rPr lang="tr-TR" b="1" dirty="0" smtClean="0"/>
              <a:t>Düzey 3: Çıkarım</a:t>
            </a:r>
          </a:p>
          <a:p>
            <a:r>
              <a:rPr lang="tr-TR" b="1" dirty="0" smtClean="0"/>
              <a:t>Düzey 4: Sistematik Düşünme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Öğretime Yönelik Öneriler</a:t>
            </a:r>
          </a:p>
          <a:p>
            <a:r>
              <a:rPr lang="tr-TR" sz="2700" b="1" dirty="0" smtClean="0"/>
              <a:t>Düzey 0’da Öğretim</a:t>
            </a:r>
          </a:p>
          <a:p>
            <a:r>
              <a:rPr lang="tr-TR" sz="2700" b="1" dirty="0" smtClean="0"/>
              <a:t>Düzey 1’de Öğretim</a:t>
            </a:r>
          </a:p>
          <a:p>
            <a:r>
              <a:rPr lang="tr-TR" sz="2700" b="1" dirty="0" smtClean="0"/>
              <a:t>Düzey 2’de Öğretim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Şekiller ve Özelliklerini Öğrenme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Düzey 0’da Düşünenler İçin Şekiller ve Özellikleri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42852"/>
            <a:ext cx="4043362" cy="4525963"/>
          </a:xfrm>
        </p:spPr>
        <p:txBody>
          <a:bodyPr/>
          <a:lstStyle/>
          <a:p>
            <a:r>
              <a:rPr lang="tr-TR" sz="2700" b="1" dirty="0" smtClean="0"/>
              <a:t>Düzenleme </a:t>
            </a:r>
            <a:r>
              <a:rPr lang="tr-TR" sz="2700" b="1" dirty="0" smtClean="0"/>
              <a:t>ve Sınıflandırma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0044"/>
            <a:ext cx="3643338" cy="609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34" y="71414"/>
            <a:ext cx="4573620" cy="623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es-ES" b="1" dirty="0" smtClean="0"/>
              <a:t>Şekilleri Bir Araya Getirme ve Parçalara Ayırma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72" y="1004673"/>
            <a:ext cx="4645057" cy="52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5" y="182544"/>
            <a:ext cx="4365795" cy="538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698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6817"/>
            <a:ext cx="4286280" cy="631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286412" cy="58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57663"/>
            <a:ext cx="4929223" cy="62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 Geometrik Düşünme ve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Geometrik Kavramlar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03176"/>
            <a:ext cx="4572033" cy="633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Süslemeler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71612"/>
            <a:ext cx="9114228" cy="3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2" y="71414"/>
            <a:ext cx="4429156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1’de Düşünenler İçin Şekiller ve Özellikleri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81615"/>
            <a:ext cx="3500462" cy="670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İki Boyutlu Şekillerin Özel Kategorileri</a:t>
            </a:r>
            <a:endParaRPr lang="tr-T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23" y="1571612"/>
            <a:ext cx="9020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47" y="1142985"/>
            <a:ext cx="88229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946418" cy="59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714876" y="6429396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665"/>
            <a:ext cx="4929222" cy="62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Üç Boyutlu Şekillerin Özel Kategorileri</a:t>
            </a:r>
          </a:p>
          <a:p>
            <a:r>
              <a:rPr lang="tr-TR" b="1" dirty="0" smtClean="0"/>
              <a:t>Ayırma ve Sınıflandırma Etkinlikleri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962" y="1357298"/>
            <a:ext cx="4083054" cy="507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3935981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214290"/>
            <a:ext cx="5643603" cy="610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71414"/>
            <a:ext cx="3624263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Çizim Etkinlikleri</a:t>
            </a:r>
          </a:p>
          <a:p>
            <a:r>
              <a:rPr lang="tr-TR" b="1" dirty="0" smtClean="0"/>
              <a:t>Daireler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51" y="857231"/>
            <a:ext cx="4332293" cy="54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Dinamik Geometri Yazılımı</a:t>
            </a:r>
          </a:p>
          <a:p>
            <a:r>
              <a:rPr lang="tr-TR" b="1" dirty="0" smtClean="0"/>
              <a:t>Dinamik Geometri Örnekleri</a:t>
            </a:r>
            <a:endParaRPr lang="tr-T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50515"/>
            <a:ext cx="5337175" cy="47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86347" cy="6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2’de Düşünenler İçin Şekiller ve Özellikleri</a:t>
            </a:r>
          </a:p>
          <a:p>
            <a:r>
              <a:rPr lang="tr-TR" sz="2700" b="1" dirty="0" smtClean="0"/>
              <a:t>Tanımlar ve İspatlar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7" y="1643050"/>
            <a:ext cx="392921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Pisagor Bağıntısı</a:t>
            </a:r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702" y="915084"/>
            <a:ext cx="6689867" cy="522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51" y="982374"/>
            <a:ext cx="7002512" cy="48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İlişkileri Açıklamak mı Bulmak mı?</a:t>
            </a:r>
            <a:endParaRPr lang="tr-T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68268"/>
            <a:ext cx="4429156" cy="576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731323"/>
            <a:ext cx="6715172" cy="539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Dönüşümleri Öğrenme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0’da Düşünenler İçin Dönüşümler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Kaydırma</a:t>
            </a:r>
            <a:r>
              <a:rPr lang="tr-TR" sz="2700" b="1" dirty="0" smtClean="0"/>
              <a:t>, Çevirme ve Döndürmeler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614137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480" y="178482"/>
            <a:ext cx="6030792" cy="61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555" y="500042"/>
            <a:ext cx="810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/>
              <a:t>Doğru ve Dönme Simetrisi</a:t>
            </a:r>
            <a:endParaRPr lang="tr-T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083" y="632336"/>
            <a:ext cx="5002248" cy="586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6546"/>
            <a:ext cx="5643603" cy="586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1683272"/>
            <a:ext cx="8145520" cy="34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1’de Düşünenler İçin Dönüşümler</a:t>
            </a:r>
          </a:p>
          <a:p>
            <a:r>
              <a:rPr lang="tr-TR" sz="2700" b="1" dirty="0" smtClean="0"/>
              <a:t>Bileşke Dönüşümler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4" y="1363663"/>
            <a:ext cx="4224355" cy="50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88921"/>
            <a:ext cx="8229600" cy="4525963"/>
          </a:xfrm>
        </p:spPr>
        <p:txBody>
          <a:bodyPr/>
          <a:lstStyle/>
          <a:p>
            <a:r>
              <a:rPr lang="tr-TR" b="1" dirty="0" smtClean="0"/>
              <a:t>Benzer Şekiller ve Orantısal Akıl Yürütme</a:t>
            </a:r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380" y="855644"/>
            <a:ext cx="5323767" cy="5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Yeniden Süslemeler/Döşemeler Konusu</a:t>
            </a:r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88" y="784237"/>
            <a:ext cx="4329249" cy="54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500562" y="6500834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63" y="214290"/>
            <a:ext cx="5202195" cy="618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2’de Düşünenler İçin Dönüşümler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68" y="931046"/>
            <a:ext cx="5821745" cy="53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Konumu Öğrenme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74739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0’da Düşünenler İçin Konum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52" y="1714488"/>
            <a:ext cx="7002510" cy="429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Öğrenciler İçin Geometrideki Hedefler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Uzamsal</a:t>
            </a:r>
            <a:r>
              <a:rPr lang="en-US" b="1" dirty="0" smtClean="0">
                <a:solidFill>
                  <a:srgbClr val="0070C0"/>
                </a:solidFill>
              </a:rPr>
              <a:t> His </a:t>
            </a:r>
            <a:r>
              <a:rPr lang="en-US" b="1" dirty="0" err="1" smtClean="0">
                <a:solidFill>
                  <a:srgbClr val="0070C0"/>
                </a:solidFill>
              </a:rPr>
              <a:t>ve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Geometrik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Akıl</a:t>
            </a:r>
            <a:r>
              <a:rPr lang="tr-TR" b="1" dirty="0" smtClean="0">
                <a:solidFill>
                  <a:srgbClr val="0070C0"/>
                </a:solidFill>
              </a:rPr>
              <a:t> Yürütme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Geometrik İçerik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13" y="285728"/>
            <a:ext cx="7145388" cy="611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885" y="713471"/>
            <a:ext cx="8002644" cy="542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1’de Düşünenler İçin Konum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89998"/>
            <a:ext cx="4304537" cy="578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041" y="357166"/>
            <a:ext cx="5311852" cy="565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976" y="357166"/>
            <a:ext cx="5548793" cy="572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2’de Düşünenler İçin Konum</a:t>
            </a:r>
          </a:p>
          <a:p>
            <a:r>
              <a:rPr lang="tr-TR" sz="2700" b="1" dirty="0" smtClean="0"/>
              <a:t>Pisagor Bağıntısının Uygulaması</a:t>
            </a:r>
          </a:p>
          <a:p>
            <a:r>
              <a:rPr lang="tr-TR" sz="2700" b="1" dirty="0" smtClean="0"/>
              <a:t>Eğim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2" y="1357298"/>
            <a:ext cx="4187842" cy="514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Görselleştirmenin Öğrenilmesi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0’da Düşünenler İçin Görselleştirme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277" y="1643050"/>
            <a:ext cx="5909120" cy="48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245" y="500042"/>
            <a:ext cx="7831924" cy="55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97" y="428604"/>
            <a:ext cx="7478030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1’de Düşünenler İçin Görselleştirme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645093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Geometrik Düşünmenin Gelişimi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Van </a:t>
            </a:r>
            <a:r>
              <a:rPr lang="tr-TR" b="1" dirty="0" err="1" smtClean="0">
                <a:solidFill>
                  <a:srgbClr val="0070C0"/>
                </a:solidFill>
              </a:rPr>
              <a:t>Hiele</a:t>
            </a:r>
            <a:r>
              <a:rPr lang="tr-TR" b="1" dirty="0" smtClean="0">
                <a:solidFill>
                  <a:srgbClr val="0070C0"/>
                </a:solidFill>
              </a:rPr>
              <a:t> Geometrik Düşünce Düzeyleri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429420" cy="6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710" y="142852"/>
            <a:ext cx="4430744" cy="61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Düzey 2’de Düşünenler İçin Görselleştirme</a:t>
            </a:r>
          </a:p>
          <a:p>
            <a:r>
              <a:rPr lang="tr-TR" b="1" dirty="0" smtClean="0"/>
              <a:t>Daha Önceki Etkinlikleri Düzey 2’deki Görselleştirmeyle İlişkilendirme</a:t>
            </a:r>
          </a:p>
          <a:p>
            <a:r>
              <a:rPr lang="tr-TR" b="1" dirty="0" smtClean="0"/>
              <a:t>Platonik Cisimler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Düzey </a:t>
            </a:r>
            <a:r>
              <a:rPr lang="tr-TR" sz="2700" b="1" dirty="0" smtClean="0"/>
              <a:t>0: Görselleştirme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09" y="1998653"/>
            <a:ext cx="8843996" cy="285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714908" cy="61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/>
              <a:t>Düzey 1: Analiz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679645"/>
            <a:ext cx="4857784" cy="54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216</Words>
  <PresentationFormat>Ekran Gösterisi (4:3)</PresentationFormat>
  <Paragraphs>57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Ofis Teması</vt:lpstr>
      <vt:lpstr>Slayt 1</vt:lpstr>
      <vt:lpstr>KISIM II Matematiksel Kavram ve Prosedürlerin Gelişimi</vt:lpstr>
      <vt:lpstr>Slayt 3</vt:lpstr>
      <vt:lpstr>Slayt 4</vt:lpstr>
      <vt:lpstr>Öğrenciler İçin Geometrideki Hedefler</vt:lpstr>
      <vt:lpstr>Geometrik Düşünmenin Gelişimi</vt:lpstr>
      <vt:lpstr>Slayt 7</vt:lpstr>
      <vt:lpstr>Slayt 8</vt:lpstr>
      <vt:lpstr>Slayt 9</vt:lpstr>
      <vt:lpstr>Slayt 10</vt:lpstr>
      <vt:lpstr>Slayt 11</vt:lpstr>
      <vt:lpstr>Şekiller ve Özelliklerini Öğrenme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Dönüşümleri Öğrenme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Konumu Öğrenme</vt:lpstr>
      <vt:lpstr>Slayt 50</vt:lpstr>
      <vt:lpstr>Slayt 51</vt:lpstr>
      <vt:lpstr>Slayt 52</vt:lpstr>
      <vt:lpstr>Slayt 53</vt:lpstr>
      <vt:lpstr>Slayt 54</vt:lpstr>
      <vt:lpstr>Slayt 55</vt:lpstr>
      <vt:lpstr>Görselleştirmenin Öğrenilmesi</vt:lpstr>
      <vt:lpstr>Slayt 57</vt:lpstr>
      <vt:lpstr>Slayt 58</vt:lpstr>
      <vt:lpstr>Slayt 59</vt:lpstr>
      <vt:lpstr>Slayt 60</vt:lpstr>
      <vt:lpstr>Slayt 61</vt:lpstr>
      <vt:lpstr>Slayt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39</cp:revision>
  <dcterms:created xsi:type="dcterms:W3CDTF">2015-06-01T11:06:26Z</dcterms:created>
  <dcterms:modified xsi:type="dcterms:W3CDTF">2015-06-10T14:54:53Z</dcterms:modified>
</cp:coreProperties>
</file>