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4D79-AF1B-43B0-8ABD-3B2F76635AE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14E0-7ADC-48E2-99A0-7BC8212C9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54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4D79-AF1B-43B0-8ABD-3B2F76635AE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14E0-7ADC-48E2-99A0-7BC8212C9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999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4D79-AF1B-43B0-8ABD-3B2F76635AE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14E0-7ADC-48E2-99A0-7BC8212C9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81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4D79-AF1B-43B0-8ABD-3B2F76635AE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14E0-7ADC-48E2-99A0-7BC8212C9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539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4D79-AF1B-43B0-8ABD-3B2F76635AE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14E0-7ADC-48E2-99A0-7BC8212C9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304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4D79-AF1B-43B0-8ABD-3B2F76635AE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14E0-7ADC-48E2-99A0-7BC8212C9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115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4D79-AF1B-43B0-8ABD-3B2F76635AE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14E0-7ADC-48E2-99A0-7BC8212C9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38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4D79-AF1B-43B0-8ABD-3B2F76635AE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14E0-7ADC-48E2-99A0-7BC8212C9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44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4D79-AF1B-43B0-8ABD-3B2F76635AE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14E0-7ADC-48E2-99A0-7BC8212C9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05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4D79-AF1B-43B0-8ABD-3B2F76635AE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14E0-7ADC-48E2-99A0-7BC8212C9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30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4D79-AF1B-43B0-8ABD-3B2F76635AE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14E0-7ADC-48E2-99A0-7BC8212C9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74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24D79-AF1B-43B0-8ABD-3B2F76635AE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414E0-7ADC-48E2-99A0-7BC8212C9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65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7030A0"/>
                </a:solidFill>
              </a:rPr>
              <a:t>BİLİMSEL ARAŞTIRMA </a:t>
            </a:r>
            <a:r>
              <a:rPr lang="tr-TR" b="1" dirty="0" smtClean="0">
                <a:solidFill>
                  <a:srgbClr val="7030A0"/>
                </a:solidFill>
              </a:rPr>
              <a:t>YÖNTEMLERİ</a:t>
            </a:r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>ÜNİTE 6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Dr.Ergül</a:t>
            </a:r>
            <a:r>
              <a:rPr lang="tr-TR" dirty="0" smtClean="0"/>
              <a:t> Demir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80928"/>
            <a:ext cx="23145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78092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358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Davranış Alanlarına Göre Testler</a:t>
            </a:r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10</a:t>
            </a:fld>
            <a:endParaRPr lang="tr-TR"/>
          </a:p>
        </p:txBody>
      </p:sp>
      <p:grpSp>
        <p:nvGrpSpPr>
          <p:cNvPr id="18" name="Grup 17"/>
          <p:cNvGrpSpPr/>
          <p:nvPr/>
        </p:nvGrpSpPr>
        <p:grpSpPr>
          <a:xfrm>
            <a:off x="472129" y="1412776"/>
            <a:ext cx="8204327" cy="4605047"/>
            <a:chOff x="827584" y="1412776"/>
            <a:chExt cx="7628263" cy="4605047"/>
          </a:xfrm>
        </p:grpSpPr>
        <p:sp>
          <p:nvSpPr>
            <p:cNvPr id="5" name="Yuvarlatılmış Dikdörtgen 4"/>
            <p:cNvSpPr/>
            <p:nvPr/>
          </p:nvSpPr>
          <p:spPr>
            <a:xfrm>
              <a:off x="3563888" y="1412776"/>
              <a:ext cx="1944216" cy="88297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smtClean="0"/>
                <a:t>DAVRANIŞ ALANLARI</a:t>
              </a:r>
              <a:endParaRPr lang="tr-TR" sz="2400" b="1" dirty="0"/>
            </a:p>
          </p:txBody>
        </p:sp>
        <p:sp>
          <p:nvSpPr>
            <p:cNvPr id="6" name="Yuvarlatılmış Dikdörtgen 5"/>
            <p:cNvSpPr/>
            <p:nvPr/>
          </p:nvSpPr>
          <p:spPr>
            <a:xfrm>
              <a:off x="3563888" y="2790004"/>
              <a:ext cx="1944216" cy="6732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smtClean="0"/>
                <a:t>DUYUŞSAL</a:t>
              </a:r>
              <a:endParaRPr lang="tr-TR" sz="2400" b="1" dirty="0"/>
            </a:p>
          </p:txBody>
        </p:sp>
        <p:sp>
          <p:nvSpPr>
            <p:cNvPr id="7" name="Yuvarlatılmış Dikdörtgen 6"/>
            <p:cNvSpPr/>
            <p:nvPr/>
          </p:nvSpPr>
          <p:spPr>
            <a:xfrm>
              <a:off x="827584" y="2814369"/>
              <a:ext cx="1944216" cy="6732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smtClean="0"/>
                <a:t>BİLİŞSEL</a:t>
              </a:r>
              <a:endParaRPr lang="tr-TR" sz="2400" b="1" dirty="0"/>
            </a:p>
          </p:txBody>
        </p:sp>
        <p:sp>
          <p:nvSpPr>
            <p:cNvPr id="8" name="Yuvarlatılmış Dikdörtgen 7"/>
            <p:cNvSpPr/>
            <p:nvPr/>
          </p:nvSpPr>
          <p:spPr>
            <a:xfrm>
              <a:off x="6300192" y="2814369"/>
              <a:ext cx="1944216" cy="6732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smtClean="0"/>
                <a:t>DEVİNİMSEL</a:t>
              </a:r>
              <a:endParaRPr lang="tr-TR" sz="2400" b="1" dirty="0"/>
            </a:p>
          </p:txBody>
        </p:sp>
        <p:sp>
          <p:nvSpPr>
            <p:cNvPr id="9" name="Metin kutusu 8"/>
            <p:cNvSpPr txBox="1"/>
            <p:nvPr/>
          </p:nvSpPr>
          <p:spPr>
            <a:xfrm>
              <a:off x="827585" y="3617166"/>
              <a:ext cx="281198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tr-TR" sz="2000" b="1" dirty="0"/>
                <a:t>Zekâ </a:t>
              </a:r>
              <a:r>
                <a:rPr lang="tr-TR" sz="2000" b="1" dirty="0" smtClean="0"/>
                <a:t>Testi</a:t>
              </a:r>
            </a:p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Yetenek Testi</a:t>
              </a:r>
              <a:endParaRPr lang="tr-TR" sz="2000" b="1" dirty="0"/>
            </a:p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Başarı testleri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Yazılı yoklama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Sözlü yoklama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Çoktan seçmeli test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Doğru-Yanlış testleri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Kısa cevaplı test</a:t>
              </a:r>
            </a:p>
          </p:txBody>
        </p:sp>
        <p:sp>
          <p:nvSpPr>
            <p:cNvPr id="10" name="Metin kutusu 9"/>
            <p:cNvSpPr txBox="1"/>
            <p:nvPr/>
          </p:nvSpPr>
          <p:spPr>
            <a:xfrm>
              <a:off x="3563888" y="3614665"/>
              <a:ext cx="2155655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Ölçek</a:t>
              </a:r>
            </a:p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Envanter</a:t>
              </a:r>
            </a:p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Anket</a:t>
              </a:r>
            </a:p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Gözlem formu</a:t>
              </a:r>
            </a:p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Görüşme formu</a:t>
              </a:r>
            </a:p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Kontrol listesi</a:t>
              </a:r>
              <a:endParaRPr lang="tr-TR" sz="2000" b="1" dirty="0"/>
            </a:p>
          </p:txBody>
        </p:sp>
        <p:sp>
          <p:nvSpPr>
            <p:cNvPr id="11" name="Metin kutusu 10"/>
            <p:cNvSpPr txBox="1"/>
            <p:nvPr/>
          </p:nvSpPr>
          <p:spPr>
            <a:xfrm>
              <a:off x="6300192" y="3609890"/>
              <a:ext cx="215565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Gözlem formu</a:t>
              </a:r>
            </a:p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Görüşme formu</a:t>
              </a:r>
            </a:p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Kontrol listesi</a:t>
              </a:r>
              <a:endParaRPr lang="tr-TR" sz="2000" b="1" dirty="0"/>
            </a:p>
          </p:txBody>
        </p:sp>
        <p:cxnSp>
          <p:nvCxnSpPr>
            <p:cNvPr id="13" name="Düz Ok Bağlayıcısı 12"/>
            <p:cNvCxnSpPr>
              <a:stCxn id="5" idx="2"/>
              <a:endCxn id="7" idx="0"/>
            </p:cNvCxnSpPr>
            <p:nvPr/>
          </p:nvCxnSpPr>
          <p:spPr>
            <a:xfrm flipH="1">
              <a:off x="1799692" y="2295754"/>
              <a:ext cx="2736304" cy="518615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üz Ok Bağlayıcısı 14"/>
            <p:cNvCxnSpPr>
              <a:stCxn id="5" idx="2"/>
              <a:endCxn id="6" idx="0"/>
            </p:cNvCxnSpPr>
            <p:nvPr/>
          </p:nvCxnSpPr>
          <p:spPr>
            <a:xfrm>
              <a:off x="4535997" y="2295754"/>
              <a:ext cx="0" cy="49425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Düz Ok Bağlayıcısı 16"/>
            <p:cNvCxnSpPr>
              <a:stCxn id="5" idx="2"/>
              <a:endCxn id="8" idx="0"/>
            </p:cNvCxnSpPr>
            <p:nvPr/>
          </p:nvCxnSpPr>
          <p:spPr>
            <a:xfrm>
              <a:off x="4535997" y="2295754"/>
              <a:ext cx="2736303" cy="518615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66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Ölçme Aracının Belirlenmesi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Ölçme aracı kullanma kararı verildi. Kullanılacak ölçme aracı nasıl belirlenebilir?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Sırasıyla;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Kendi kültüründe geliştirilmiş bir araç kullanılabilir.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Uyarlama yapılabilir.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Test geliştirilebilir.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0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6632"/>
            <a:ext cx="1762894" cy="1570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Dikkat!!!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Önceden geliştirilmiş bir araç kullanılacaksa;</a:t>
            </a:r>
          </a:p>
          <a:p>
            <a:r>
              <a:rPr lang="tr-TR" dirty="0" smtClean="0"/>
              <a:t>Bu araçla ölçülen özellik, amaçlanan özellikle aynı olmalıdır.</a:t>
            </a:r>
          </a:p>
          <a:p>
            <a:r>
              <a:rPr lang="tr-TR" dirty="0" smtClean="0"/>
              <a:t>Aracın geliştirildiği evren, amaçlanan ölçmede belirlenen evren ile aynı olmalıdır.</a:t>
            </a:r>
          </a:p>
          <a:p>
            <a:r>
              <a:rPr lang="tr-TR" dirty="0" smtClean="0"/>
              <a:t>Araç, </a:t>
            </a:r>
            <a:r>
              <a:rPr lang="tr-TR" dirty="0" err="1" smtClean="0"/>
              <a:t>psikometrik</a:t>
            </a:r>
            <a:r>
              <a:rPr lang="tr-TR" dirty="0" smtClean="0"/>
              <a:t> özellikleri itibariyle uygun ve yeterli olmalıdır.</a:t>
            </a:r>
          </a:p>
          <a:p>
            <a:r>
              <a:rPr lang="tr-TR" dirty="0" smtClean="0"/>
              <a:t>Bir deneme uygulaması ve ardından </a:t>
            </a:r>
            <a:r>
              <a:rPr lang="tr-TR" u="sng" dirty="0" smtClean="0"/>
              <a:t>doğrulayıcı</a:t>
            </a:r>
            <a:r>
              <a:rPr lang="tr-TR" dirty="0" smtClean="0"/>
              <a:t> çalışmalar yapılmalıdır.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45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Dikkat!!!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Uyarlama yapılacaksa;</a:t>
            </a:r>
          </a:p>
          <a:p>
            <a:r>
              <a:rPr lang="tr-TR" dirty="0" smtClean="0"/>
              <a:t>Kendi kültüründe uygun bir araç bulunmadığına dikkat edilmelidir.</a:t>
            </a:r>
          </a:p>
          <a:p>
            <a:r>
              <a:rPr lang="tr-TR" dirty="0" smtClean="0"/>
              <a:t>Ölçülen özellik açısından kültürler arası eşdeğerlik çalışmaları yapılmalıdır.</a:t>
            </a:r>
          </a:p>
          <a:p>
            <a:r>
              <a:rPr lang="tr-TR" dirty="0" smtClean="0"/>
              <a:t>Çeviri çalışmalarından sonra, uyarlamada, aracın geliştirilmesinde takip edilen yolun benzeri takip edilmelidir.</a:t>
            </a:r>
          </a:p>
          <a:p>
            <a:r>
              <a:rPr lang="tr-TR" dirty="0" smtClean="0"/>
              <a:t>Deneme uygulamasından elde edilen veriler üzerinde </a:t>
            </a:r>
            <a:r>
              <a:rPr lang="tr-TR" u="sng" dirty="0" smtClean="0"/>
              <a:t>doğrulayıcı</a:t>
            </a:r>
            <a:r>
              <a:rPr lang="tr-TR" dirty="0" smtClean="0"/>
              <a:t> çalışmalar yapılmalıdır.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13</a:t>
            </a:fld>
            <a:endParaRPr lang="tr-T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6632"/>
            <a:ext cx="1762894" cy="1570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800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2232248"/>
          </a:xfrm>
        </p:spPr>
        <p:txBody>
          <a:bodyPr>
            <a:noAutofit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VERİ TOPLAMA ARAÇLARI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074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Dikkat!!!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TEST = ÖLÇME ARACI = VERİ TOPLAMA ARACI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TEST 			</a:t>
            </a:r>
            <a:r>
              <a:rPr lang="tr-TR" dirty="0" smtClean="0">
                <a:sym typeface="Symbol"/>
              </a:rPr>
              <a:t> 	</a:t>
            </a:r>
            <a:r>
              <a:rPr lang="tr-TR" dirty="0" smtClean="0"/>
              <a:t>SINAV</a:t>
            </a:r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 err="1" smtClean="0"/>
              <a:t>taking</a:t>
            </a:r>
            <a:r>
              <a:rPr lang="tr-TR" dirty="0" smtClean="0"/>
              <a:t> a test)		(</a:t>
            </a:r>
            <a:r>
              <a:rPr lang="tr-TR" dirty="0" err="1" smtClean="0"/>
              <a:t>taking</a:t>
            </a:r>
            <a:r>
              <a:rPr lang="tr-TR" dirty="0" smtClean="0"/>
              <a:t> an </a:t>
            </a:r>
            <a:r>
              <a:rPr lang="tr-TR" dirty="0" err="1" smtClean="0"/>
              <a:t>examination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3</a:t>
            </a:fld>
            <a:endParaRPr lang="tr-T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26695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388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Test Nedir?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525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i="1" dirty="0" smtClean="0"/>
              <a:t>Test; </a:t>
            </a:r>
          </a:p>
          <a:p>
            <a:pPr marL="0" indent="0">
              <a:buNone/>
            </a:pPr>
            <a:r>
              <a:rPr lang="tr-TR" i="1" dirty="0" smtClean="0"/>
              <a:t>İyi tanımlanmış </a:t>
            </a:r>
            <a:r>
              <a:rPr lang="tr-TR" i="1" u="sng" dirty="0" smtClean="0"/>
              <a:t>belli bir özellik </a:t>
            </a:r>
            <a:r>
              <a:rPr lang="tr-TR" i="1" dirty="0" smtClean="0"/>
              <a:t>ve </a:t>
            </a:r>
            <a:r>
              <a:rPr lang="tr-TR" i="1" u="sng" dirty="0" smtClean="0"/>
              <a:t>belli bir amaç </a:t>
            </a:r>
            <a:r>
              <a:rPr lang="tr-TR" i="1" dirty="0" smtClean="0"/>
              <a:t>doğrultusunda, bu özelliğe yönelik gözlemlerde kullanılan </a:t>
            </a:r>
            <a:r>
              <a:rPr lang="tr-TR" i="1" u="sng" dirty="0" smtClean="0"/>
              <a:t>sistematik</a:t>
            </a:r>
            <a:r>
              <a:rPr lang="tr-TR" i="1" dirty="0" smtClean="0"/>
              <a:t> gözlem araçlarıdır.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Ölçülecek özelliğin ve ölçmenin amacının tanımlanması, ölçme sürecinin ve </a:t>
            </a:r>
            <a:r>
              <a:rPr lang="tr-TR" u="sng" dirty="0" smtClean="0"/>
              <a:t>test geliştirmenin </a:t>
            </a:r>
            <a:r>
              <a:rPr lang="tr-TR" dirty="0" smtClean="0"/>
              <a:t>ilk iki aşamasını oluşturmaktadır.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Örneğin; </a:t>
            </a:r>
          </a:p>
          <a:p>
            <a:pPr marL="514350" indent="-514350">
              <a:buAutoNum type="arabicPeriod"/>
            </a:pPr>
            <a:r>
              <a:rPr lang="tr-TR" dirty="0" smtClean="0"/>
              <a:t>Sınıf içi ölçmelerde sıklıkla ölçmeye konu olan başat özellik nedir?</a:t>
            </a:r>
          </a:p>
          <a:p>
            <a:pPr marL="514350" indent="-514350">
              <a:buAutoNum type="arabicPeriod"/>
            </a:pPr>
            <a:r>
              <a:rPr lang="tr-TR" dirty="0" smtClean="0"/>
              <a:t>Bu özellik hangi amaçlarla ölçülebilmektedir?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4</a:t>
            </a:fld>
            <a:endParaRPr lang="tr-TR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16632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523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Ölçme Aracı Kullanma İhtiyacı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Niçin ölçme aracı kullanıyoruz?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Ölçmenin hassaslığını artırmak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Gözlemciden kaynaklanabilecek yanlılığı azaltmak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Tekrar edilebilirlik, </a:t>
            </a:r>
            <a:r>
              <a:rPr lang="tr-TR" dirty="0" err="1" smtClean="0"/>
              <a:t>doğrulanabilirlik</a:t>
            </a:r>
            <a:r>
              <a:rPr lang="tr-TR" dirty="0"/>
              <a:t>,</a:t>
            </a:r>
            <a:r>
              <a:rPr lang="tr-TR" dirty="0" smtClean="0"/>
              <a:t> </a:t>
            </a:r>
            <a:r>
              <a:rPr lang="tr-TR" dirty="0" err="1" smtClean="0"/>
              <a:t>genellenebilirlik</a:t>
            </a:r>
            <a:r>
              <a:rPr lang="tr-TR" dirty="0" smtClean="0"/>
              <a:t>… sağlamak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Psikolojik özelliklerin doğrudan ölçülebilir olmaması.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Psikolojik özelliklerdeki değişkenliğin yüksek olması.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06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Testlerin Sınıflandırılması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Birçok sınıflandırma yapılmıştır: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b="1" i="1" dirty="0" smtClean="0"/>
              <a:t>Özelliğin ve davranışların doğasına göre;</a:t>
            </a:r>
            <a:endParaRPr lang="tr-TR" b="1" i="1" dirty="0"/>
          </a:p>
          <a:p>
            <a:pPr lvl="1"/>
            <a:r>
              <a:rPr lang="tr-TR" dirty="0" smtClean="0"/>
              <a:t>Maksimum performans testleri</a:t>
            </a:r>
          </a:p>
          <a:p>
            <a:pPr lvl="2"/>
            <a:r>
              <a:rPr lang="tr-TR" dirty="0" smtClean="0"/>
              <a:t>Zeka testleri</a:t>
            </a:r>
          </a:p>
          <a:p>
            <a:pPr lvl="2"/>
            <a:r>
              <a:rPr lang="tr-TR" dirty="0" smtClean="0"/>
              <a:t>Başarı testleri</a:t>
            </a:r>
          </a:p>
          <a:p>
            <a:pPr lvl="2"/>
            <a:r>
              <a:rPr lang="tr-TR" dirty="0" smtClean="0"/>
              <a:t>(Genel) Yetenek testleri</a:t>
            </a:r>
          </a:p>
          <a:p>
            <a:pPr lvl="1"/>
            <a:r>
              <a:rPr lang="tr-TR" dirty="0" smtClean="0"/>
              <a:t>Tipik performans testleri</a:t>
            </a:r>
          </a:p>
          <a:p>
            <a:pPr lvl="2"/>
            <a:r>
              <a:rPr lang="tr-TR" dirty="0" smtClean="0"/>
              <a:t>Tutum testleri</a:t>
            </a:r>
          </a:p>
          <a:p>
            <a:pPr lvl="2"/>
            <a:r>
              <a:rPr lang="tr-TR" dirty="0" smtClean="0"/>
              <a:t>İlgi testleri</a:t>
            </a:r>
          </a:p>
          <a:p>
            <a:pPr lvl="2"/>
            <a:r>
              <a:rPr lang="tr-TR" dirty="0" smtClean="0"/>
              <a:t>Kişilik testleri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6</a:t>
            </a:fld>
            <a:endParaRPr lang="tr-T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618" y="260648"/>
            <a:ext cx="2505878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004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tr-TR" b="1" i="1" dirty="0" smtClean="0"/>
              <a:t>Faktör/Alt boyut sayısına göre;</a:t>
            </a:r>
          </a:p>
          <a:p>
            <a:pPr lvl="1"/>
            <a:r>
              <a:rPr lang="tr-TR" dirty="0" smtClean="0"/>
              <a:t>Tek boyutlu testler (tek faktör kuramı)</a:t>
            </a:r>
          </a:p>
          <a:p>
            <a:pPr lvl="1"/>
            <a:r>
              <a:rPr lang="tr-TR" dirty="0" smtClean="0"/>
              <a:t>Çok boyutlu testler (çok faktör kuramı)</a:t>
            </a:r>
          </a:p>
          <a:p>
            <a:pPr lvl="1"/>
            <a:endParaRPr lang="tr-TR" dirty="0" smtClean="0"/>
          </a:p>
          <a:p>
            <a:r>
              <a:rPr lang="tr-TR" b="1" i="1" dirty="0"/>
              <a:t>Puanlama biçimine göre</a:t>
            </a:r>
            <a:r>
              <a:rPr lang="tr-TR" b="1" i="1" dirty="0" smtClean="0"/>
              <a:t>;</a:t>
            </a:r>
            <a:endParaRPr lang="tr-TR" b="1" i="1" dirty="0"/>
          </a:p>
          <a:p>
            <a:pPr lvl="1"/>
            <a:r>
              <a:rPr lang="tr-TR" dirty="0" smtClean="0"/>
              <a:t>Toplam puan alınabilen testler (yapı geçerliği çalışmaları gerekli)</a:t>
            </a:r>
          </a:p>
          <a:p>
            <a:pPr lvl="2"/>
            <a:r>
              <a:rPr lang="tr-TR" dirty="0" smtClean="0"/>
              <a:t>Tek </a:t>
            </a:r>
            <a:r>
              <a:rPr lang="tr-TR" dirty="0"/>
              <a:t>puanlı testler</a:t>
            </a:r>
          </a:p>
          <a:p>
            <a:pPr lvl="2"/>
            <a:r>
              <a:rPr lang="tr-TR" dirty="0"/>
              <a:t>Çok puanlı </a:t>
            </a:r>
            <a:r>
              <a:rPr lang="tr-TR" dirty="0" smtClean="0"/>
              <a:t>testler</a:t>
            </a:r>
          </a:p>
          <a:p>
            <a:pPr lvl="1"/>
            <a:r>
              <a:rPr lang="tr-TR" dirty="0" smtClean="0"/>
              <a:t>Maddelerin bağımsız puanlandığı testler</a:t>
            </a:r>
          </a:p>
          <a:p>
            <a:pPr marL="457200" lvl="1" indent="0">
              <a:buNone/>
            </a:pP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941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tr-TR" b="1" i="1" dirty="0" smtClean="0"/>
              <a:t>Maddelerin ölçeklenme biçimine göre;</a:t>
            </a:r>
          </a:p>
          <a:p>
            <a:pPr lvl="1"/>
            <a:r>
              <a:rPr lang="tr-TR" dirty="0" err="1" smtClean="0"/>
              <a:t>Dichotom</a:t>
            </a:r>
            <a:r>
              <a:rPr lang="tr-TR" dirty="0" smtClean="0"/>
              <a:t> maddelerden oluşan testler (Tek tip puanlama)</a:t>
            </a:r>
          </a:p>
          <a:p>
            <a:pPr lvl="1"/>
            <a:r>
              <a:rPr lang="tr-TR" dirty="0" err="1" smtClean="0"/>
              <a:t>Polythom</a:t>
            </a:r>
            <a:r>
              <a:rPr lang="tr-TR" dirty="0" smtClean="0"/>
              <a:t> maddelerden oluşan testler (Kısmî puanlama)</a:t>
            </a:r>
          </a:p>
          <a:p>
            <a:pPr lvl="1"/>
            <a:r>
              <a:rPr lang="tr-TR" dirty="0" smtClean="0"/>
              <a:t>Sınıflama ve sıralama ölçeğinde maddelerden oluşan testler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b="1" i="1" dirty="0" smtClean="0"/>
              <a:t>Madde türlerine göre;</a:t>
            </a:r>
          </a:p>
          <a:p>
            <a:pPr lvl="1"/>
            <a:r>
              <a:rPr lang="tr-TR" dirty="0" smtClean="0"/>
              <a:t>Yapılandırılmış maddelerden oluşan testler</a:t>
            </a:r>
          </a:p>
          <a:p>
            <a:pPr lvl="1"/>
            <a:r>
              <a:rPr lang="tr-TR" dirty="0" smtClean="0"/>
              <a:t>Yarı yapılandırılmış maddelerden oluşan testler</a:t>
            </a:r>
          </a:p>
          <a:p>
            <a:pPr lvl="1"/>
            <a:r>
              <a:rPr lang="tr-TR" dirty="0" smtClean="0"/>
              <a:t>Yapılandırılmamış maddelerden oluşan testler</a:t>
            </a:r>
          </a:p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872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tr-TR" b="1" i="1" dirty="0"/>
              <a:t>Uygulama biçimine göre;</a:t>
            </a:r>
          </a:p>
          <a:p>
            <a:pPr lvl="1"/>
            <a:r>
              <a:rPr lang="tr-TR" dirty="0"/>
              <a:t>Bireysel testler</a:t>
            </a:r>
          </a:p>
          <a:p>
            <a:pPr lvl="1"/>
            <a:r>
              <a:rPr lang="tr-TR" dirty="0"/>
              <a:t>Grup </a:t>
            </a:r>
            <a:r>
              <a:rPr lang="tr-TR" dirty="0" smtClean="0"/>
              <a:t>testleri</a:t>
            </a:r>
          </a:p>
          <a:p>
            <a:pPr lvl="1"/>
            <a:endParaRPr lang="tr-TR" dirty="0"/>
          </a:p>
          <a:p>
            <a:r>
              <a:rPr lang="tr-TR" b="1" i="1" dirty="0" smtClean="0"/>
              <a:t>Uygulama süresine göre;</a:t>
            </a:r>
          </a:p>
          <a:p>
            <a:pPr lvl="1"/>
            <a:r>
              <a:rPr lang="tr-TR" dirty="0" smtClean="0"/>
              <a:t>Hız testleri</a:t>
            </a:r>
          </a:p>
          <a:p>
            <a:pPr lvl="1"/>
            <a:r>
              <a:rPr lang="tr-TR" dirty="0" smtClean="0"/>
              <a:t>Diğer testler</a:t>
            </a:r>
          </a:p>
          <a:p>
            <a:pPr lvl="1"/>
            <a:endParaRPr lang="tr-TR" dirty="0" smtClean="0"/>
          </a:p>
          <a:p>
            <a:r>
              <a:rPr lang="tr-TR" b="1" i="1" dirty="0" smtClean="0"/>
              <a:t>Teknik </a:t>
            </a:r>
            <a:r>
              <a:rPr lang="tr-TR" b="1" i="1" dirty="0"/>
              <a:t>özelliklerine göre;</a:t>
            </a:r>
          </a:p>
          <a:p>
            <a:pPr lvl="1"/>
            <a:r>
              <a:rPr lang="tr-TR" dirty="0"/>
              <a:t>Sınıf içi (öğretmen yapımı) testler</a:t>
            </a:r>
          </a:p>
          <a:p>
            <a:pPr lvl="1"/>
            <a:r>
              <a:rPr lang="tr-TR" dirty="0"/>
              <a:t>Standart </a:t>
            </a:r>
            <a:r>
              <a:rPr lang="tr-TR" dirty="0" smtClean="0"/>
              <a:t>testler</a:t>
            </a:r>
            <a:endParaRPr lang="tr-TR" dirty="0"/>
          </a:p>
          <a:p>
            <a:pPr lvl="1"/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655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451</Words>
  <Application>Microsoft Office PowerPoint</Application>
  <PresentationFormat>Ekran Gösterisi (4:3)</PresentationFormat>
  <Paragraphs>121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BİLİMSEL ARAŞTIRMA YÖNTEMLERİ  ÜNİTE 6</vt:lpstr>
      <vt:lpstr>VERİ TOPLAMA ARAÇLARI</vt:lpstr>
      <vt:lpstr>Dikkat!!!</vt:lpstr>
      <vt:lpstr>Test Nedir?</vt:lpstr>
      <vt:lpstr>Ölçme Aracı Kullanma İhtiyacı</vt:lpstr>
      <vt:lpstr>Testlerin Sınıflandırılması</vt:lpstr>
      <vt:lpstr>PowerPoint Sunusu</vt:lpstr>
      <vt:lpstr>PowerPoint Sunusu</vt:lpstr>
      <vt:lpstr>PowerPoint Sunusu</vt:lpstr>
      <vt:lpstr>Davranış Alanlarına Göre Testler</vt:lpstr>
      <vt:lpstr>Ölçme Aracının Belirlenmesi</vt:lpstr>
      <vt:lpstr>Dikkat!!!</vt:lpstr>
      <vt:lpstr>Dikkat!!!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BİLİMSEL ARAŞTIRMA YÖNTEMLERİ  ÜNİTE 6</dc:title>
  <dc:creator>Admin</dc:creator>
  <cp:lastModifiedBy>Admin</cp:lastModifiedBy>
  <cp:revision>1</cp:revision>
  <dcterms:created xsi:type="dcterms:W3CDTF">2017-02-13T12:37:18Z</dcterms:created>
  <dcterms:modified xsi:type="dcterms:W3CDTF">2017-02-13T12:37:47Z</dcterms:modified>
</cp:coreProperties>
</file>