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92" r:id="rId4"/>
    <p:sldId id="1083" r:id="rId5"/>
    <p:sldId id="1084" r:id="rId6"/>
    <p:sldId id="1093" r:id="rId7"/>
    <p:sldId id="1094" r:id="rId8"/>
    <p:sldId id="1095" r:id="rId9"/>
    <p:sldId id="1096" r:id="rId10"/>
    <p:sldId id="1097" r:id="rId11"/>
    <p:sldId id="1098" r:id="rId12"/>
    <p:sldId id="1091"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9" autoAdjust="0"/>
    <p:restoredTop sz="91471" autoAdjust="0"/>
  </p:normalViewPr>
  <p:slideViewPr>
    <p:cSldViewPr snapToGrid="0">
      <p:cViewPr varScale="1">
        <p:scale>
          <a:sx n="102" d="100"/>
          <a:sy n="102" d="100"/>
        </p:scale>
        <p:origin x="1740"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2/27/2020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33029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2/27/2020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2/27/2020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2/27/2020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2/27/2020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2/27/2020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2/27/2020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2/27/2020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2/27/2020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250513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413672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2/27/2020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2/27/2020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2/27/2020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2/27/2020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2/27/2020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206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Ölçme Bilgisi 1</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Türkay</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TÜDEŞ</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0504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13854"/>
            <a:ext cx="8012450" cy="438582"/>
          </a:xfrm>
          <a:prstGeom prst="rect">
            <a:avLst/>
          </a:prstGeom>
        </p:spPr>
        <p:txBody>
          <a:bodyPr wrap="square">
            <a:spAutoFit/>
          </a:bodyPr>
          <a:lstStyle/>
          <a:p>
            <a:pPr algn="ctr">
              <a:lnSpc>
                <a:spcPct val="150000"/>
              </a:lnSpc>
              <a:spcBef>
                <a:spcPts val="450"/>
              </a:spcBef>
              <a:spcAft>
                <a:spcPts val="450"/>
              </a:spcAft>
            </a:pPr>
            <a:r>
              <a:rPr lang="tr-TR" sz="1500" b="1" dirty="0"/>
              <a:t>Kaynaklar</a:t>
            </a:r>
            <a:endParaRPr lang="tr-TR" sz="1350" dirty="0"/>
          </a:p>
        </p:txBody>
      </p:sp>
      <p:sp>
        <p:nvSpPr>
          <p:cNvPr id="6" name="Dikdörtgen 5"/>
          <p:cNvSpPr/>
          <p:nvPr/>
        </p:nvSpPr>
        <p:spPr>
          <a:xfrm>
            <a:off x="782858" y="1465949"/>
            <a:ext cx="7557470" cy="2481449"/>
          </a:xfrm>
          <a:prstGeom prst="rect">
            <a:avLst/>
          </a:prstGeom>
        </p:spPr>
        <p:txBody>
          <a:bodyPr wrap="square">
            <a:spAutoFit/>
          </a:bodyPr>
          <a:lstStyle/>
          <a:p>
            <a:pPr marL="285750" indent="-285750">
              <a:lnSpc>
                <a:spcPct val="150000"/>
              </a:lnSpc>
              <a:buFont typeface="Wingdings" panose="05000000000000000000" pitchFamily="2" charset="2"/>
              <a:buChar char="q"/>
            </a:pPr>
            <a:r>
              <a:rPr lang="tr-TR" dirty="0">
                <a:latin typeface="Arial" panose="020B0604020202020204" pitchFamily="34" charset="0"/>
                <a:cs typeface="Arial" panose="020B0604020202020204" pitchFamily="34" charset="0"/>
              </a:rPr>
              <a:t>Ölçme Bilgisi Pratik Jeodezi, Prof. Dr. Erdoğan </a:t>
            </a:r>
            <a:r>
              <a:rPr lang="tr-TR" dirty="0" err="1">
                <a:latin typeface="Arial" panose="020B0604020202020204" pitchFamily="34" charset="0"/>
                <a:cs typeface="Arial" panose="020B0604020202020204" pitchFamily="34" charset="0"/>
              </a:rPr>
              <a:t>Özbenli</a:t>
            </a:r>
            <a:r>
              <a:rPr lang="tr-TR" dirty="0">
                <a:latin typeface="Arial" panose="020B0604020202020204" pitchFamily="34" charset="0"/>
                <a:cs typeface="Arial" panose="020B0604020202020204" pitchFamily="34" charset="0"/>
              </a:rPr>
              <a:t> ve Prof. Dr. Türkay </a:t>
            </a:r>
            <a:r>
              <a:rPr lang="tr-TR" dirty="0" err="1">
                <a:latin typeface="Arial" panose="020B0604020202020204" pitchFamily="34" charset="0"/>
                <a:cs typeface="Arial" panose="020B0604020202020204" pitchFamily="34" charset="0"/>
              </a:rPr>
              <a:t>Tüdeş</a:t>
            </a:r>
            <a:r>
              <a:rPr lang="tr-TR" dirty="0">
                <a:latin typeface="Arial" panose="020B0604020202020204" pitchFamily="34" charset="0"/>
                <a:cs typeface="Arial" panose="020B0604020202020204" pitchFamily="34" charset="0"/>
              </a:rPr>
              <a:t>, Trabzon, 2001.</a:t>
            </a:r>
          </a:p>
          <a:p>
            <a:pPr marL="285750" indent="-285750">
              <a:lnSpc>
                <a:spcPct val="150000"/>
              </a:lnSpc>
              <a:buFont typeface="Wingdings" panose="05000000000000000000" pitchFamily="2" charset="2"/>
              <a:buChar char="q"/>
            </a:pPr>
            <a:r>
              <a:rPr lang="tr-TR" dirty="0">
                <a:latin typeface="Arial" panose="020B0604020202020204" pitchFamily="34" charset="0"/>
                <a:cs typeface="Arial" panose="020B0604020202020204" pitchFamily="34" charset="0"/>
              </a:rPr>
              <a:t>Ölçme Bilgisi, Doç. Dr. İbrahim Koç, İstanbul, 1998.</a:t>
            </a:r>
          </a:p>
          <a:p>
            <a:pPr marL="285750" indent="-285750">
              <a:lnSpc>
                <a:spcPct val="150000"/>
              </a:lnSpc>
              <a:buFont typeface="Wingdings" panose="05000000000000000000" pitchFamily="2" charset="2"/>
              <a:buChar char="q"/>
            </a:pPr>
            <a:r>
              <a:rPr lang="en-US" dirty="0" err="1">
                <a:latin typeface="Arial" panose="020B0604020202020204" pitchFamily="34" charset="0"/>
                <a:cs typeface="Arial" panose="020B0604020202020204" pitchFamily="34" charset="0"/>
              </a:rPr>
              <a:t>İmar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Planı</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Uygulamaları</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Kentsel</a:t>
            </a:r>
            <a:r>
              <a:rPr lang="en-US" dirty="0">
                <a:latin typeface="Arial" panose="020B0604020202020204" pitchFamily="34" charset="0"/>
                <a:cs typeface="Arial" panose="020B0604020202020204" pitchFamily="34" charset="0"/>
              </a:rPr>
              <a:t> Alan </a:t>
            </a:r>
            <a:r>
              <a:rPr lang="en-US" dirty="0" err="1">
                <a:latin typeface="Arial" panose="020B0604020202020204" pitchFamily="34" charset="0"/>
                <a:cs typeface="Arial" panose="020B0604020202020204" pitchFamily="34" charset="0"/>
              </a:rPr>
              <a:t>Düzenlemesi</a:t>
            </a:r>
            <a:r>
              <a:rPr lang="en-US"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Prof. Dr. Türkay </a:t>
            </a:r>
            <a:r>
              <a:rPr lang="tr-TR" dirty="0" err="1">
                <a:latin typeface="Arial" panose="020B0604020202020204" pitchFamily="34" charset="0"/>
                <a:cs typeface="Arial" panose="020B0604020202020204" pitchFamily="34" charset="0"/>
              </a:rPr>
              <a:t>Tüdeş</a:t>
            </a:r>
            <a:r>
              <a:rPr lang="tr-TR" dirty="0">
                <a:latin typeface="Arial" panose="020B0604020202020204" pitchFamily="34" charset="0"/>
                <a:cs typeface="Arial" panose="020B0604020202020204" pitchFamily="34" charset="0"/>
              </a:rPr>
              <a:t>, Ankara, 2019.</a:t>
            </a:r>
          </a:p>
          <a:p>
            <a:pPr marL="214313" indent="-214313" algn="just">
              <a:lnSpc>
                <a:spcPct val="150000"/>
              </a:lnSpc>
              <a:buClr>
                <a:srgbClr val="C00000"/>
              </a:buClr>
              <a:buFont typeface="Arial" panose="020B0604020202020204" pitchFamily="34" charset="0"/>
              <a:buChar char="•"/>
            </a:pPr>
            <a:endParaRPr lang="tr-TR"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7124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866572" y="2492990"/>
            <a:ext cx="7473756" cy="1274195"/>
          </a:xfrm>
          <a:prstGeom prst="rect">
            <a:avLst/>
          </a:prstGeom>
        </p:spPr>
        <p:txBody>
          <a:bodyPr wrap="square">
            <a:spAutoFit/>
          </a:bodyPr>
          <a:lstStyle/>
          <a:p>
            <a:pPr marL="0" lvl="1" algn="ctr">
              <a:spcBef>
                <a:spcPct val="20000"/>
              </a:spcBef>
              <a:buClr>
                <a:schemeClr val="accent1"/>
              </a:buClr>
            </a:pPr>
            <a:r>
              <a:rPr lang="tr-TR" sz="2400" b="1" dirty="0" smtClean="0"/>
              <a:t>GGY206</a:t>
            </a:r>
            <a:endParaRPr lang="tr-TR" sz="2400" b="1" dirty="0"/>
          </a:p>
          <a:p>
            <a:pPr marL="0" lvl="1" algn="ctr">
              <a:spcBef>
                <a:spcPct val="20000"/>
              </a:spcBef>
              <a:buClr>
                <a:schemeClr val="accent1"/>
              </a:buClr>
            </a:pPr>
            <a:r>
              <a:rPr lang="tr-TR" sz="2400" b="1" dirty="0"/>
              <a:t>Basit </a:t>
            </a:r>
            <a:r>
              <a:rPr lang="tr-TR" sz="2400" b="1" dirty="0" smtClean="0"/>
              <a:t>Ölçü Aletleri, Basit Ölçü Yöntemleri, Ölçü Krokileri, Ölçü Kontrolleri ve Uygulama</a:t>
            </a:r>
            <a:endParaRPr lang="en-US" sz="2400" b="1" dirty="0">
              <a:solidFill>
                <a:schemeClr val="tx2"/>
              </a:solidFill>
            </a:endParaRPr>
          </a:p>
        </p:txBody>
      </p:sp>
    </p:spTree>
    <p:extLst>
      <p:ext uri="{BB962C8B-B14F-4D97-AF65-F5344CB8AC3E}">
        <p14:creationId xmlns:p14="http://schemas.microsoft.com/office/powerpoint/2010/main" val="208589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Basit Ölçü Aletleri</a:t>
            </a:r>
          </a:p>
        </p:txBody>
      </p:sp>
      <p:sp>
        <p:nvSpPr>
          <p:cNvPr id="4" name="Dikdörtgen 3"/>
          <p:cNvSpPr/>
          <p:nvPr/>
        </p:nvSpPr>
        <p:spPr>
          <a:xfrm>
            <a:off x="782857" y="1703101"/>
            <a:ext cx="7557471" cy="2125069"/>
          </a:xfrm>
          <a:prstGeom prst="rect">
            <a:avLst/>
          </a:prstGeom>
        </p:spPr>
        <p:txBody>
          <a:bodyPr wrap="square">
            <a:spAutoFit/>
          </a:bodyPr>
          <a:lstStyle/>
          <a:p>
            <a:pPr marL="285750" indent="-285750" algn="just">
              <a:lnSpc>
                <a:spcPct val="150000"/>
              </a:lnSpc>
              <a:spcBef>
                <a:spcPts val="450"/>
              </a:spcBef>
              <a:spcAft>
                <a:spcPts val="450"/>
              </a:spcAft>
              <a:buClr>
                <a:schemeClr val="accent1"/>
              </a:buClr>
              <a:buFont typeface="Arial" panose="020B0604020202020204" pitchFamily="34" charset="0"/>
              <a:buChar char="•"/>
            </a:pPr>
            <a:r>
              <a:rPr lang="tr-TR" dirty="0"/>
              <a:t>Arazide yapılan ölçümün büyüklüğüne göre kullanılan ölçme aletlerinin </a:t>
            </a:r>
            <a:r>
              <a:rPr lang="tr-TR" dirty="0" err="1"/>
              <a:t>çeşidide</a:t>
            </a:r>
            <a:r>
              <a:rPr lang="tr-TR" dirty="0"/>
              <a:t> değişmektedir. Parsel gibi küçük alanların ölçülmesinde basit ölçme aletleri kullanılmaktadır. Bunlar </a:t>
            </a:r>
            <a:r>
              <a:rPr lang="tr-TR" dirty="0" err="1"/>
              <a:t>jalon</a:t>
            </a:r>
            <a:r>
              <a:rPr lang="tr-TR" dirty="0"/>
              <a:t>, </a:t>
            </a:r>
            <a:r>
              <a:rPr lang="tr-TR" dirty="0" err="1"/>
              <a:t>jalon</a:t>
            </a:r>
            <a:r>
              <a:rPr lang="tr-TR" dirty="0"/>
              <a:t> </a:t>
            </a:r>
            <a:r>
              <a:rPr lang="tr-TR" dirty="0" err="1"/>
              <a:t>sephası</a:t>
            </a:r>
            <a:r>
              <a:rPr lang="tr-TR" dirty="0"/>
              <a:t>, çekül, sayma çubukları, çelik şerit metre, dik inme ve dik çıkmaya yarayan aynalı gönye ve prizmalardır. </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3694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Basit Ölçü Aletleri</a:t>
            </a:r>
          </a:p>
        </p:txBody>
      </p:sp>
      <p:sp>
        <p:nvSpPr>
          <p:cNvPr id="4" name="Dikdörtgen 3"/>
          <p:cNvSpPr/>
          <p:nvPr/>
        </p:nvSpPr>
        <p:spPr>
          <a:xfrm>
            <a:off x="433633" y="1175200"/>
            <a:ext cx="8210745" cy="2668808"/>
          </a:xfrm>
          <a:prstGeom prst="rect">
            <a:avLst/>
          </a:prstGeom>
        </p:spPr>
        <p:txBody>
          <a:bodyPr wrap="square">
            <a:spAutoFit/>
          </a:bodyPr>
          <a:lstStyle/>
          <a:p>
            <a:pPr marL="285750" indent="-285750" algn="just">
              <a:lnSpc>
                <a:spcPct val="150000"/>
              </a:lnSpc>
              <a:spcBef>
                <a:spcPts val="450"/>
              </a:spcBef>
              <a:spcAft>
                <a:spcPts val="450"/>
              </a:spcAft>
              <a:buClr>
                <a:schemeClr val="accent1"/>
              </a:buClr>
              <a:buFont typeface="Arial" panose="020B0604020202020204" pitchFamily="34" charset="0"/>
              <a:buChar char="•"/>
            </a:pPr>
            <a:r>
              <a:rPr lang="tr-TR" dirty="0" err="1" smtClean="0"/>
              <a:t>Jalon</a:t>
            </a:r>
            <a:r>
              <a:rPr lang="tr-TR" dirty="0"/>
              <a:t>: </a:t>
            </a:r>
            <a:r>
              <a:rPr lang="tr-TR" dirty="0" err="1"/>
              <a:t>Jalon</a:t>
            </a:r>
            <a:r>
              <a:rPr lang="tr-TR" dirty="0"/>
              <a:t> 2 metre uzunluğunda 3-4 cm çapında ucunda sivri bir demir (çarık) bulunan fırınlanmış tahta veya demir borudan oluşmaktadır. </a:t>
            </a:r>
            <a:r>
              <a:rPr lang="tr-TR" dirty="0" err="1"/>
              <a:t>Jalon</a:t>
            </a:r>
            <a:r>
              <a:rPr lang="tr-TR" dirty="0"/>
              <a:t> her 50 santimetresi siyah veya beyaz renkle boyanmıştır. </a:t>
            </a:r>
            <a:r>
              <a:rPr lang="tr-TR" dirty="0" err="1"/>
              <a:t>Jalon</a:t>
            </a:r>
            <a:r>
              <a:rPr lang="tr-TR" dirty="0"/>
              <a:t>, arazide zemine sabitlenmiş ölçü noktalarının uzaktan görülmesini sağlamak amacıyla kullanılmaktadır. </a:t>
            </a:r>
            <a:endParaRPr lang="tr-TR" dirty="0" smtClean="0"/>
          </a:p>
          <a:p>
            <a:pPr marL="285750" indent="-285750" algn="just">
              <a:lnSpc>
                <a:spcPct val="150000"/>
              </a:lnSpc>
              <a:spcBef>
                <a:spcPts val="450"/>
              </a:spcBef>
              <a:spcAft>
                <a:spcPts val="450"/>
              </a:spcAft>
              <a:buClr>
                <a:schemeClr val="accent1"/>
              </a:buClr>
              <a:buFont typeface="Arial" panose="020B0604020202020204" pitchFamily="34" charset="0"/>
              <a:buChar char="•"/>
            </a:pPr>
            <a:r>
              <a:rPr lang="tr-TR" dirty="0" err="1" smtClean="0"/>
              <a:t>Jalon</a:t>
            </a:r>
            <a:r>
              <a:rPr lang="tr-TR" dirty="0" smtClean="0"/>
              <a:t> </a:t>
            </a:r>
            <a:r>
              <a:rPr lang="tr-TR" dirty="0" err="1"/>
              <a:t>sephası</a:t>
            </a:r>
            <a:r>
              <a:rPr lang="tr-TR" dirty="0"/>
              <a:t>: </a:t>
            </a:r>
            <a:r>
              <a:rPr lang="tr-TR" dirty="0" err="1"/>
              <a:t>Jalonun</a:t>
            </a:r>
            <a:r>
              <a:rPr lang="tr-TR" dirty="0"/>
              <a:t> sert zeminlerde dik durmasını sağlayan üç ayaklı demir sehpaya denir</a:t>
            </a:r>
            <a:r>
              <a:rPr lang="tr-TR" dirty="0" smtClean="0"/>
              <a:t>.</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4419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Basit Ölçü Aletleri</a:t>
            </a:r>
          </a:p>
        </p:txBody>
      </p:sp>
      <p:sp>
        <p:nvSpPr>
          <p:cNvPr id="4" name="Dikdörtgen 3"/>
          <p:cNvSpPr/>
          <p:nvPr/>
        </p:nvSpPr>
        <p:spPr>
          <a:xfrm>
            <a:off x="433633" y="1175200"/>
            <a:ext cx="8210745" cy="3084306"/>
          </a:xfrm>
          <a:prstGeom prst="rect">
            <a:avLst/>
          </a:prstGeom>
        </p:spPr>
        <p:txBody>
          <a:bodyPr wrap="square">
            <a:spAutoFit/>
          </a:bodyPr>
          <a:lstStyle/>
          <a:p>
            <a:pPr marL="285750" indent="-285750" algn="just">
              <a:lnSpc>
                <a:spcPct val="150000"/>
              </a:lnSpc>
              <a:spcBef>
                <a:spcPts val="450"/>
              </a:spcBef>
              <a:spcAft>
                <a:spcPts val="450"/>
              </a:spcAft>
              <a:buClr>
                <a:schemeClr val="accent1"/>
              </a:buClr>
              <a:buFont typeface="Arial" panose="020B0604020202020204" pitchFamily="34" charset="0"/>
              <a:buChar char="•"/>
            </a:pPr>
            <a:r>
              <a:rPr lang="tr-TR" dirty="0" smtClean="0"/>
              <a:t>Çekül (</a:t>
            </a:r>
            <a:r>
              <a:rPr lang="tr-TR" dirty="0" err="1" smtClean="0"/>
              <a:t>şakül</a:t>
            </a:r>
            <a:r>
              <a:rPr lang="tr-TR" dirty="0"/>
              <a:t>) Koni şekilli bir demir başlıkla bu başlığın </a:t>
            </a:r>
            <a:r>
              <a:rPr lang="tr-TR" dirty="0" smtClean="0"/>
              <a:t>merkezinden </a:t>
            </a:r>
            <a:r>
              <a:rPr lang="tr-TR" dirty="0"/>
              <a:t>geçen bir ipten oluşur. Ölçü aletlerinin yeryüzüne dikliğinin sağlamasında veya ölçüm noktasında düşey izdüşümün bulunmasında kullanılır. </a:t>
            </a:r>
            <a:endParaRPr lang="tr-TR" dirty="0" smtClean="0"/>
          </a:p>
          <a:p>
            <a:pPr marL="285750" indent="-285750" algn="just">
              <a:lnSpc>
                <a:spcPct val="150000"/>
              </a:lnSpc>
              <a:spcBef>
                <a:spcPts val="450"/>
              </a:spcBef>
              <a:spcAft>
                <a:spcPts val="450"/>
              </a:spcAft>
              <a:buClr>
                <a:schemeClr val="accent1"/>
              </a:buClr>
              <a:buFont typeface="Arial" panose="020B0604020202020204" pitchFamily="34" charset="0"/>
              <a:buChar char="•"/>
            </a:pPr>
            <a:r>
              <a:rPr lang="tr-TR" dirty="0" smtClean="0"/>
              <a:t>Ölçü </a:t>
            </a:r>
            <a:r>
              <a:rPr lang="tr-TR" dirty="0"/>
              <a:t>Fişi ve Çelik erit Metreler 4-5 mm kalınlıkta ucu halka haline getirilmiş 25-30 cm boyundaki çelik çubuklara ölçü fişi veya sayma çubuğu denilmektedir. Ölçü fişi, </a:t>
            </a:r>
            <a:r>
              <a:rPr lang="tr-TR" dirty="0" err="1"/>
              <a:t>izdüşüm</a:t>
            </a:r>
            <a:r>
              <a:rPr lang="tr-TR" dirty="0"/>
              <a:t> noktalarının belirlenmesinde ve ölçmede kullanılan </a:t>
            </a:r>
            <a:r>
              <a:rPr lang="tr-TR" dirty="0" smtClean="0"/>
              <a:t>çelik </a:t>
            </a:r>
            <a:r>
              <a:rPr lang="tr-TR" dirty="0"/>
              <a:t>şerit metre sayısının saptanmasında </a:t>
            </a:r>
            <a:r>
              <a:rPr lang="tr-TR" dirty="0" smtClean="0"/>
              <a:t>kullanılmaktadır. </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7629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Basit Ölçü Yöntemleri</a:t>
            </a:r>
          </a:p>
        </p:txBody>
      </p:sp>
      <p:sp>
        <p:nvSpPr>
          <p:cNvPr id="4" name="Dikdörtgen 3"/>
          <p:cNvSpPr/>
          <p:nvPr/>
        </p:nvSpPr>
        <p:spPr>
          <a:xfrm>
            <a:off x="424207" y="1769089"/>
            <a:ext cx="8210745" cy="2956066"/>
          </a:xfrm>
          <a:prstGeom prst="rect">
            <a:avLst/>
          </a:prstGeom>
        </p:spPr>
        <p:txBody>
          <a:bodyPr wrap="square">
            <a:spAutoFit/>
          </a:bodyPr>
          <a:lstStyle/>
          <a:p>
            <a:pPr marL="285750" indent="-285750" algn="just">
              <a:lnSpc>
                <a:spcPct val="150000"/>
              </a:lnSpc>
              <a:spcBef>
                <a:spcPts val="450"/>
              </a:spcBef>
              <a:spcAft>
                <a:spcPts val="450"/>
              </a:spcAft>
              <a:buClr>
                <a:schemeClr val="accent1"/>
              </a:buClr>
              <a:buFont typeface="Arial" panose="020B0604020202020204" pitchFamily="34" charset="0"/>
              <a:buChar char="•"/>
            </a:pPr>
            <a:r>
              <a:rPr lang="tr-TR" dirty="0"/>
              <a:t>Yatay uzunluk ölçümleri genellikle çelik şerit metre ile yapılmaktadır. Ölçüm üç kişi tarafından yapılır. 1. kişi çelik şerit metrenin başlangıç noktasını tutarak 2. kişiye ölçüm doğrultusunu verir. İkinci kişi çelik metrenin ölçüm esnasında sarkmasını önlemek için çelik şerit metreyi gerer ve çelik şerit metrenin ucunun izdüşümünü bulur. Son kişi ise ölçüm noktalarına </a:t>
            </a:r>
            <a:r>
              <a:rPr lang="tr-TR" dirty="0" err="1"/>
              <a:t>jalon</a:t>
            </a:r>
            <a:r>
              <a:rPr lang="tr-TR" dirty="0"/>
              <a:t> yerleştirilmesinde, </a:t>
            </a:r>
            <a:r>
              <a:rPr lang="tr-TR" dirty="0" err="1"/>
              <a:t>jalonların</a:t>
            </a:r>
            <a:r>
              <a:rPr lang="tr-TR" dirty="0"/>
              <a:t> dik durmasında ve ölçüm sonrasında ölçü noktasına ölçü fişi yerleştirilmesinden sorumludur. </a:t>
            </a:r>
            <a:endParaRPr lang="tr-TR" dirty="0">
              <a:latin typeface="Arial" panose="020B0604020202020204" pitchFamily="34" charset="0"/>
              <a:cs typeface="Arial" panose="020B0604020202020204" pitchFamily="34" charset="0"/>
            </a:endParaRPr>
          </a:p>
        </p:txBody>
      </p:sp>
      <p:sp>
        <p:nvSpPr>
          <p:cNvPr id="2" name="Metin kutusu 1"/>
          <p:cNvSpPr txBox="1"/>
          <p:nvPr/>
        </p:nvSpPr>
        <p:spPr>
          <a:xfrm>
            <a:off x="527901" y="1366887"/>
            <a:ext cx="5627802" cy="369332"/>
          </a:xfrm>
          <a:prstGeom prst="rect">
            <a:avLst/>
          </a:prstGeom>
          <a:noFill/>
        </p:spPr>
        <p:txBody>
          <a:bodyPr wrap="square" rtlCol="0">
            <a:spAutoFit/>
          </a:bodyPr>
          <a:lstStyle/>
          <a:p>
            <a:r>
              <a:rPr lang="tr-TR" b="1" dirty="0" smtClean="0"/>
              <a:t>Çelik Şerit Metre ile Uzunluk Ölçümü</a:t>
            </a:r>
            <a:endParaRPr lang="tr-TR" b="1" dirty="0"/>
          </a:p>
        </p:txBody>
      </p:sp>
    </p:spTree>
    <p:extLst>
      <p:ext uri="{BB962C8B-B14F-4D97-AF65-F5344CB8AC3E}">
        <p14:creationId xmlns:p14="http://schemas.microsoft.com/office/powerpoint/2010/main" val="1304685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Basit Ölçü Yöntemleri</a:t>
            </a:r>
          </a:p>
        </p:txBody>
      </p:sp>
      <p:sp>
        <p:nvSpPr>
          <p:cNvPr id="4" name="Dikdörtgen 3"/>
          <p:cNvSpPr/>
          <p:nvPr/>
        </p:nvSpPr>
        <p:spPr>
          <a:xfrm>
            <a:off x="414780" y="1498549"/>
            <a:ext cx="8210745" cy="2554545"/>
          </a:xfrm>
          <a:prstGeom prst="rect">
            <a:avLst/>
          </a:prstGeom>
        </p:spPr>
        <p:txBody>
          <a:bodyPr wrap="square">
            <a:spAutoFit/>
          </a:bodyPr>
          <a:lstStyle/>
          <a:p>
            <a:pPr marL="285750" indent="-285750" algn="just">
              <a:lnSpc>
                <a:spcPct val="150000"/>
              </a:lnSpc>
              <a:spcBef>
                <a:spcPts val="450"/>
              </a:spcBef>
              <a:spcAft>
                <a:spcPts val="450"/>
              </a:spcAft>
              <a:buClr>
                <a:schemeClr val="accent1"/>
              </a:buClr>
              <a:buFont typeface="Arial" panose="020B0604020202020204" pitchFamily="34" charset="0"/>
              <a:buChar char="•"/>
            </a:pPr>
            <a:r>
              <a:rPr lang="tr-TR" dirty="0"/>
              <a:t>Yatay uzunluk ölçümü yapılırken uyulması gereken kurallar aşağıda verilmiştir: </a:t>
            </a:r>
            <a:endParaRPr lang="tr-TR" dirty="0" smtClean="0"/>
          </a:p>
          <a:p>
            <a:pPr marL="285750" indent="-285750" algn="just">
              <a:lnSpc>
                <a:spcPct val="150000"/>
              </a:lnSpc>
              <a:spcBef>
                <a:spcPts val="450"/>
              </a:spcBef>
              <a:spcAft>
                <a:spcPts val="450"/>
              </a:spcAft>
              <a:buClr>
                <a:schemeClr val="accent1"/>
              </a:buClr>
              <a:buFont typeface="Arial" panose="020B0604020202020204" pitchFamily="34" charset="0"/>
              <a:buChar char="•"/>
            </a:pPr>
            <a:r>
              <a:rPr lang="tr-TR" dirty="0" smtClean="0"/>
              <a:t>1</a:t>
            </a:r>
            <a:r>
              <a:rPr lang="tr-TR" dirty="0"/>
              <a:t>) Ölçü tam olarak ölçülecek kenar üzerinde yapılmalıdır. Yardımcı olarak </a:t>
            </a:r>
            <a:r>
              <a:rPr lang="tr-TR" dirty="0" err="1"/>
              <a:t>sicin</a:t>
            </a:r>
            <a:r>
              <a:rPr lang="tr-TR" dirty="0"/>
              <a:t> kullanılabilir. </a:t>
            </a:r>
            <a:endParaRPr lang="tr-TR" dirty="0" smtClean="0"/>
          </a:p>
          <a:p>
            <a:pPr marL="285750" indent="-285750" algn="just">
              <a:lnSpc>
                <a:spcPct val="150000"/>
              </a:lnSpc>
              <a:spcBef>
                <a:spcPts val="450"/>
              </a:spcBef>
              <a:spcAft>
                <a:spcPts val="450"/>
              </a:spcAft>
              <a:buClr>
                <a:schemeClr val="accent1"/>
              </a:buClr>
              <a:buFont typeface="Arial" panose="020B0604020202020204" pitchFamily="34" charset="0"/>
              <a:buChar char="•"/>
            </a:pPr>
            <a:r>
              <a:rPr lang="tr-TR" dirty="0" smtClean="0"/>
              <a:t>2</a:t>
            </a:r>
            <a:r>
              <a:rPr lang="tr-TR" dirty="0"/>
              <a:t>) Ölçü sırasında çelik şerit metre en az üzerinde belirtilen ağırlıkla gerilmelidir. </a:t>
            </a:r>
            <a:endParaRPr lang="tr-TR" dirty="0" smtClean="0"/>
          </a:p>
          <a:p>
            <a:pPr marL="285750" indent="-285750" algn="just">
              <a:lnSpc>
                <a:spcPct val="150000"/>
              </a:lnSpc>
              <a:spcBef>
                <a:spcPts val="450"/>
              </a:spcBef>
              <a:spcAft>
                <a:spcPts val="450"/>
              </a:spcAft>
              <a:buClr>
                <a:schemeClr val="accent1"/>
              </a:buClr>
              <a:buFont typeface="Arial" panose="020B0604020202020204" pitchFamily="34" charset="0"/>
              <a:buChar char="•"/>
            </a:pPr>
            <a:r>
              <a:rPr lang="tr-TR" dirty="0" smtClean="0"/>
              <a:t>3</a:t>
            </a:r>
            <a:r>
              <a:rPr lang="tr-TR" dirty="0"/>
              <a:t>) Ölçü sırasında çelik şerit metre yatay tutulmalıdır. </a:t>
            </a:r>
            <a:endParaRPr lang="tr-TR" dirty="0" smtClean="0"/>
          </a:p>
        </p:txBody>
      </p:sp>
      <p:sp>
        <p:nvSpPr>
          <p:cNvPr id="2" name="Metin kutusu 1"/>
          <p:cNvSpPr txBox="1"/>
          <p:nvPr/>
        </p:nvSpPr>
        <p:spPr>
          <a:xfrm>
            <a:off x="496270" y="1113514"/>
            <a:ext cx="5627802" cy="369332"/>
          </a:xfrm>
          <a:prstGeom prst="rect">
            <a:avLst/>
          </a:prstGeom>
          <a:noFill/>
        </p:spPr>
        <p:txBody>
          <a:bodyPr wrap="square" rtlCol="0">
            <a:spAutoFit/>
          </a:bodyPr>
          <a:lstStyle/>
          <a:p>
            <a:r>
              <a:rPr lang="tr-TR" b="1" dirty="0" smtClean="0"/>
              <a:t>Çelik Şerit Metre ile Uzunluk Ölçümü</a:t>
            </a:r>
            <a:endParaRPr lang="tr-TR" b="1" dirty="0"/>
          </a:p>
        </p:txBody>
      </p:sp>
    </p:spTree>
    <p:extLst>
      <p:ext uri="{BB962C8B-B14F-4D97-AF65-F5344CB8AC3E}">
        <p14:creationId xmlns:p14="http://schemas.microsoft.com/office/powerpoint/2010/main" val="3894276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Basit Ölçü Yöntemleri</a:t>
            </a:r>
          </a:p>
        </p:txBody>
      </p:sp>
      <p:sp>
        <p:nvSpPr>
          <p:cNvPr id="4" name="Dikdörtgen 3"/>
          <p:cNvSpPr/>
          <p:nvPr/>
        </p:nvSpPr>
        <p:spPr>
          <a:xfrm>
            <a:off x="414780" y="1498549"/>
            <a:ext cx="8210745" cy="2970044"/>
          </a:xfrm>
          <a:prstGeom prst="rect">
            <a:avLst/>
          </a:prstGeom>
        </p:spPr>
        <p:txBody>
          <a:bodyPr wrap="square">
            <a:spAutoFit/>
          </a:bodyPr>
          <a:lstStyle/>
          <a:p>
            <a:pPr marL="285750" indent="-285750" algn="just">
              <a:lnSpc>
                <a:spcPct val="150000"/>
              </a:lnSpc>
              <a:spcBef>
                <a:spcPts val="450"/>
              </a:spcBef>
              <a:spcAft>
                <a:spcPts val="450"/>
              </a:spcAft>
              <a:buClr>
                <a:schemeClr val="accent1"/>
              </a:buClr>
              <a:buFont typeface="Arial" panose="020B0604020202020204" pitchFamily="34" charset="0"/>
              <a:buChar char="•"/>
            </a:pPr>
            <a:r>
              <a:rPr lang="tr-TR" dirty="0"/>
              <a:t>Yatay uzunluk ölçümü yapılırken uyulması gereken kurallar aşağıda verilmiştir: </a:t>
            </a:r>
            <a:endParaRPr lang="tr-TR" dirty="0" smtClean="0"/>
          </a:p>
          <a:p>
            <a:pPr marL="285750" indent="-285750" algn="just">
              <a:lnSpc>
                <a:spcPct val="150000"/>
              </a:lnSpc>
              <a:spcBef>
                <a:spcPts val="450"/>
              </a:spcBef>
              <a:spcAft>
                <a:spcPts val="450"/>
              </a:spcAft>
              <a:buClr>
                <a:schemeClr val="accent1"/>
              </a:buClr>
              <a:buFont typeface="Arial" panose="020B0604020202020204" pitchFamily="34" charset="0"/>
              <a:buChar char="•"/>
            </a:pPr>
            <a:r>
              <a:rPr lang="tr-TR" dirty="0" smtClean="0"/>
              <a:t>4</a:t>
            </a:r>
            <a:r>
              <a:rPr lang="tr-TR" dirty="0"/>
              <a:t>) Ölçü sırasında çelik şerit metre omuz hizasından yukarıya kaldırılmamalıdır. </a:t>
            </a:r>
            <a:endParaRPr lang="tr-TR" dirty="0" smtClean="0"/>
          </a:p>
          <a:p>
            <a:pPr marL="285750" indent="-285750" algn="just">
              <a:lnSpc>
                <a:spcPct val="150000"/>
              </a:lnSpc>
              <a:spcBef>
                <a:spcPts val="450"/>
              </a:spcBef>
              <a:spcAft>
                <a:spcPts val="450"/>
              </a:spcAft>
              <a:buClr>
                <a:schemeClr val="accent1"/>
              </a:buClr>
              <a:buFont typeface="Arial" panose="020B0604020202020204" pitchFamily="34" charset="0"/>
              <a:buChar char="•"/>
            </a:pPr>
            <a:r>
              <a:rPr lang="tr-TR" dirty="0" smtClean="0"/>
              <a:t>5</a:t>
            </a:r>
            <a:r>
              <a:rPr lang="tr-TR" dirty="0"/>
              <a:t>) Rüzgarlı havalarda rüzgarın etkisini azaltmak için daha ağır çekül kullanılmalıdır. Asılan ağırlık yerden fazla yüksek olmamalıdır. </a:t>
            </a:r>
            <a:endParaRPr lang="tr-TR" dirty="0" smtClean="0"/>
          </a:p>
          <a:p>
            <a:pPr marL="285750" indent="-285750" algn="just">
              <a:lnSpc>
                <a:spcPct val="150000"/>
              </a:lnSpc>
              <a:spcBef>
                <a:spcPts val="450"/>
              </a:spcBef>
              <a:spcAft>
                <a:spcPts val="450"/>
              </a:spcAft>
              <a:buClr>
                <a:schemeClr val="accent1"/>
              </a:buClr>
              <a:buFont typeface="Arial" panose="020B0604020202020204" pitchFamily="34" charset="0"/>
              <a:buChar char="•"/>
            </a:pPr>
            <a:r>
              <a:rPr lang="tr-TR" dirty="0" smtClean="0"/>
              <a:t>6</a:t>
            </a:r>
            <a:r>
              <a:rPr lang="tr-TR" dirty="0"/>
              <a:t>) Ölçülecek kenar tepe noktasından aşağı noktasına doğru ölçülmelidir. Tepe noktasındaki uca çekül takılmamalı sadece yere sabitlenmelidir. </a:t>
            </a:r>
            <a:endParaRPr lang="tr-TR" dirty="0">
              <a:latin typeface="Arial" panose="020B0604020202020204" pitchFamily="34" charset="0"/>
              <a:cs typeface="Arial" panose="020B0604020202020204" pitchFamily="34" charset="0"/>
            </a:endParaRPr>
          </a:p>
        </p:txBody>
      </p:sp>
      <p:sp>
        <p:nvSpPr>
          <p:cNvPr id="2" name="Metin kutusu 1"/>
          <p:cNvSpPr txBox="1"/>
          <p:nvPr/>
        </p:nvSpPr>
        <p:spPr>
          <a:xfrm>
            <a:off x="496270" y="1113514"/>
            <a:ext cx="5627802" cy="369332"/>
          </a:xfrm>
          <a:prstGeom prst="rect">
            <a:avLst/>
          </a:prstGeom>
          <a:noFill/>
        </p:spPr>
        <p:txBody>
          <a:bodyPr wrap="square" rtlCol="0">
            <a:spAutoFit/>
          </a:bodyPr>
          <a:lstStyle/>
          <a:p>
            <a:r>
              <a:rPr lang="tr-TR" b="1" dirty="0" smtClean="0"/>
              <a:t>Çelik Şerit Metre ile Uzunluk Ölçümü</a:t>
            </a:r>
            <a:endParaRPr lang="tr-TR" b="1" dirty="0"/>
          </a:p>
        </p:txBody>
      </p:sp>
    </p:spTree>
    <p:extLst>
      <p:ext uri="{BB962C8B-B14F-4D97-AF65-F5344CB8AC3E}">
        <p14:creationId xmlns:p14="http://schemas.microsoft.com/office/powerpoint/2010/main" val="4050272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Basit Ölçü Yöntemleri</a:t>
            </a:r>
          </a:p>
        </p:txBody>
      </p:sp>
      <p:sp>
        <p:nvSpPr>
          <p:cNvPr id="4" name="Dikdörtgen 3"/>
          <p:cNvSpPr/>
          <p:nvPr/>
        </p:nvSpPr>
        <p:spPr>
          <a:xfrm>
            <a:off x="414780" y="1498549"/>
            <a:ext cx="8210745" cy="2426305"/>
          </a:xfrm>
          <a:prstGeom prst="rect">
            <a:avLst/>
          </a:prstGeom>
        </p:spPr>
        <p:txBody>
          <a:bodyPr wrap="square">
            <a:spAutoFit/>
          </a:bodyPr>
          <a:lstStyle/>
          <a:p>
            <a:pPr marL="285750" indent="-285750" algn="just">
              <a:lnSpc>
                <a:spcPct val="150000"/>
              </a:lnSpc>
              <a:spcBef>
                <a:spcPts val="450"/>
              </a:spcBef>
              <a:spcAft>
                <a:spcPts val="450"/>
              </a:spcAft>
              <a:buClr>
                <a:schemeClr val="accent1"/>
              </a:buClr>
              <a:buFont typeface="Arial" panose="020B0604020202020204" pitchFamily="34" charset="0"/>
              <a:buChar char="•"/>
            </a:pPr>
            <a:r>
              <a:rPr lang="tr-TR" dirty="0"/>
              <a:t>Arazide ölçme yapılırken, ölçümün hassasiyetine ve ölçülecek alanın büyüklüğüne göre haritalama yöntemi seçilmektedir. Bu yöntemler genel olarak ikiye ayrılmaktadır</a:t>
            </a:r>
            <a:r>
              <a:rPr lang="tr-TR" dirty="0" smtClean="0"/>
              <a:t>:</a:t>
            </a:r>
          </a:p>
          <a:p>
            <a:pPr algn="just">
              <a:lnSpc>
                <a:spcPct val="150000"/>
              </a:lnSpc>
              <a:spcBef>
                <a:spcPts val="450"/>
              </a:spcBef>
              <a:spcAft>
                <a:spcPts val="450"/>
              </a:spcAft>
              <a:buClr>
                <a:schemeClr val="accent1"/>
              </a:buClr>
            </a:pPr>
            <a:r>
              <a:rPr lang="tr-TR" dirty="0" smtClean="0"/>
              <a:t>a</a:t>
            </a:r>
            <a:r>
              <a:rPr lang="tr-TR" dirty="0"/>
              <a:t>) Bağlama Yöntemi </a:t>
            </a:r>
            <a:endParaRPr lang="tr-TR" dirty="0" smtClean="0"/>
          </a:p>
          <a:p>
            <a:pPr algn="just">
              <a:lnSpc>
                <a:spcPct val="150000"/>
              </a:lnSpc>
              <a:spcBef>
                <a:spcPts val="450"/>
              </a:spcBef>
              <a:spcAft>
                <a:spcPts val="450"/>
              </a:spcAft>
              <a:buClr>
                <a:schemeClr val="accent1"/>
              </a:buClr>
            </a:pPr>
            <a:r>
              <a:rPr lang="tr-TR" dirty="0" smtClean="0"/>
              <a:t>b</a:t>
            </a:r>
            <a:r>
              <a:rPr lang="tr-TR" dirty="0"/>
              <a:t>) Dik Koordinat Yöntemi </a:t>
            </a:r>
            <a:endParaRPr lang="tr-TR" dirty="0">
              <a:latin typeface="Arial" panose="020B0604020202020204" pitchFamily="34" charset="0"/>
              <a:cs typeface="Arial" panose="020B0604020202020204" pitchFamily="34" charset="0"/>
            </a:endParaRPr>
          </a:p>
        </p:txBody>
      </p:sp>
      <p:sp>
        <p:nvSpPr>
          <p:cNvPr id="2" name="Metin kutusu 1"/>
          <p:cNvSpPr txBox="1"/>
          <p:nvPr/>
        </p:nvSpPr>
        <p:spPr>
          <a:xfrm>
            <a:off x="496270" y="1113514"/>
            <a:ext cx="5627802" cy="369332"/>
          </a:xfrm>
          <a:prstGeom prst="rect">
            <a:avLst/>
          </a:prstGeom>
          <a:noFill/>
        </p:spPr>
        <p:txBody>
          <a:bodyPr wrap="square" rtlCol="0">
            <a:spAutoFit/>
          </a:bodyPr>
          <a:lstStyle/>
          <a:p>
            <a:r>
              <a:rPr lang="tr-TR" b="1" dirty="0"/>
              <a:t>Basit Ölçme Aletleri Kullanılarak Haritalama</a:t>
            </a:r>
          </a:p>
        </p:txBody>
      </p:sp>
    </p:spTree>
    <p:extLst>
      <p:ext uri="{BB962C8B-B14F-4D97-AF65-F5344CB8AC3E}">
        <p14:creationId xmlns:p14="http://schemas.microsoft.com/office/powerpoint/2010/main" val="31193315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12737</TotalTime>
  <Words>534</Words>
  <Application>Microsoft Office PowerPoint</Application>
  <PresentationFormat>Ekran Gösterisi (4:3)</PresentationFormat>
  <Paragraphs>40</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10</vt:i4>
      </vt:variant>
    </vt:vector>
  </HeadingPairs>
  <TitlesOfParts>
    <vt:vector size="18"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828</cp:revision>
  <cp:lastPrinted>2016-10-24T07:53:35Z</cp:lastPrinted>
  <dcterms:created xsi:type="dcterms:W3CDTF">2016-09-18T09:35:24Z</dcterms:created>
  <dcterms:modified xsi:type="dcterms:W3CDTF">2020-02-27T12:30:29Z</dcterms:modified>
</cp:coreProperties>
</file>