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48"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ECC5DF54-0EF2-408D-A2FC-691BDF6F47B0}" type="datetimeFigureOut">
              <a:rPr lang="tr-TR" smtClean="0"/>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3990095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CC5DF54-0EF2-408D-A2FC-691BDF6F47B0}" type="datetimeFigureOut">
              <a:rPr lang="tr-TR" smtClean="0"/>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4243569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CC5DF54-0EF2-408D-A2FC-691BDF6F47B0}" type="datetimeFigureOut">
              <a:rPr lang="tr-TR" smtClean="0"/>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4051425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CC5DF54-0EF2-408D-A2FC-691BDF6F47B0}" type="datetimeFigureOut">
              <a:rPr lang="tr-TR" smtClean="0"/>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453886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C5DF54-0EF2-408D-A2FC-691BDF6F47B0}" type="datetimeFigureOut">
              <a:rPr lang="tr-TR" smtClean="0"/>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1195723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ECC5DF54-0EF2-408D-A2FC-691BDF6F47B0}" type="datetimeFigureOut">
              <a:rPr lang="tr-TR" smtClean="0"/>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1167230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ECC5DF54-0EF2-408D-A2FC-691BDF6F47B0}" type="datetimeFigureOut">
              <a:rPr lang="tr-TR" smtClean="0"/>
              <a:t>30.01.2017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3960760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ECC5DF54-0EF2-408D-A2FC-691BDF6F47B0}" type="datetimeFigureOut">
              <a:rPr lang="tr-TR" smtClean="0"/>
              <a:t>30.01.2017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3746386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C5DF54-0EF2-408D-A2FC-691BDF6F47B0}" type="datetimeFigureOut">
              <a:rPr lang="tr-TR" smtClean="0"/>
              <a:t>30.01.2017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2957294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C5DF54-0EF2-408D-A2FC-691BDF6F47B0}" type="datetimeFigureOut">
              <a:rPr lang="tr-TR" smtClean="0"/>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1835512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C5DF54-0EF2-408D-A2FC-691BDF6F47B0}" type="datetimeFigureOut">
              <a:rPr lang="tr-TR" smtClean="0"/>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207394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C5DF54-0EF2-408D-A2FC-691BDF6F47B0}" type="datetimeFigureOut">
              <a:rPr lang="tr-TR" smtClean="0"/>
              <a:t>30.01.2017</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3A5E3-3F91-4D80-ADDF-924350010406}" type="slidenum">
              <a:rPr lang="tr-TR" smtClean="0"/>
              <a:t>‹#›</a:t>
            </a:fld>
            <a:endParaRPr lang="tr-TR"/>
          </a:p>
        </p:txBody>
      </p:sp>
    </p:spTree>
    <p:extLst>
      <p:ext uri="{BB962C8B-B14F-4D97-AF65-F5344CB8AC3E}">
        <p14:creationId xmlns:p14="http://schemas.microsoft.com/office/powerpoint/2010/main" val="29555022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286000" y="1"/>
            <a:ext cx="7772400" cy="1470025"/>
          </a:xfrm>
        </p:spPr>
        <p:txBody>
          <a:bodyPr anchor="ctr"/>
          <a:lstStyle/>
          <a:p>
            <a:pPr eaLnBrk="1" hangingPunct="1"/>
            <a:r>
              <a:rPr lang="tr-TR" sz="4400" b="1"/>
              <a:t>1- SERACILIĞA GENEL BAKIŞ</a:t>
            </a:r>
          </a:p>
        </p:txBody>
      </p:sp>
      <p:sp>
        <p:nvSpPr>
          <p:cNvPr id="4099" name="Rectangle 3"/>
          <p:cNvSpPr>
            <a:spLocks noGrp="1" noChangeArrowheads="1"/>
          </p:cNvSpPr>
          <p:nvPr>
            <p:ph type="subTitle" idx="1"/>
          </p:nvPr>
        </p:nvSpPr>
        <p:spPr>
          <a:xfrm>
            <a:off x="1524000" y="1524000"/>
            <a:ext cx="9144000" cy="5334000"/>
          </a:xfrm>
        </p:spPr>
        <p:txBody>
          <a:bodyPr/>
          <a:lstStyle/>
          <a:p>
            <a:pPr algn="l" eaLnBrk="1" hangingPunct="1">
              <a:buFontTx/>
              <a:buChar char="•"/>
            </a:pPr>
            <a:r>
              <a:rPr lang="tr-TR" sz="3200" dirty="0"/>
              <a:t> Birim alana düşen işgücü ve sermaye açısından tarımın en yoğun uygulama alanlarından birini oluşturan seracılığın başlangıcı yaklaşık 1400’ </a:t>
            </a:r>
            <a:r>
              <a:rPr lang="tr-TR" sz="3200" dirty="0" err="1"/>
              <a:t>lü</a:t>
            </a:r>
            <a:r>
              <a:rPr lang="tr-TR" sz="3200" dirty="0"/>
              <a:t> yıllara dayanmaktadır. </a:t>
            </a:r>
          </a:p>
          <a:p>
            <a:pPr algn="l" eaLnBrk="1" hangingPunct="1">
              <a:buFontTx/>
              <a:buChar char="•"/>
            </a:pPr>
            <a:r>
              <a:rPr lang="tr-TR" sz="3200" dirty="0"/>
              <a:t> O zamanlar evlerin çatılarının cam ile örtülüp sera olarak kullanılmakta idi. </a:t>
            </a:r>
          </a:p>
          <a:p>
            <a:pPr algn="l" eaLnBrk="1" hangingPunct="1">
              <a:buFontTx/>
              <a:buChar char="•"/>
            </a:pPr>
            <a:r>
              <a:rPr lang="tr-TR" sz="3200" dirty="0"/>
              <a:t> </a:t>
            </a:r>
            <a:r>
              <a:rPr lang="tr-TR" sz="3200" dirty="0" err="1"/>
              <a:t>Örtüaltı</a:t>
            </a:r>
            <a:r>
              <a:rPr lang="tr-TR" sz="3200" dirty="0"/>
              <a:t> üretiminin endüstri haine gelmesi I. Dünya Savaşı’ </a:t>
            </a:r>
            <a:r>
              <a:rPr lang="tr-TR" sz="3200" dirty="0" err="1"/>
              <a:t>ndan</a:t>
            </a:r>
            <a:r>
              <a:rPr lang="tr-TR" sz="3200" dirty="0"/>
              <a:t> sonra başlamış ve 50’ </a:t>
            </a:r>
            <a:r>
              <a:rPr lang="tr-TR" sz="3200" dirty="0" err="1"/>
              <a:t>li</a:t>
            </a:r>
            <a:r>
              <a:rPr lang="tr-TR" sz="3200" dirty="0"/>
              <a:t> yıllardan sonra hız kazanmıştır. </a:t>
            </a:r>
          </a:p>
        </p:txBody>
      </p:sp>
    </p:spTree>
    <p:extLst>
      <p:ext uri="{BB962C8B-B14F-4D97-AF65-F5344CB8AC3E}">
        <p14:creationId xmlns:p14="http://schemas.microsoft.com/office/powerpoint/2010/main" val="16820373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2286000" y="1"/>
            <a:ext cx="7772400" cy="1470025"/>
          </a:xfrm>
        </p:spPr>
        <p:txBody>
          <a:bodyPr anchor="ctr"/>
          <a:lstStyle/>
          <a:p>
            <a:pPr eaLnBrk="1" hangingPunct="1"/>
            <a:r>
              <a:rPr lang="tr-TR" sz="4000" b="1"/>
              <a:t>1.1. Avrupa’ da Seracılık</a:t>
            </a:r>
          </a:p>
        </p:txBody>
      </p:sp>
      <p:sp>
        <p:nvSpPr>
          <p:cNvPr id="5123" name="Rectangle 3"/>
          <p:cNvSpPr>
            <a:spLocks noGrp="1" noChangeArrowheads="1"/>
          </p:cNvSpPr>
          <p:nvPr>
            <p:ph type="subTitle" idx="1"/>
          </p:nvPr>
        </p:nvSpPr>
        <p:spPr>
          <a:xfrm>
            <a:off x="1524000" y="1219200"/>
            <a:ext cx="9144000" cy="5638800"/>
          </a:xfrm>
        </p:spPr>
        <p:txBody>
          <a:bodyPr/>
          <a:lstStyle/>
          <a:p>
            <a:pPr algn="l" eaLnBrk="1" hangingPunct="1">
              <a:lnSpc>
                <a:spcPct val="90000"/>
              </a:lnSpc>
              <a:buFontTx/>
              <a:buChar char="•"/>
            </a:pPr>
            <a:r>
              <a:rPr lang="tr-TR" sz="2800"/>
              <a:t>  Ilıman iklimin hüküm sürdüğü Akdeniz sahil kuşağında (İspanya, Türkiye, İtalya, Yunanistan) üretim genelde güzü ve ilkbaharı da içine alan soğuk dönemde yapılmakta, Orta Avrupa’ya oranla ısıtma giderleri daha düşük olduğu için daha ucuz ve yalın sera konstrüksiyonları ile yetinilmektedir. </a:t>
            </a:r>
          </a:p>
          <a:p>
            <a:pPr algn="l" eaLnBrk="1" hangingPunct="1">
              <a:lnSpc>
                <a:spcPct val="90000"/>
              </a:lnSpc>
              <a:buFontTx/>
              <a:buChar char="•"/>
            </a:pPr>
            <a:r>
              <a:rPr lang="tr-TR" sz="2800"/>
              <a:t> Akdeniz ülkelerinde genelde plastik sera hakimdir. </a:t>
            </a:r>
          </a:p>
          <a:p>
            <a:pPr algn="l" eaLnBrk="1" hangingPunct="1">
              <a:lnSpc>
                <a:spcPct val="90000"/>
              </a:lnSpc>
              <a:buFontTx/>
              <a:buChar char="•"/>
            </a:pPr>
            <a:r>
              <a:rPr lang="tr-TR" sz="2800"/>
              <a:t> Serin kıta ikliminin hakim olduğu orta ve batı Avrupa ülkelerinde (Hollanda, Belçika, Almanya, Danimarka) örtü altı üretiminin tamamına yakını cam serada yapılmaktadır. Bu iklim kuşağında yer alan ülkelerde sera yatırımı yanısıra, ısıtma, ek aydınlatma ve tüm işletme giderleri oldukça yüksektir. </a:t>
            </a:r>
          </a:p>
        </p:txBody>
      </p:sp>
    </p:spTree>
    <p:extLst>
      <p:ext uri="{BB962C8B-B14F-4D97-AF65-F5344CB8AC3E}">
        <p14:creationId xmlns:p14="http://schemas.microsoft.com/office/powerpoint/2010/main" val="12294410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1524000" y="0"/>
            <a:ext cx="9144000" cy="6858000"/>
          </a:xfrm>
        </p:spPr>
      </p:pic>
    </p:spTree>
    <p:extLst>
      <p:ext uri="{BB962C8B-B14F-4D97-AF65-F5344CB8AC3E}">
        <p14:creationId xmlns:p14="http://schemas.microsoft.com/office/powerpoint/2010/main" val="24328111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2133600" y="152401"/>
            <a:ext cx="7772400" cy="1470025"/>
          </a:xfrm>
        </p:spPr>
        <p:txBody>
          <a:bodyPr anchor="ctr"/>
          <a:lstStyle/>
          <a:p>
            <a:pPr eaLnBrk="1" hangingPunct="1"/>
            <a:r>
              <a:rPr lang="tr-TR" sz="4000" b="1"/>
              <a:t>1.2. Türkiye’ de Seracılık</a:t>
            </a:r>
          </a:p>
        </p:txBody>
      </p:sp>
      <p:sp>
        <p:nvSpPr>
          <p:cNvPr id="7171" name="Rectangle 3"/>
          <p:cNvSpPr>
            <a:spLocks noGrp="1" noChangeArrowheads="1"/>
          </p:cNvSpPr>
          <p:nvPr>
            <p:ph type="subTitle" idx="1"/>
          </p:nvPr>
        </p:nvSpPr>
        <p:spPr>
          <a:xfrm>
            <a:off x="1524000" y="1905000"/>
            <a:ext cx="9144000" cy="4953000"/>
          </a:xfrm>
        </p:spPr>
        <p:txBody>
          <a:bodyPr/>
          <a:lstStyle/>
          <a:p>
            <a:pPr algn="l" eaLnBrk="1" hangingPunct="1">
              <a:buFontTx/>
              <a:buChar char="•"/>
            </a:pPr>
            <a:r>
              <a:rPr lang="tr-TR" sz="3200"/>
              <a:t> Ülkeimizdeki seracılık 50 yıllık bir geçmişe sahiptir.</a:t>
            </a:r>
          </a:p>
          <a:p>
            <a:pPr algn="l" eaLnBrk="1" hangingPunct="1">
              <a:buFontTx/>
              <a:buChar char="•"/>
            </a:pPr>
            <a:endParaRPr lang="tr-TR" sz="3200"/>
          </a:p>
          <a:p>
            <a:pPr algn="l" eaLnBrk="1" hangingPunct="1">
              <a:buFontTx/>
              <a:buChar char="•"/>
            </a:pPr>
            <a:r>
              <a:rPr lang="tr-TR" sz="3200"/>
              <a:t> Mevcut sera varlığımızın % 90’ı Akdeniz sahil şeridinde, % 5’i ise Ege’de yer almaktadır. Türkiye genelinde iller düzeyinde seraların (alçak tünel hariç), % 47’si Antalya’da, % 29’u Mersin’de ve % 10’u da Fethiye (Muğla)’dadır. </a:t>
            </a:r>
          </a:p>
        </p:txBody>
      </p:sp>
    </p:spTree>
    <p:extLst>
      <p:ext uri="{BB962C8B-B14F-4D97-AF65-F5344CB8AC3E}">
        <p14:creationId xmlns:p14="http://schemas.microsoft.com/office/powerpoint/2010/main" val="15107706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939522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234</Words>
  <Application>Microsoft Office PowerPoint</Application>
  <PresentationFormat>Widescreen</PresentationFormat>
  <Paragraphs>12</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1- SERACILIĞA GENEL BAKIŞ</vt:lpstr>
      <vt:lpstr>1.1. Avrupa’ da Seracılık</vt:lpstr>
      <vt:lpstr>PowerPoint Presentation</vt:lpstr>
      <vt:lpstr>1.2. Türkiye’ de Seracılık</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KOKSAL</dc:creator>
  <cp:lastModifiedBy>KOKSAL</cp:lastModifiedBy>
  <cp:revision>5</cp:revision>
  <dcterms:created xsi:type="dcterms:W3CDTF">2017-01-30T07:07:14Z</dcterms:created>
  <dcterms:modified xsi:type="dcterms:W3CDTF">2017-01-30T08:59:15Z</dcterms:modified>
</cp:coreProperties>
</file>