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F32C9-A629-4FF5-AFFC-C7671FF385D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6CE8AD4-021F-45C3-94EC-DBC123BE6882}">
      <dgm:prSet phldrT="[Metin]"/>
      <dgm:spPr/>
      <dgm:t>
        <a:bodyPr/>
        <a:lstStyle/>
        <a:p>
          <a:r>
            <a:rPr lang="tr-TR" dirty="0" smtClean="0"/>
            <a:t>Test </a:t>
          </a:r>
          <a:r>
            <a:rPr lang="tr-TR" dirty="0" smtClean="0"/>
            <a:t>Yöntemleri</a:t>
          </a:r>
          <a:endParaRPr lang="tr-TR" dirty="0"/>
        </a:p>
      </dgm:t>
    </dgm:pt>
    <dgm:pt modelId="{6D89CA4B-413D-4FD5-A6B4-062BFC685B00}" type="parTrans" cxnId="{E78DFDE2-476F-4BA1-A7CB-3F39ACBB6F19}">
      <dgm:prSet/>
      <dgm:spPr/>
      <dgm:t>
        <a:bodyPr/>
        <a:lstStyle/>
        <a:p>
          <a:endParaRPr lang="tr-TR"/>
        </a:p>
      </dgm:t>
    </dgm:pt>
    <dgm:pt modelId="{907814A7-58F3-4707-A144-4B0223F6EB03}" type="sibTrans" cxnId="{E78DFDE2-476F-4BA1-A7CB-3F39ACBB6F19}">
      <dgm:prSet/>
      <dgm:spPr/>
      <dgm:t>
        <a:bodyPr/>
        <a:lstStyle/>
        <a:p>
          <a:endParaRPr lang="tr-TR"/>
        </a:p>
      </dgm:t>
    </dgm:pt>
    <dgm:pt modelId="{5EC9B383-5F1C-45BD-9A7E-BC6BC1BEF11E}">
      <dgm:prSet phldrT="[Metin]"/>
      <dgm:spPr/>
      <dgm:t>
        <a:bodyPr/>
        <a:lstStyle/>
        <a:p>
          <a:r>
            <a:rPr lang="tr-TR" dirty="0" err="1" smtClean="0"/>
            <a:t>Subjektif</a:t>
          </a:r>
          <a:r>
            <a:rPr lang="tr-TR" dirty="0" smtClean="0"/>
            <a:t> </a:t>
          </a:r>
          <a:endParaRPr lang="tr-TR" dirty="0"/>
        </a:p>
      </dgm:t>
    </dgm:pt>
    <dgm:pt modelId="{5CC43D7C-559F-40BE-AC82-3CA40BA81C65}" type="parTrans" cxnId="{2B22B465-9C6A-4F1F-AD74-03A78C9C0663}">
      <dgm:prSet/>
      <dgm:spPr/>
      <dgm:t>
        <a:bodyPr/>
        <a:lstStyle/>
        <a:p>
          <a:endParaRPr lang="tr-TR" dirty="0"/>
        </a:p>
      </dgm:t>
    </dgm:pt>
    <dgm:pt modelId="{1E858FD5-E0ED-452A-8BFA-4E932DAB6AEF}" type="sibTrans" cxnId="{2B22B465-9C6A-4F1F-AD74-03A78C9C0663}">
      <dgm:prSet/>
      <dgm:spPr/>
      <dgm:t>
        <a:bodyPr/>
        <a:lstStyle/>
        <a:p>
          <a:endParaRPr lang="tr-TR"/>
        </a:p>
      </dgm:t>
    </dgm:pt>
    <dgm:pt modelId="{14674044-A950-4EF9-8EA8-D23E84CC25A6}">
      <dgm:prSet phldrT="[Metin]"/>
      <dgm:spPr/>
      <dgm:t>
        <a:bodyPr/>
        <a:lstStyle/>
        <a:p>
          <a:r>
            <a:rPr lang="tr-TR" dirty="0" smtClean="0"/>
            <a:t>Objektif </a:t>
          </a:r>
          <a:endParaRPr lang="tr-TR" dirty="0"/>
        </a:p>
      </dgm:t>
    </dgm:pt>
    <dgm:pt modelId="{4C1F9A4C-4A59-4964-ABE5-4B1E49D6C8B4}" type="parTrans" cxnId="{D5F1CE8C-9EFF-428F-A41E-DCC79C7BEFEE}">
      <dgm:prSet/>
      <dgm:spPr/>
      <dgm:t>
        <a:bodyPr/>
        <a:lstStyle/>
        <a:p>
          <a:endParaRPr lang="tr-TR"/>
        </a:p>
      </dgm:t>
    </dgm:pt>
    <dgm:pt modelId="{6484C250-C2D9-42C7-A08A-373705CF0F65}" type="sibTrans" cxnId="{D5F1CE8C-9EFF-428F-A41E-DCC79C7BEFEE}">
      <dgm:prSet/>
      <dgm:spPr/>
      <dgm:t>
        <a:bodyPr/>
        <a:lstStyle/>
        <a:p>
          <a:endParaRPr lang="tr-TR"/>
        </a:p>
      </dgm:t>
    </dgm:pt>
    <dgm:pt modelId="{73CFA112-F5FF-433D-BDE1-550EFC6018B6}" type="pres">
      <dgm:prSet presAssocID="{E48F32C9-A629-4FF5-AFFC-C7671FF385D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68CD2C3-73E9-4FB2-9658-45D3634200E4}" type="pres">
      <dgm:prSet presAssocID="{A6CE8AD4-021F-45C3-94EC-DBC123BE6882}" presName="root1" presStyleCnt="0"/>
      <dgm:spPr/>
    </dgm:pt>
    <dgm:pt modelId="{F8654643-B78F-45D6-8B57-DB34F2B2775D}" type="pres">
      <dgm:prSet presAssocID="{A6CE8AD4-021F-45C3-94EC-DBC123BE6882}" presName="LevelOneTextNode" presStyleLbl="node0" presStyleIdx="0" presStyleCnt="1" custAng="5400000" custLinFactX="47483" custLinFactNeighborX="100000" custLinFactNeighborY="-371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68AA223-9E9C-408A-9789-768F17665DD6}" type="pres">
      <dgm:prSet presAssocID="{A6CE8AD4-021F-45C3-94EC-DBC123BE6882}" presName="level2hierChild" presStyleCnt="0"/>
      <dgm:spPr/>
    </dgm:pt>
    <dgm:pt modelId="{E136C056-D08C-41EF-894D-D62301CB46B4}" type="pres">
      <dgm:prSet presAssocID="{5CC43D7C-559F-40BE-AC82-3CA40BA81C65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8F049EE5-B8B3-41DC-987D-195FACA5CC58}" type="pres">
      <dgm:prSet presAssocID="{5CC43D7C-559F-40BE-AC82-3CA40BA81C65}" presName="connTx" presStyleLbl="parChTrans1D2" presStyleIdx="0" presStyleCnt="2"/>
      <dgm:spPr/>
      <dgm:t>
        <a:bodyPr/>
        <a:lstStyle/>
        <a:p>
          <a:endParaRPr lang="tr-TR"/>
        </a:p>
      </dgm:t>
    </dgm:pt>
    <dgm:pt modelId="{DBB1648C-6362-44EB-994D-01F1C52FE7FD}" type="pres">
      <dgm:prSet presAssocID="{5EC9B383-5F1C-45BD-9A7E-BC6BC1BEF11E}" presName="root2" presStyleCnt="0"/>
      <dgm:spPr/>
    </dgm:pt>
    <dgm:pt modelId="{04D84E8F-E69B-41D5-8412-4568A95A985A}" type="pres">
      <dgm:prSet presAssocID="{5EC9B383-5F1C-45BD-9A7E-BC6BC1BEF11E}" presName="LevelTwoTextNode" presStyleLbl="node2" presStyleIdx="0" presStyleCnt="2" custLinFactNeighborX="-86284" custLinFactNeighborY="797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3A436D-497C-4109-9DAD-8CD2F2CDA2A0}" type="pres">
      <dgm:prSet presAssocID="{5EC9B383-5F1C-45BD-9A7E-BC6BC1BEF11E}" presName="level3hierChild" presStyleCnt="0"/>
      <dgm:spPr/>
    </dgm:pt>
    <dgm:pt modelId="{DD710D4C-BA06-4B12-80C4-6E65E64E3200}" type="pres">
      <dgm:prSet presAssocID="{4C1F9A4C-4A59-4964-ABE5-4B1E49D6C8B4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DA74E196-ED09-4F82-AB0F-6E0757A310A4}" type="pres">
      <dgm:prSet presAssocID="{4C1F9A4C-4A59-4964-ABE5-4B1E49D6C8B4}" presName="connTx" presStyleLbl="parChTrans1D2" presStyleIdx="1" presStyleCnt="2"/>
      <dgm:spPr/>
      <dgm:t>
        <a:bodyPr/>
        <a:lstStyle/>
        <a:p>
          <a:endParaRPr lang="tr-TR"/>
        </a:p>
      </dgm:t>
    </dgm:pt>
    <dgm:pt modelId="{BCB1A11D-CF75-425B-9067-78F983D83E97}" type="pres">
      <dgm:prSet presAssocID="{14674044-A950-4EF9-8EA8-D23E84CC25A6}" presName="root2" presStyleCnt="0"/>
      <dgm:spPr/>
    </dgm:pt>
    <dgm:pt modelId="{1ACDD0B8-9DD7-4048-80F7-8E06A853DB4E}" type="pres">
      <dgm:prSet presAssocID="{14674044-A950-4EF9-8EA8-D23E84CC25A6}" presName="LevelTwoTextNode" presStyleLbl="node2" presStyleIdx="1" presStyleCnt="2" custLinFactY="-19581" custLinFactNeighborX="39496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FE6DBA-2555-49DC-A5DC-7591355A6E2B}" type="pres">
      <dgm:prSet presAssocID="{14674044-A950-4EF9-8EA8-D23E84CC25A6}" presName="level3hierChild" presStyleCnt="0"/>
      <dgm:spPr/>
    </dgm:pt>
  </dgm:ptLst>
  <dgm:cxnLst>
    <dgm:cxn modelId="{9C362371-8387-438B-BD7F-7E5DEA363271}" type="presOf" srcId="{5CC43D7C-559F-40BE-AC82-3CA40BA81C65}" destId="{8F049EE5-B8B3-41DC-987D-195FACA5CC58}" srcOrd="1" destOrd="0" presId="urn:microsoft.com/office/officeart/2008/layout/HorizontalMultiLevelHierarchy"/>
    <dgm:cxn modelId="{8AA88C70-6957-4CB6-9DF4-425A957F246B}" type="presOf" srcId="{E48F32C9-A629-4FF5-AFFC-C7671FF385DA}" destId="{73CFA112-F5FF-433D-BDE1-550EFC6018B6}" srcOrd="0" destOrd="0" presId="urn:microsoft.com/office/officeart/2008/layout/HorizontalMultiLevelHierarchy"/>
    <dgm:cxn modelId="{089AA72C-35AA-499A-A2F6-D7413FB7C11F}" type="presOf" srcId="{5CC43D7C-559F-40BE-AC82-3CA40BA81C65}" destId="{E136C056-D08C-41EF-894D-D62301CB46B4}" srcOrd="0" destOrd="0" presId="urn:microsoft.com/office/officeart/2008/layout/HorizontalMultiLevelHierarchy"/>
    <dgm:cxn modelId="{8580DB05-D590-400B-A30B-64220ABDB22F}" type="presOf" srcId="{14674044-A950-4EF9-8EA8-D23E84CC25A6}" destId="{1ACDD0B8-9DD7-4048-80F7-8E06A853DB4E}" srcOrd="0" destOrd="0" presId="urn:microsoft.com/office/officeart/2008/layout/HorizontalMultiLevelHierarchy"/>
    <dgm:cxn modelId="{2B22B465-9C6A-4F1F-AD74-03A78C9C0663}" srcId="{A6CE8AD4-021F-45C3-94EC-DBC123BE6882}" destId="{5EC9B383-5F1C-45BD-9A7E-BC6BC1BEF11E}" srcOrd="0" destOrd="0" parTransId="{5CC43D7C-559F-40BE-AC82-3CA40BA81C65}" sibTransId="{1E858FD5-E0ED-452A-8BFA-4E932DAB6AEF}"/>
    <dgm:cxn modelId="{BC6DDADC-4E3A-434A-A222-4CE64CB53B62}" type="presOf" srcId="{4C1F9A4C-4A59-4964-ABE5-4B1E49D6C8B4}" destId="{DD710D4C-BA06-4B12-80C4-6E65E64E3200}" srcOrd="0" destOrd="0" presId="urn:microsoft.com/office/officeart/2008/layout/HorizontalMultiLevelHierarchy"/>
    <dgm:cxn modelId="{E8EEF672-C582-4E84-A90B-87F065969ED1}" type="presOf" srcId="{5EC9B383-5F1C-45BD-9A7E-BC6BC1BEF11E}" destId="{04D84E8F-E69B-41D5-8412-4568A95A985A}" srcOrd="0" destOrd="0" presId="urn:microsoft.com/office/officeart/2008/layout/HorizontalMultiLevelHierarchy"/>
    <dgm:cxn modelId="{A65DBC88-8D98-4C25-B78F-2592C6B1BB69}" type="presOf" srcId="{A6CE8AD4-021F-45C3-94EC-DBC123BE6882}" destId="{F8654643-B78F-45D6-8B57-DB34F2B2775D}" srcOrd="0" destOrd="0" presId="urn:microsoft.com/office/officeart/2008/layout/HorizontalMultiLevelHierarchy"/>
    <dgm:cxn modelId="{54D1A129-AA40-4906-ABAC-5F3FCD4AD610}" type="presOf" srcId="{4C1F9A4C-4A59-4964-ABE5-4B1E49D6C8B4}" destId="{DA74E196-ED09-4F82-AB0F-6E0757A310A4}" srcOrd="1" destOrd="0" presId="urn:microsoft.com/office/officeart/2008/layout/HorizontalMultiLevelHierarchy"/>
    <dgm:cxn modelId="{D5F1CE8C-9EFF-428F-A41E-DCC79C7BEFEE}" srcId="{A6CE8AD4-021F-45C3-94EC-DBC123BE6882}" destId="{14674044-A950-4EF9-8EA8-D23E84CC25A6}" srcOrd="1" destOrd="0" parTransId="{4C1F9A4C-4A59-4964-ABE5-4B1E49D6C8B4}" sibTransId="{6484C250-C2D9-42C7-A08A-373705CF0F65}"/>
    <dgm:cxn modelId="{E78DFDE2-476F-4BA1-A7CB-3F39ACBB6F19}" srcId="{E48F32C9-A629-4FF5-AFFC-C7671FF385DA}" destId="{A6CE8AD4-021F-45C3-94EC-DBC123BE6882}" srcOrd="0" destOrd="0" parTransId="{6D89CA4B-413D-4FD5-A6B4-062BFC685B00}" sibTransId="{907814A7-58F3-4707-A144-4B0223F6EB03}"/>
    <dgm:cxn modelId="{0B9F0D20-9672-408A-86E5-343A1EC241FF}" type="presParOf" srcId="{73CFA112-F5FF-433D-BDE1-550EFC6018B6}" destId="{868CD2C3-73E9-4FB2-9658-45D3634200E4}" srcOrd="0" destOrd="0" presId="urn:microsoft.com/office/officeart/2008/layout/HorizontalMultiLevelHierarchy"/>
    <dgm:cxn modelId="{C380778B-EE96-4A64-8264-D47F50FC769E}" type="presParOf" srcId="{868CD2C3-73E9-4FB2-9658-45D3634200E4}" destId="{F8654643-B78F-45D6-8B57-DB34F2B2775D}" srcOrd="0" destOrd="0" presId="urn:microsoft.com/office/officeart/2008/layout/HorizontalMultiLevelHierarchy"/>
    <dgm:cxn modelId="{EBEDE173-1044-4E5E-AFE5-58D676D572C6}" type="presParOf" srcId="{868CD2C3-73E9-4FB2-9658-45D3634200E4}" destId="{168AA223-9E9C-408A-9789-768F17665DD6}" srcOrd="1" destOrd="0" presId="urn:microsoft.com/office/officeart/2008/layout/HorizontalMultiLevelHierarchy"/>
    <dgm:cxn modelId="{10133FCD-EBE4-49FF-828E-80ABCC5B5177}" type="presParOf" srcId="{168AA223-9E9C-408A-9789-768F17665DD6}" destId="{E136C056-D08C-41EF-894D-D62301CB46B4}" srcOrd="0" destOrd="0" presId="urn:microsoft.com/office/officeart/2008/layout/HorizontalMultiLevelHierarchy"/>
    <dgm:cxn modelId="{0EDFB8A5-BD05-46A2-8178-B445080E3329}" type="presParOf" srcId="{E136C056-D08C-41EF-894D-D62301CB46B4}" destId="{8F049EE5-B8B3-41DC-987D-195FACA5CC58}" srcOrd="0" destOrd="0" presId="urn:microsoft.com/office/officeart/2008/layout/HorizontalMultiLevelHierarchy"/>
    <dgm:cxn modelId="{68D439D1-0222-4487-BC55-C5D118AAE2CB}" type="presParOf" srcId="{168AA223-9E9C-408A-9789-768F17665DD6}" destId="{DBB1648C-6362-44EB-994D-01F1C52FE7FD}" srcOrd="1" destOrd="0" presId="urn:microsoft.com/office/officeart/2008/layout/HorizontalMultiLevelHierarchy"/>
    <dgm:cxn modelId="{E5158FF4-DCC4-47F7-AF78-FF776C5822C0}" type="presParOf" srcId="{DBB1648C-6362-44EB-994D-01F1C52FE7FD}" destId="{04D84E8F-E69B-41D5-8412-4568A95A985A}" srcOrd="0" destOrd="0" presId="urn:microsoft.com/office/officeart/2008/layout/HorizontalMultiLevelHierarchy"/>
    <dgm:cxn modelId="{EBCD8A00-E1AA-446E-9EFE-D79D2D8C8F34}" type="presParOf" srcId="{DBB1648C-6362-44EB-994D-01F1C52FE7FD}" destId="{363A436D-497C-4109-9DAD-8CD2F2CDA2A0}" srcOrd="1" destOrd="0" presId="urn:microsoft.com/office/officeart/2008/layout/HorizontalMultiLevelHierarchy"/>
    <dgm:cxn modelId="{A34E2F7C-25D8-45B2-8F52-8BEB3EACEAEC}" type="presParOf" srcId="{168AA223-9E9C-408A-9789-768F17665DD6}" destId="{DD710D4C-BA06-4B12-80C4-6E65E64E3200}" srcOrd="2" destOrd="0" presId="urn:microsoft.com/office/officeart/2008/layout/HorizontalMultiLevelHierarchy"/>
    <dgm:cxn modelId="{A8DE0872-9B46-4DE5-BADB-93125CE6F55A}" type="presParOf" srcId="{DD710D4C-BA06-4B12-80C4-6E65E64E3200}" destId="{DA74E196-ED09-4F82-AB0F-6E0757A310A4}" srcOrd="0" destOrd="0" presId="urn:microsoft.com/office/officeart/2008/layout/HorizontalMultiLevelHierarchy"/>
    <dgm:cxn modelId="{CE3A835D-E693-49CD-A2BB-3C2B711EA97A}" type="presParOf" srcId="{168AA223-9E9C-408A-9789-768F17665DD6}" destId="{BCB1A11D-CF75-425B-9067-78F983D83E97}" srcOrd="3" destOrd="0" presId="urn:microsoft.com/office/officeart/2008/layout/HorizontalMultiLevelHierarchy"/>
    <dgm:cxn modelId="{561E1EE2-6819-402C-B63A-8968AA2AED1C}" type="presParOf" srcId="{BCB1A11D-CF75-425B-9067-78F983D83E97}" destId="{1ACDD0B8-9DD7-4048-80F7-8E06A853DB4E}" srcOrd="0" destOrd="0" presId="urn:microsoft.com/office/officeart/2008/layout/HorizontalMultiLevelHierarchy"/>
    <dgm:cxn modelId="{181D0625-62A0-490D-874B-0D54EED35ABB}" type="presParOf" srcId="{BCB1A11D-CF75-425B-9067-78F983D83E97}" destId="{F6FE6DBA-2555-49DC-A5DC-7591355A6E2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10D4C-BA06-4B12-80C4-6E65E64E3200}">
      <dsp:nvSpPr>
        <dsp:cNvPr id="0" name=""/>
        <dsp:cNvSpPr/>
      </dsp:nvSpPr>
      <dsp:spPr>
        <a:xfrm>
          <a:off x="4806664" y="444658"/>
          <a:ext cx="312403" cy="906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201" y="0"/>
              </a:lnTo>
              <a:lnTo>
                <a:pt x="156201" y="906033"/>
              </a:lnTo>
              <a:lnTo>
                <a:pt x="312403" y="9060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38906" y="873715"/>
        <a:ext cx="47919" cy="47919"/>
      </dsp:txXfrm>
    </dsp:sp>
    <dsp:sp modelId="{E136C056-D08C-41EF-894D-D62301CB46B4}">
      <dsp:nvSpPr>
        <dsp:cNvPr id="0" name=""/>
        <dsp:cNvSpPr/>
      </dsp:nvSpPr>
      <dsp:spPr>
        <a:xfrm>
          <a:off x="2415031" y="444658"/>
          <a:ext cx="2391632" cy="922760"/>
        </a:xfrm>
        <a:custGeom>
          <a:avLst/>
          <a:gdLst/>
          <a:ahLst/>
          <a:cxnLst/>
          <a:rect l="0" t="0" r="0" b="0"/>
          <a:pathLst>
            <a:path>
              <a:moveTo>
                <a:pt x="2391632" y="0"/>
              </a:moveTo>
              <a:lnTo>
                <a:pt x="0" y="9227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 dirty="0"/>
        </a:p>
      </dsp:txBody>
      <dsp:txXfrm>
        <a:off x="3546760" y="841951"/>
        <a:ext cx="128173" cy="128173"/>
      </dsp:txXfrm>
    </dsp:sp>
    <dsp:sp modelId="{F8654643-B78F-45D6-8B57-DB34F2B2775D}">
      <dsp:nvSpPr>
        <dsp:cNvPr id="0" name=""/>
        <dsp:cNvSpPr/>
      </dsp:nvSpPr>
      <dsp:spPr>
        <a:xfrm>
          <a:off x="2754129" y="116942"/>
          <a:ext cx="3449638" cy="655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Test </a:t>
          </a:r>
          <a:r>
            <a:rPr lang="tr-TR" sz="4200" kern="1200" dirty="0" smtClean="0"/>
            <a:t>Yöntemleri</a:t>
          </a:r>
          <a:endParaRPr lang="tr-TR" sz="4200" kern="1200" dirty="0"/>
        </a:p>
      </dsp:txBody>
      <dsp:txXfrm>
        <a:off x="2754129" y="116942"/>
        <a:ext cx="3449638" cy="655431"/>
      </dsp:txXfrm>
    </dsp:sp>
    <dsp:sp modelId="{04D84E8F-E69B-41D5-8412-4568A95A985A}">
      <dsp:nvSpPr>
        <dsp:cNvPr id="0" name=""/>
        <dsp:cNvSpPr/>
      </dsp:nvSpPr>
      <dsp:spPr>
        <a:xfrm>
          <a:off x="2415031" y="1039703"/>
          <a:ext cx="2149814" cy="655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err="1" smtClean="0"/>
            <a:t>Subjektif</a:t>
          </a:r>
          <a:r>
            <a:rPr lang="tr-TR" sz="4200" kern="1200" dirty="0" smtClean="0"/>
            <a:t> </a:t>
          </a:r>
          <a:endParaRPr lang="tr-TR" sz="4200" kern="1200" dirty="0"/>
        </a:p>
      </dsp:txBody>
      <dsp:txXfrm>
        <a:off x="2415031" y="1039703"/>
        <a:ext cx="2149814" cy="655431"/>
      </dsp:txXfrm>
    </dsp:sp>
    <dsp:sp modelId="{1ACDD0B8-9DD7-4048-80F7-8E06A853DB4E}">
      <dsp:nvSpPr>
        <dsp:cNvPr id="0" name=""/>
        <dsp:cNvSpPr/>
      </dsp:nvSpPr>
      <dsp:spPr>
        <a:xfrm>
          <a:off x="5119068" y="1022976"/>
          <a:ext cx="2149814" cy="655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Objektif </a:t>
          </a:r>
          <a:endParaRPr lang="tr-TR" sz="4200" kern="1200" dirty="0"/>
        </a:p>
      </dsp:txBody>
      <dsp:txXfrm>
        <a:off x="5119068" y="1022976"/>
        <a:ext cx="2149814" cy="655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İŞİTME KAYBININ TANIMLANMASI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6365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İşitme test yöntemleri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20073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0302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Subjektif</a:t>
            </a:r>
            <a:r>
              <a:rPr lang="tr-TR" dirty="0" smtClean="0"/>
              <a:t>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Ailede benzer bir problemin varlığı</a:t>
            </a:r>
          </a:p>
          <a:p>
            <a:r>
              <a:rPr lang="tr-TR" dirty="0" smtClean="0"/>
              <a:t>Doğum öncesi: annenin geçirdiği rahatsızlıklar neler</a:t>
            </a:r>
          </a:p>
          <a:p>
            <a:r>
              <a:rPr lang="tr-TR" dirty="0" smtClean="0"/>
              <a:t>Doğum anında yaşanan problemler</a:t>
            </a:r>
          </a:p>
          <a:p>
            <a:r>
              <a:rPr lang="tr-TR" dirty="0" smtClean="0"/>
              <a:t>Doğumdan hemen sonra; </a:t>
            </a:r>
            <a:r>
              <a:rPr lang="tr-TR" dirty="0" smtClean="0"/>
              <a:t>1 dakika içinde yapılan </a:t>
            </a:r>
            <a:r>
              <a:rPr lang="tr-TR" dirty="0" smtClean="0">
                <a:solidFill>
                  <a:srgbClr val="FF0000"/>
                </a:solidFill>
              </a:rPr>
              <a:t>APGAR</a:t>
            </a:r>
            <a:r>
              <a:rPr lang="tr-TR" dirty="0" smtClean="0"/>
              <a:t> </a:t>
            </a:r>
            <a:r>
              <a:rPr lang="tr-TR" dirty="0" smtClean="0"/>
              <a:t>puanlarının düşük olması, yara morluk, sarılık, kanama, solunum güçlüğü, enfeksiyon, hastanede kalma süresi, bebeğin sürekli ağlaması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766" y="2016124"/>
            <a:ext cx="7080068" cy="3836035"/>
          </a:xfrm>
        </p:spPr>
      </p:pic>
    </p:spTree>
    <p:extLst>
      <p:ext uri="{BB962C8B-B14F-4D97-AF65-F5344CB8AC3E}">
        <p14:creationId xmlns:p14="http://schemas.microsoft.com/office/powerpoint/2010/main" val="257992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Gelişim hikayesi: motor gelişim (baş kontrolü, oturma, yürüme, yemek yeme, tuvalet eğitimi), refleksler</a:t>
            </a:r>
          </a:p>
          <a:p>
            <a:r>
              <a:rPr lang="tr-TR" dirty="0" smtClean="0"/>
              <a:t>Tıbbi hikaye</a:t>
            </a:r>
          </a:p>
          <a:p>
            <a:r>
              <a:rPr lang="tr-TR" dirty="0" smtClean="0"/>
              <a:t>Ailenin diğer üyelerinde alkolizm, sara hastalığı ve zihinsel yetersizliğin bulunma durumu</a:t>
            </a:r>
          </a:p>
          <a:p>
            <a:r>
              <a:rPr lang="tr-TR" dirty="0" smtClean="0"/>
              <a:t>Öz bakım, sosyal davranış özellikleri, uyku durumu, yaşıtları ile ilişkisi ve genel davranışları (çok sessiz, çok hareketli, disiplinsiz vb.)</a:t>
            </a:r>
          </a:p>
          <a:p>
            <a:r>
              <a:rPr lang="tr-TR" dirty="0" smtClean="0"/>
              <a:t>İşitme, konuşma ve dil hikayesi; yüksek sese tepkisi, kapı ya da telefon sesini duyması, ilk söylediği kelime, işaret kullanımı ve konuşmaları taklit etme becerisi</a:t>
            </a:r>
          </a:p>
        </p:txBody>
      </p:sp>
    </p:spTree>
    <p:extLst>
      <p:ext uri="{BB962C8B-B14F-4D97-AF65-F5344CB8AC3E}">
        <p14:creationId xmlns:p14="http://schemas.microsoft.com/office/powerpoint/2010/main" val="4042342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0-4 aylar arasında işitmenin değerlendirilmesi</a:t>
            </a:r>
          </a:p>
          <a:p>
            <a:pPr lvl="1"/>
            <a:r>
              <a:rPr lang="tr-TR" dirty="0" smtClean="0"/>
              <a:t>Daha büyük çocuklara göre daha yüksek ses şiddeti sunulmalıdır.</a:t>
            </a:r>
          </a:p>
          <a:p>
            <a:pPr lvl="2"/>
            <a:r>
              <a:rPr lang="tr-TR" dirty="0" smtClean="0"/>
              <a:t>Çünkü tepkiler </a:t>
            </a:r>
            <a:r>
              <a:rPr lang="tr-TR" dirty="0" err="1" smtClean="0"/>
              <a:t>refleksiftir</a:t>
            </a:r>
            <a:r>
              <a:rPr lang="tr-TR" dirty="0" smtClean="0"/>
              <a:t>. </a:t>
            </a:r>
            <a:endParaRPr lang="tr-TR" dirty="0"/>
          </a:p>
          <a:p>
            <a:pPr lvl="1"/>
            <a:r>
              <a:rPr lang="tr-TR" dirty="0" smtClean="0"/>
              <a:t>Normal sese tepki verilmemesi normal olabilir. Fakat takip edilmesi önemlidir.</a:t>
            </a:r>
          </a:p>
          <a:p>
            <a:r>
              <a:rPr lang="tr-TR" dirty="0" smtClean="0"/>
              <a:t>4-24 aylar arasında işitmenin değerlendirilmesi</a:t>
            </a:r>
          </a:p>
          <a:p>
            <a:pPr lvl="1"/>
            <a:r>
              <a:rPr lang="tr-TR" dirty="0" smtClean="0"/>
              <a:t>Sessiz odada değerlendirme yapılır. </a:t>
            </a:r>
          </a:p>
          <a:p>
            <a:pPr lvl="1"/>
            <a:r>
              <a:rPr lang="tr-TR" dirty="0" smtClean="0"/>
              <a:t>Farklı </a:t>
            </a:r>
            <a:r>
              <a:rPr lang="tr-TR" dirty="0" smtClean="0"/>
              <a:t>düzeylerde ve farklı yerlerden gelen seslere</a:t>
            </a:r>
            <a:r>
              <a:rPr lang="tr-TR" dirty="0" smtClean="0"/>
              <a:t> </a:t>
            </a:r>
            <a:r>
              <a:rPr lang="tr-TR" dirty="0" smtClean="0"/>
              <a:t>çocuğun yönlenmesi beklenir.</a:t>
            </a:r>
          </a:p>
          <a:p>
            <a:pPr lvl="1"/>
            <a:r>
              <a:rPr lang="tr-TR" dirty="0" smtClean="0"/>
              <a:t>Farklı şiddetlerde verilen </a:t>
            </a:r>
            <a:r>
              <a:rPr lang="tr-TR" dirty="0" smtClean="0"/>
              <a:t>tepkiler</a:t>
            </a:r>
            <a:r>
              <a:rPr lang="tr-TR" dirty="0" smtClean="0"/>
              <a:t> </a:t>
            </a:r>
            <a:r>
              <a:rPr lang="tr-TR" dirty="0" err="1" smtClean="0"/>
              <a:t>odyogramda</a:t>
            </a:r>
            <a:r>
              <a:rPr lang="tr-TR" dirty="0" smtClean="0"/>
              <a:t> uygun düzeye </a:t>
            </a:r>
            <a:r>
              <a:rPr lang="tr-TR" dirty="0" smtClean="0"/>
              <a:t>işaretlenir.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866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2-5 yaşlar arasında işitmeni değerlendirilmesi</a:t>
            </a:r>
          </a:p>
          <a:p>
            <a:pPr lvl="1"/>
            <a:r>
              <a:rPr lang="tr-TR" dirty="0" smtClean="0"/>
              <a:t>Oyun odyometresi ile yapılır</a:t>
            </a:r>
          </a:p>
          <a:p>
            <a:pPr lvl="1"/>
            <a:r>
              <a:rPr lang="tr-TR" dirty="0" smtClean="0"/>
              <a:t>Çocuğun kulağına kulaklık takılır.</a:t>
            </a:r>
          </a:p>
          <a:p>
            <a:pPr lvl="1"/>
            <a:r>
              <a:rPr lang="tr-TR" dirty="0" smtClean="0"/>
              <a:t>Verilen sesi her duyduğunda çocuğun elini kaldırması, küpü sepete atması, küpleri devirmesi gibi davranışlar sergilemesi beklenir.</a:t>
            </a:r>
          </a:p>
          <a:p>
            <a:pPr lvl="1"/>
            <a:r>
              <a:rPr lang="tr-TR" dirty="0" smtClean="0"/>
              <a:t>Verilen tepkilere göre sonuçlar </a:t>
            </a:r>
            <a:r>
              <a:rPr lang="tr-TR" dirty="0" smtClean="0"/>
              <a:t>odyometreye </a:t>
            </a:r>
            <a:r>
              <a:rPr lang="tr-TR" dirty="0" smtClean="0"/>
              <a:t>kayıt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4901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Objektif test yöntemleri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Herhangi bir sebepten dolayı </a:t>
            </a:r>
            <a:r>
              <a:rPr lang="tr-TR" dirty="0" err="1" smtClean="0"/>
              <a:t>subjektif</a:t>
            </a:r>
            <a:r>
              <a:rPr lang="tr-TR" dirty="0" smtClean="0"/>
              <a:t> </a:t>
            </a:r>
            <a:r>
              <a:rPr lang="tr-TR" dirty="0" smtClean="0"/>
              <a:t>testlere katılamayan ve</a:t>
            </a:r>
          </a:p>
          <a:p>
            <a:r>
              <a:rPr lang="tr-TR" dirty="0" err="1" smtClean="0"/>
              <a:t>Subjektif</a:t>
            </a:r>
            <a:r>
              <a:rPr lang="tr-TR" dirty="0" smtClean="0"/>
              <a:t> testlerin sonuçlarını desteklemek amacıyla kullanılan test yöntemleridir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9523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Objektif test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İşitsel beyin sapı cevabı ile değerlendirme (ABR):</a:t>
            </a:r>
          </a:p>
          <a:p>
            <a:pPr lvl="1"/>
            <a:r>
              <a:rPr lang="tr-TR" dirty="0" smtClean="0"/>
              <a:t>İşitme sinirinin fonksiyonu değerlendirilir.</a:t>
            </a:r>
          </a:p>
          <a:p>
            <a:pPr lvl="1"/>
            <a:r>
              <a:rPr lang="tr-TR" dirty="0" smtClean="0"/>
              <a:t>Bebeğin uyuması ve hareketsiz olması önemlidir.</a:t>
            </a:r>
          </a:p>
          <a:p>
            <a:pPr lvl="1"/>
            <a:r>
              <a:rPr lang="tr-TR" dirty="0" smtClean="0"/>
              <a:t>Bebeğin alnına ve her iki kulak kepçesinin arkasına elektrot yerleştirilir.</a:t>
            </a:r>
          </a:p>
          <a:p>
            <a:pPr lvl="1"/>
            <a:r>
              <a:rPr lang="tr-TR" dirty="0" smtClean="0"/>
              <a:t>Bebeğin kulağına kulaklıkla ses iletilir. </a:t>
            </a:r>
            <a:endParaRPr lang="tr-TR" dirty="0"/>
          </a:p>
          <a:p>
            <a:pPr lvl="1"/>
            <a:r>
              <a:rPr lang="tr-TR" dirty="0" smtClean="0"/>
              <a:t>Elektrot aracılığıyla işitme sinirinin </a:t>
            </a:r>
            <a:r>
              <a:rPr lang="tr-TR" dirty="0" smtClean="0"/>
              <a:t>sese </a:t>
            </a:r>
            <a:r>
              <a:rPr lang="tr-TR" dirty="0" smtClean="0"/>
              <a:t>karşı verdiği cevap kaydedilir.</a:t>
            </a:r>
          </a:p>
          <a:p>
            <a:pPr lvl="1"/>
            <a:r>
              <a:rPr lang="tr-TR" dirty="0" smtClean="0"/>
              <a:t>Elde edilen cevaplar normal değerlerle karşılaştırılır.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4250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İmpedansmetrik</a:t>
            </a:r>
            <a:r>
              <a:rPr lang="tr-TR" dirty="0" smtClean="0"/>
              <a:t> değerlendirme:</a:t>
            </a:r>
          </a:p>
          <a:p>
            <a:pPr lvl="1"/>
            <a:r>
              <a:rPr lang="tr-TR" dirty="0" smtClean="0"/>
              <a:t>Orta kulak fonksiyonunun değerlendirildiği test yöntemidir.</a:t>
            </a:r>
          </a:p>
          <a:p>
            <a:pPr lvl="1"/>
            <a:r>
              <a:rPr lang="tr-TR" dirty="0" smtClean="0"/>
              <a:t>Çocuğun kulağına plastik kulak tıkacı yerleştirilir.</a:t>
            </a:r>
          </a:p>
          <a:p>
            <a:pPr lvl="1"/>
            <a:r>
              <a:rPr lang="tr-TR" dirty="0" err="1" smtClean="0"/>
              <a:t>İmpedansmetre</a:t>
            </a:r>
            <a:r>
              <a:rPr lang="tr-TR" dirty="0" smtClean="0"/>
              <a:t> ile kulağa pompalanan basıncın değişim grafiği alınır. </a:t>
            </a:r>
          </a:p>
          <a:p>
            <a:pPr lvl="1"/>
            <a:r>
              <a:rPr lang="tr-TR" dirty="0" smtClean="0"/>
              <a:t>Bu grafik değerlendirilerek orta kulak ve kulak zarının durumu hakkında bilgi sağlanır.</a:t>
            </a:r>
          </a:p>
          <a:p>
            <a:pPr lvl="1"/>
            <a:r>
              <a:rPr lang="tr-TR" dirty="0" smtClean="0"/>
              <a:t>Bilgisayara bağlı olarak çalışan oto akustik emisyon cihazı sese karşı iç kulağın </a:t>
            </a:r>
            <a:r>
              <a:rPr lang="tr-TR" smtClean="0"/>
              <a:t>cevabını kaydeder.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21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İşitme taraması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Yetersizlikten etkilenme düzeyinin en aza indirilmesi veya ortadan kaldırılması için </a:t>
            </a:r>
            <a:r>
              <a:rPr lang="tr-TR" dirty="0" smtClean="0">
                <a:solidFill>
                  <a:srgbClr val="FF0000"/>
                </a:solidFill>
              </a:rPr>
              <a:t>erken tanı </a:t>
            </a:r>
            <a:r>
              <a:rPr lang="tr-TR" dirty="0" smtClean="0"/>
              <a:t>önemlidir.</a:t>
            </a:r>
          </a:p>
          <a:p>
            <a:r>
              <a:rPr lang="tr-TR" dirty="0" smtClean="0"/>
              <a:t>2004 yılından beri </a:t>
            </a:r>
            <a:r>
              <a:rPr lang="tr-TR" dirty="0" smtClean="0">
                <a:solidFill>
                  <a:srgbClr val="FF0000"/>
                </a:solidFill>
              </a:rPr>
              <a:t>Ulusal Yeni Doğan İşitme Taraması </a:t>
            </a:r>
            <a:r>
              <a:rPr lang="tr-TR" dirty="0" smtClean="0"/>
              <a:t>uygulanmakta.</a:t>
            </a:r>
          </a:p>
          <a:p>
            <a:r>
              <a:rPr lang="tr-TR" dirty="0" smtClean="0"/>
              <a:t>3 aydan önce işitme taramalarının tamamlanması</a:t>
            </a:r>
          </a:p>
          <a:p>
            <a:r>
              <a:rPr lang="tr-TR" dirty="0" smtClean="0"/>
              <a:t>6 aydan önce de müdahalelerin yapılması işiten akranlarıyla uyumlu işitme ve dil-konuşma becerilerinin kazandırılmasında önemli.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96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 işitme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0-2 ay</a:t>
            </a:r>
          </a:p>
          <a:p>
            <a:pPr lvl="1"/>
            <a:r>
              <a:rPr lang="tr-TR" dirty="0" smtClean="0"/>
              <a:t>Gürültülü ortamda uyanma</a:t>
            </a:r>
          </a:p>
          <a:p>
            <a:pPr lvl="1"/>
            <a:r>
              <a:rPr lang="tr-TR" dirty="0" smtClean="0"/>
              <a:t>Anneyi görmese de sesine gülerek ya da ağlayarak teki verme</a:t>
            </a:r>
          </a:p>
          <a:p>
            <a:pPr lvl="1"/>
            <a:r>
              <a:rPr lang="tr-TR" dirty="0" smtClean="0"/>
              <a:t>Normal tondaki müzik sesine tepki verme</a:t>
            </a:r>
          </a:p>
          <a:p>
            <a:r>
              <a:rPr lang="tr-TR" dirty="0" smtClean="0"/>
              <a:t>3-4 ay</a:t>
            </a:r>
          </a:p>
          <a:p>
            <a:pPr lvl="1"/>
            <a:r>
              <a:rPr lang="tr-TR" dirty="0" smtClean="0"/>
              <a:t>Gürültülü ortamda uyanma</a:t>
            </a:r>
          </a:p>
          <a:p>
            <a:pPr lvl="1"/>
            <a:r>
              <a:rPr lang="tr-TR" dirty="0" smtClean="0"/>
              <a:t>İlginç seslere başını çevirme</a:t>
            </a:r>
          </a:p>
          <a:p>
            <a:pPr lvl="1"/>
            <a:r>
              <a:rPr lang="tr-TR" dirty="0" smtClean="0"/>
              <a:t>Yalnızken kendi kendine mırıldanma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451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5-6 ay</a:t>
            </a:r>
          </a:p>
          <a:p>
            <a:pPr lvl="1"/>
            <a:r>
              <a:rPr lang="tr-TR" dirty="0" smtClean="0"/>
              <a:t>Gürültü ve konuşma sesinden uyanır.</a:t>
            </a:r>
          </a:p>
          <a:p>
            <a:pPr lvl="1"/>
            <a:r>
              <a:rPr lang="tr-TR" dirty="0" smtClean="0"/>
              <a:t>Annesinin sesinin geldiği yöne başını çevirir (anneyi görmese bile)</a:t>
            </a:r>
          </a:p>
          <a:p>
            <a:pPr lvl="1"/>
            <a:r>
              <a:rPr lang="tr-TR" dirty="0" smtClean="0"/>
              <a:t>Yanı başındaki kişinin konuşmasını fark eder.</a:t>
            </a:r>
          </a:p>
          <a:p>
            <a:pPr lvl="1"/>
            <a:r>
              <a:rPr lang="tr-TR" dirty="0" smtClean="0"/>
              <a:t>İlginç seslere başını çevirir</a:t>
            </a:r>
          </a:p>
          <a:p>
            <a:pPr lvl="1"/>
            <a:r>
              <a:rPr lang="tr-TR" dirty="0" smtClean="0"/>
              <a:t>Kendisine seslenen kişiyi görmese de ses çıkararak tepki verir</a:t>
            </a:r>
          </a:p>
          <a:p>
            <a:r>
              <a:rPr lang="tr-TR" dirty="0" smtClean="0"/>
              <a:t>7-8 ay</a:t>
            </a:r>
          </a:p>
          <a:p>
            <a:pPr lvl="1"/>
            <a:r>
              <a:rPr lang="tr-TR" dirty="0" smtClean="0"/>
              <a:t>Herhangi bir ses duyduğunda kolayca uyanır.</a:t>
            </a:r>
          </a:p>
          <a:p>
            <a:pPr lvl="1"/>
            <a:r>
              <a:rPr lang="tr-TR" dirty="0" smtClean="0"/>
              <a:t>Çıngırak, zil gibi ses çıkaran oyuncaklara ilgi duyar</a:t>
            </a:r>
          </a:p>
          <a:p>
            <a:pPr lvl="1"/>
            <a:r>
              <a:rPr lang="tr-TR" dirty="0" smtClean="0"/>
              <a:t>Mırıldanma aşamasında ses tonunda değişiklikler görülür.</a:t>
            </a:r>
          </a:p>
          <a:p>
            <a:pPr lvl="1"/>
            <a:r>
              <a:rPr lang="tr-TR" dirty="0" err="1" smtClean="0"/>
              <a:t>Ba</a:t>
            </a:r>
            <a:r>
              <a:rPr lang="tr-TR" dirty="0" smtClean="0"/>
              <a:t>- </a:t>
            </a:r>
            <a:r>
              <a:rPr lang="tr-TR" dirty="0" err="1" smtClean="0"/>
              <a:t>ba</a:t>
            </a:r>
            <a:r>
              <a:rPr lang="tr-TR" dirty="0" smtClean="0"/>
              <a:t>, da-da gibi hece seslerini çıkarır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385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9-10 ay</a:t>
            </a:r>
          </a:p>
          <a:p>
            <a:pPr lvl="1"/>
            <a:r>
              <a:rPr lang="tr-TR" dirty="0" smtClean="0"/>
              <a:t>Herhangi bir ses duyduğunda kolayca uyanır.</a:t>
            </a:r>
          </a:p>
          <a:p>
            <a:pPr lvl="1"/>
            <a:r>
              <a:rPr lang="tr-TR" dirty="0" smtClean="0"/>
              <a:t>Değişik sesleri taklit edebilir (hayvan ve oyuncak sesleri)</a:t>
            </a:r>
          </a:p>
          <a:p>
            <a:r>
              <a:rPr lang="tr-TR" dirty="0" smtClean="0"/>
              <a:t>11-12 ay</a:t>
            </a:r>
          </a:p>
          <a:p>
            <a:pPr lvl="1"/>
            <a:r>
              <a:rPr lang="tr-TR" dirty="0" smtClean="0"/>
              <a:t>Konuşma sesi, saat tıkırtısı, kağıt hışırtısı vb.  </a:t>
            </a:r>
            <a:r>
              <a:rPr lang="tr-TR" dirty="0"/>
              <a:t>s</a:t>
            </a:r>
            <a:r>
              <a:rPr lang="tr-TR" dirty="0" smtClean="0"/>
              <a:t>eslerden uyanır.</a:t>
            </a:r>
          </a:p>
          <a:p>
            <a:pPr lvl="1"/>
            <a:r>
              <a:rPr lang="tr-TR" dirty="0" smtClean="0"/>
              <a:t>Konuşan kişiyi görmese de sesine tepki veren davranışlar sergiler.</a:t>
            </a:r>
          </a:p>
          <a:p>
            <a:pPr lvl="1"/>
            <a:r>
              <a:rPr lang="tr-TR" dirty="0" smtClean="0"/>
              <a:t>Birkaç kelimeyi yerinde ve anlaşılır söyleyebilir.</a:t>
            </a:r>
          </a:p>
          <a:p>
            <a:pPr lvl="1"/>
            <a:r>
              <a:rPr lang="tr-TR" dirty="0" smtClean="0"/>
              <a:t>Yalnızken kendi kendine değişik sesler ve heceler çıkarabilir.</a:t>
            </a:r>
          </a:p>
          <a:p>
            <a:pPr lvl="1"/>
            <a:r>
              <a:rPr lang="tr-TR" dirty="0"/>
              <a:t>Bilinçli olarak anne, baba sözcüklerini söyleyebilir.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4010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12-18 ay</a:t>
            </a:r>
          </a:p>
          <a:p>
            <a:pPr lvl="1"/>
            <a:r>
              <a:rPr lang="tr-TR" dirty="0" smtClean="0"/>
              <a:t>Herhangi bir işaret kullanmadan, yaklaşık 1 metre uzaktan yöneltilen basit yönergeleri anlar.</a:t>
            </a:r>
          </a:p>
          <a:p>
            <a:pPr lvl="1"/>
            <a:r>
              <a:rPr lang="tr-TR" dirty="0" smtClean="0"/>
              <a:t>Birkaç kelimeyi anlaşılır şekilde yerinde kullanabilir.</a:t>
            </a:r>
          </a:p>
          <a:p>
            <a:pPr lvl="1"/>
            <a:r>
              <a:rPr lang="tr-TR" dirty="0" smtClean="0"/>
              <a:t>Bildiği hayvan seslerini taklit eder.</a:t>
            </a:r>
          </a:p>
          <a:p>
            <a:pPr lvl="1"/>
            <a:r>
              <a:rPr lang="tr-TR" dirty="0" smtClean="0"/>
              <a:t>Nerede sorusuna başını o yöne çevirerek cevap verebilir.</a:t>
            </a:r>
          </a:p>
          <a:p>
            <a:r>
              <a:rPr lang="tr-TR" dirty="0" smtClean="0"/>
              <a:t>2 yaş</a:t>
            </a:r>
          </a:p>
          <a:p>
            <a:pPr lvl="1"/>
            <a:r>
              <a:rPr lang="tr-TR" dirty="0" smtClean="0"/>
              <a:t>Yaklaşık 4 ya da 6 metre uzaklıktan çağrıldığında tepki verir.</a:t>
            </a:r>
          </a:p>
          <a:p>
            <a:pPr lvl="1"/>
            <a:r>
              <a:rPr lang="tr-TR" dirty="0" smtClean="0"/>
              <a:t>Bildiği kelimelerle basit cümle kurar.</a:t>
            </a:r>
          </a:p>
          <a:p>
            <a:pPr lvl="1"/>
            <a:r>
              <a:rPr lang="tr-TR" dirty="0" smtClean="0"/>
              <a:t>Araba/köpek gibi sesleri fark ettiğini belli eden davranışlar sergiler</a:t>
            </a:r>
          </a:p>
          <a:p>
            <a:pPr lvl="1"/>
            <a:r>
              <a:rPr lang="tr-TR" dirty="0" smtClean="0"/>
              <a:t>Oyun sırasında arkadaşları ile iletişimde konuşmayı tercih eder.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494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DİKKAT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Normal gelişim gösteren çocuk gürültülü ortamda uyumaya alışık ise 90Db, sessiz ortamda uyumaya alışıksa 50Db sese uyanmıyorsa risk grubunda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478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3-11 yaşında </a:t>
            </a:r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Hastalık dışında öksürme, burun akıntısı, burundan konuşma, burun tıkanıklığı</a:t>
            </a:r>
          </a:p>
          <a:p>
            <a:r>
              <a:rPr lang="tr-TR" dirty="0" smtClean="0"/>
              <a:t>Kış </a:t>
            </a:r>
            <a:r>
              <a:rPr lang="tr-TR" dirty="0" smtClean="0"/>
              <a:t>aylarında </a:t>
            </a:r>
            <a:r>
              <a:rPr lang="tr-TR" dirty="0" smtClean="0"/>
              <a:t>tekrarlayan orta kulak iltihabı</a:t>
            </a:r>
          </a:p>
          <a:p>
            <a:r>
              <a:rPr lang="tr-TR" dirty="0" smtClean="0"/>
              <a:t>Sık tekrarlayan kulak ağrısı ve tıkanması</a:t>
            </a:r>
          </a:p>
          <a:p>
            <a:r>
              <a:rPr lang="tr-TR" dirty="0" smtClean="0"/>
              <a:t>Konuşan kişiye yakın olma ya da yüzünü görme davranışı</a:t>
            </a:r>
          </a:p>
          <a:p>
            <a:r>
              <a:rPr lang="tr-TR" dirty="0" smtClean="0"/>
              <a:t>Sesin geldiği yere yönelmede güçlük</a:t>
            </a:r>
          </a:p>
          <a:p>
            <a:r>
              <a:rPr lang="tr-TR" dirty="0" smtClean="0"/>
              <a:t>Televizyon/radyo vb. yakın olma veya sesini gereğinden çok açma davranışı</a:t>
            </a:r>
          </a:p>
          <a:p>
            <a:r>
              <a:rPr lang="tr-TR" dirty="0" smtClean="0"/>
              <a:t>Kendine yöneltilen konuşmalara geç tepki verme ya da birkaç kez tekrar </a:t>
            </a:r>
            <a:r>
              <a:rPr lang="tr-TR" dirty="0" smtClean="0"/>
              <a:t>ettirme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17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Konuşmada vurgu ve tonlama özelliklerinin olmaması</a:t>
            </a:r>
          </a:p>
          <a:p>
            <a:r>
              <a:rPr lang="tr-TR" dirty="0" smtClean="0"/>
              <a:t>Konuşurken ses atlama</a:t>
            </a:r>
          </a:p>
          <a:p>
            <a:r>
              <a:rPr lang="tr-TR" dirty="0" smtClean="0"/>
              <a:t>Düzgün ve akıcı olmayan konuşma</a:t>
            </a:r>
          </a:p>
          <a:p>
            <a:r>
              <a:rPr lang="tr-TR" dirty="0" smtClean="0"/>
              <a:t>Çok fazla suskunluk anının gözlenmesi</a:t>
            </a:r>
          </a:p>
          <a:p>
            <a:r>
              <a:rPr lang="tr-TR" dirty="0" smtClean="0"/>
              <a:t>Çok gürültülü ortamlarda konuşulanları anlamama</a:t>
            </a:r>
          </a:p>
          <a:p>
            <a:r>
              <a:rPr lang="tr-TR" dirty="0" smtClean="0"/>
              <a:t>Okunan hikayeyi takip edememe</a:t>
            </a:r>
          </a:p>
          <a:p>
            <a:r>
              <a:rPr lang="tr-TR" dirty="0" smtClean="0"/>
              <a:t>Dikkat süresinde sınırlılık</a:t>
            </a:r>
          </a:p>
          <a:p>
            <a:r>
              <a:rPr lang="tr-TR" dirty="0" smtClean="0"/>
              <a:t>Grup içinde bulunmaktan rahatsız olma </a:t>
            </a:r>
            <a:r>
              <a:rPr lang="tr-TR" dirty="0" smtClean="0"/>
              <a:t>ve </a:t>
            </a:r>
            <a:r>
              <a:rPr lang="tr-TR" dirty="0" smtClean="0"/>
              <a:t>akademik başarıda düşüklük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11273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143</TotalTime>
  <Words>809</Words>
  <Application>Microsoft Office PowerPoint</Application>
  <PresentationFormat>Geniş ekran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Gallery</vt:lpstr>
      <vt:lpstr>İŞİTME KAYBININ TANIMLANMASI</vt:lpstr>
      <vt:lpstr>İşitme taraması</vt:lpstr>
      <vt:lpstr>Normal işitme</vt:lpstr>
      <vt:lpstr>PowerPoint Sunusu</vt:lpstr>
      <vt:lpstr>PowerPoint Sunusu</vt:lpstr>
      <vt:lpstr>PowerPoint Sunusu</vt:lpstr>
      <vt:lpstr>PowerPoint Sunusu</vt:lpstr>
      <vt:lpstr>3-11 yaşında dikkat!!!</vt:lpstr>
      <vt:lpstr>PowerPoint Sunusu</vt:lpstr>
      <vt:lpstr>İşitme test yöntemleri</vt:lpstr>
      <vt:lpstr>Subjektif yöntemler</vt:lpstr>
      <vt:lpstr>PowerPoint Sunusu</vt:lpstr>
      <vt:lpstr>PowerPoint Sunusu</vt:lpstr>
      <vt:lpstr>PowerPoint Sunusu</vt:lpstr>
      <vt:lpstr>PowerPoint Sunusu</vt:lpstr>
      <vt:lpstr>Objektif test yöntemleri</vt:lpstr>
      <vt:lpstr>Objektif test yöntemleri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KAYBININ TANIMLANMASI</dc:title>
  <dc:creator>resat alatli</dc:creator>
  <cp:lastModifiedBy>resat alatli</cp:lastModifiedBy>
  <cp:revision>12</cp:revision>
  <dcterms:created xsi:type="dcterms:W3CDTF">2018-11-13T07:59:35Z</dcterms:created>
  <dcterms:modified xsi:type="dcterms:W3CDTF">2018-11-13T11:43:32Z</dcterms:modified>
</cp:coreProperties>
</file>