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32"/>
  </p:notesMasterIdLst>
  <p:handoutMasterIdLst>
    <p:handoutMasterId r:id="rId33"/>
  </p:handoutMasterIdLst>
  <p:sldIdLst>
    <p:sldId id="256" r:id="rId2"/>
    <p:sldId id="354" r:id="rId3"/>
    <p:sldId id="355" r:id="rId4"/>
    <p:sldId id="339" r:id="rId5"/>
    <p:sldId id="341" r:id="rId6"/>
    <p:sldId id="342" r:id="rId7"/>
    <p:sldId id="344" r:id="rId8"/>
    <p:sldId id="310" r:id="rId9"/>
    <p:sldId id="346" r:id="rId10"/>
    <p:sldId id="312" r:id="rId11"/>
    <p:sldId id="321" r:id="rId12"/>
    <p:sldId id="320" r:id="rId13"/>
    <p:sldId id="313" r:id="rId14"/>
    <p:sldId id="301" r:id="rId15"/>
    <p:sldId id="348" r:id="rId16"/>
    <p:sldId id="349" r:id="rId17"/>
    <p:sldId id="350" r:id="rId18"/>
    <p:sldId id="351" r:id="rId19"/>
    <p:sldId id="352" r:id="rId20"/>
    <p:sldId id="353" r:id="rId21"/>
    <p:sldId id="356" r:id="rId22"/>
    <p:sldId id="357" r:id="rId23"/>
    <p:sldId id="332" r:id="rId24"/>
    <p:sldId id="333" r:id="rId25"/>
    <p:sldId id="334" r:id="rId26"/>
    <p:sldId id="335" r:id="rId27"/>
    <p:sldId id="336" r:id="rId28"/>
    <p:sldId id="337" r:id="rId29"/>
    <p:sldId id="311" r:id="rId30"/>
    <p:sldId id="314" r:id="rId3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6633"/>
    <a:srgbClr val="996633"/>
    <a:srgbClr val="CC6633"/>
    <a:srgbClr val="993300"/>
    <a:srgbClr val="FFCC99"/>
    <a:srgbClr val="2962A2"/>
    <a:srgbClr val="990000"/>
    <a:srgbClr val="CC3300"/>
    <a:srgbClr val="CC9966"/>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416" autoAdjust="0"/>
    <p:restoredTop sz="88867" autoAdjust="0"/>
  </p:normalViewPr>
  <p:slideViewPr>
    <p:cSldViewPr snapToGrid="0" snapToObjects="1">
      <p:cViewPr varScale="1">
        <p:scale>
          <a:sx n="96" d="100"/>
          <a:sy n="96" d="100"/>
        </p:scale>
        <p:origin x="348"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2F16928-CCAE-664E-87BE-AF590B7A1573}" type="datetimeFigureOut">
              <a:rPr lang="en-US" smtClean="0"/>
              <a:pPr/>
              <a:t>3/7/2017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53E7164-DF51-A24E-B792-166CB7BD87AB}" type="slidenum">
              <a:rPr lang="en-US" smtClean="0"/>
              <a:pPr/>
              <a:t>‹#›</a:t>
            </a:fld>
            <a:endParaRPr lang="en-US"/>
          </a:p>
        </p:txBody>
      </p:sp>
    </p:spTree>
    <p:extLst>
      <p:ext uri="{BB962C8B-B14F-4D97-AF65-F5344CB8AC3E}">
        <p14:creationId xmlns:p14="http://schemas.microsoft.com/office/powerpoint/2010/main" val="43255564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CFF463C-AB31-F840-A8F3-A3949E76C4F6}" type="datetimeFigureOut">
              <a:rPr lang="en-US" smtClean="0"/>
              <a:pPr/>
              <a:t>3/7/2017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D6DEF96-9E06-6144-956A-30742312127B}" type="slidenum">
              <a:rPr lang="en-US" smtClean="0"/>
              <a:pPr/>
              <a:t>‹#›</a:t>
            </a:fld>
            <a:endParaRPr lang="en-US"/>
          </a:p>
        </p:txBody>
      </p:sp>
    </p:spTree>
    <p:extLst>
      <p:ext uri="{BB962C8B-B14F-4D97-AF65-F5344CB8AC3E}">
        <p14:creationId xmlns:p14="http://schemas.microsoft.com/office/powerpoint/2010/main" val="4257476299"/>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DF8BA37-D139-4FC2-BEF0-E957083EBB88}" type="slidenum">
              <a:rPr kumimoji="0" lang="en-US" altLang="tr-TR"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4</a:t>
            </a:fld>
            <a:endParaRPr kumimoji="0" lang="en-US" altLang="tr-TR"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307477156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p:txBody>
      </p:sp>
      <p:sp>
        <p:nvSpPr>
          <p:cNvPr id="4" name="Slide Number Placeholder 3"/>
          <p:cNvSpPr>
            <a:spLocks noGrp="1"/>
          </p:cNvSpPr>
          <p:nvPr>
            <p:ph type="sldNum" sz="quarter" idx="10"/>
          </p:nvPr>
        </p:nvSpPr>
        <p:spPr/>
        <p:txBody>
          <a:bodyPr/>
          <a:lstStyle/>
          <a:p>
            <a:fld id="{DD6DEF96-9E06-6144-956A-30742312127B}" type="slidenum">
              <a:rPr lang="en-US" smtClean="0"/>
              <a:pPr/>
              <a:t>24</a:t>
            </a:fld>
            <a:endParaRPr lang="en-US"/>
          </a:p>
        </p:txBody>
      </p:sp>
    </p:spTree>
    <p:extLst>
      <p:ext uri="{BB962C8B-B14F-4D97-AF65-F5344CB8AC3E}">
        <p14:creationId xmlns:p14="http://schemas.microsoft.com/office/powerpoint/2010/main" val="13384997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Need to expand</a:t>
            </a:r>
            <a:r>
              <a:rPr lang="en-US" baseline="0" dirty="0" smtClean="0"/>
              <a:t> this slide</a:t>
            </a:r>
            <a:endParaRPr lang="en-US" dirty="0" smtClean="0"/>
          </a:p>
        </p:txBody>
      </p:sp>
      <p:sp>
        <p:nvSpPr>
          <p:cNvPr id="4" name="Slide Number Placeholder 3"/>
          <p:cNvSpPr>
            <a:spLocks noGrp="1"/>
          </p:cNvSpPr>
          <p:nvPr>
            <p:ph type="sldNum" sz="quarter" idx="10"/>
          </p:nvPr>
        </p:nvSpPr>
        <p:spPr/>
        <p:txBody>
          <a:bodyPr/>
          <a:lstStyle/>
          <a:p>
            <a:fld id="{DD6DEF96-9E06-6144-956A-30742312127B}" type="slidenum">
              <a:rPr lang="en-US" smtClean="0"/>
              <a:pPr/>
              <a:t>25</a:t>
            </a:fld>
            <a:endParaRPr lang="en-US"/>
          </a:p>
        </p:txBody>
      </p:sp>
    </p:spTree>
    <p:extLst>
      <p:ext uri="{BB962C8B-B14F-4D97-AF65-F5344CB8AC3E}">
        <p14:creationId xmlns:p14="http://schemas.microsoft.com/office/powerpoint/2010/main" val="133849978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Find</a:t>
            </a:r>
            <a:r>
              <a:rPr lang="en-US" baseline="0" dirty="0" smtClean="0"/>
              <a:t> another icon</a:t>
            </a:r>
            <a:endParaRPr lang="en-US" dirty="0"/>
          </a:p>
        </p:txBody>
      </p:sp>
      <p:sp>
        <p:nvSpPr>
          <p:cNvPr id="4" name="Slide Number Placeholder 3"/>
          <p:cNvSpPr>
            <a:spLocks noGrp="1"/>
          </p:cNvSpPr>
          <p:nvPr>
            <p:ph type="sldNum" sz="quarter" idx="10"/>
          </p:nvPr>
        </p:nvSpPr>
        <p:spPr/>
        <p:txBody>
          <a:bodyPr/>
          <a:lstStyle/>
          <a:p>
            <a:fld id="{DD6DEF96-9E06-6144-956A-30742312127B}" type="slidenum">
              <a:rPr lang="en-US" smtClean="0"/>
              <a:pPr/>
              <a:t>26</a:t>
            </a:fld>
            <a:endParaRPr lang="en-US"/>
          </a:p>
        </p:txBody>
      </p:sp>
    </p:spTree>
    <p:extLst>
      <p:ext uri="{BB962C8B-B14F-4D97-AF65-F5344CB8AC3E}">
        <p14:creationId xmlns:p14="http://schemas.microsoft.com/office/powerpoint/2010/main" val="133849978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Change icon </a:t>
            </a:r>
            <a:endParaRPr lang="en-US" dirty="0"/>
          </a:p>
        </p:txBody>
      </p:sp>
      <p:sp>
        <p:nvSpPr>
          <p:cNvPr id="4" name="Slide Number Placeholder 3"/>
          <p:cNvSpPr>
            <a:spLocks noGrp="1"/>
          </p:cNvSpPr>
          <p:nvPr>
            <p:ph type="sldNum" sz="quarter" idx="10"/>
          </p:nvPr>
        </p:nvSpPr>
        <p:spPr/>
        <p:txBody>
          <a:bodyPr/>
          <a:lstStyle/>
          <a:p>
            <a:fld id="{DD6DEF96-9E06-6144-956A-30742312127B}" type="slidenum">
              <a:rPr lang="en-US" smtClean="0"/>
              <a:pPr/>
              <a:t>27</a:t>
            </a:fld>
            <a:endParaRPr lang="en-US"/>
          </a:p>
        </p:txBody>
      </p:sp>
    </p:spTree>
    <p:extLst>
      <p:ext uri="{BB962C8B-B14F-4D97-AF65-F5344CB8AC3E}">
        <p14:creationId xmlns:p14="http://schemas.microsoft.com/office/powerpoint/2010/main" val="133849978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p:txBody>
      </p:sp>
      <p:sp>
        <p:nvSpPr>
          <p:cNvPr id="4" name="Slide Number Placeholder 3"/>
          <p:cNvSpPr>
            <a:spLocks noGrp="1"/>
          </p:cNvSpPr>
          <p:nvPr>
            <p:ph type="sldNum" sz="quarter" idx="10"/>
          </p:nvPr>
        </p:nvSpPr>
        <p:spPr/>
        <p:txBody>
          <a:bodyPr/>
          <a:lstStyle/>
          <a:p>
            <a:fld id="{DD6DEF96-9E06-6144-956A-30742312127B}" type="slidenum">
              <a:rPr lang="en-US" smtClean="0"/>
              <a:pPr/>
              <a:t>28</a:t>
            </a:fld>
            <a:endParaRPr lang="en-US"/>
          </a:p>
        </p:txBody>
      </p:sp>
    </p:spTree>
    <p:extLst>
      <p:ext uri="{BB962C8B-B14F-4D97-AF65-F5344CB8AC3E}">
        <p14:creationId xmlns:p14="http://schemas.microsoft.com/office/powerpoint/2010/main" val="133849978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Philip</a:t>
            </a:r>
            <a:r>
              <a:rPr lang="en-US" baseline="0" dirty="0" smtClean="0"/>
              <a:t> </a:t>
            </a:r>
            <a:r>
              <a:rPr lang="en-US" baseline="0" dirty="0" err="1" smtClean="0"/>
              <a:t>shaff</a:t>
            </a:r>
            <a:r>
              <a:rPr lang="en-US" baseline="0" dirty="0" smtClean="0"/>
              <a:t> – History of the Church – find more scriptural references for the creed; columns to show the </a:t>
            </a:r>
            <a:r>
              <a:rPr lang="en-US" baseline="0" dirty="0" err="1" smtClean="0"/>
              <a:t>nicene</a:t>
            </a:r>
            <a:r>
              <a:rPr lang="en-US" baseline="0" dirty="0" smtClean="0"/>
              <a:t> creed predated 317 AD </a:t>
            </a:r>
            <a:endParaRPr lang="en-US" dirty="0" smtClean="0"/>
          </a:p>
        </p:txBody>
      </p:sp>
      <p:sp>
        <p:nvSpPr>
          <p:cNvPr id="4" name="Slide Number Placeholder 3"/>
          <p:cNvSpPr>
            <a:spLocks noGrp="1"/>
          </p:cNvSpPr>
          <p:nvPr>
            <p:ph type="sldNum" sz="quarter" idx="10"/>
          </p:nvPr>
        </p:nvSpPr>
        <p:spPr/>
        <p:txBody>
          <a:bodyPr/>
          <a:lstStyle/>
          <a:p>
            <a:fld id="{DD6DEF96-9E06-6144-956A-30742312127B}" type="slidenum">
              <a:rPr lang="en-US" smtClean="0"/>
              <a:pPr/>
              <a:t>29</a:t>
            </a:fld>
            <a:endParaRPr lang="en-US"/>
          </a:p>
        </p:txBody>
      </p:sp>
    </p:spTree>
    <p:extLst>
      <p:ext uri="{BB962C8B-B14F-4D97-AF65-F5344CB8AC3E}">
        <p14:creationId xmlns:p14="http://schemas.microsoft.com/office/powerpoint/2010/main" val="133849978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p:txBody>
      </p:sp>
      <p:sp>
        <p:nvSpPr>
          <p:cNvPr id="4" name="Slide Number Placeholder 3"/>
          <p:cNvSpPr>
            <a:spLocks noGrp="1"/>
          </p:cNvSpPr>
          <p:nvPr>
            <p:ph type="sldNum" sz="quarter" idx="10"/>
          </p:nvPr>
        </p:nvSpPr>
        <p:spPr/>
        <p:txBody>
          <a:bodyPr/>
          <a:lstStyle/>
          <a:p>
            <a:fld id="{DD6DEF96-9E06-6144-956A-30742312127B}" type="slidenum">
              <a:rPr lang="en-US" smtClean="0"/>
              <a:pPr/>
              <a:t>30</a:t>
            </a:fld>
            <a:endParaRPr lang="en-US"/>
          </a:p>
        </p:txBody>
      </p:sp>
    </p:spTree>
    <p:extLst>
      <p:ext uri="{BB962C8B-B14F-4D97-AF65-F5344CB8AC3E}">
        <p14:creationId xmlns:p14="http://schemas.microsoft.com/office/powerpoint/2010/main" val="13384997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84CC9C94-0B43-42CA-AD38-73D2C27BD248}" type="slidenum">
              <a:rPr kumimoji="0" lang="en-US" altLang="tr-TR"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5</a:t>
            </a:fld>
            <a:endParaRPr kumimoji="0" lang="en-US" altLang="tr-TR"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40668952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p:txBody>
      </p:sp>
      <p:sp>
        <p:nvSpPr>
          <p:cNvPr id="4" name="Slide Number Placeholder 3"/>
          <p:cNvSpPr>
            <a:spLocks noGrp="1"/>
          </p:cNvSpPr>
          <p:nvPr>
            <p:ph type="sldNum" sz="quarter" idx="10"/>
          </p:nvPr>
        </p:nvSpPr>
        <p:spPr/>
        <p:txBody>
          <a:bodyPr/>
          <a:lstStyle/>
          <a:p>
            <a:fld id="{DD6DEF96-9E06-6144-956A-30742312127B}" type="slidenum">
              <a:rPr lang="en-US" smtClean="0"/>
              <a:pPr/>
              <a:t>8</a:t>
            </a:fld>
            <a:endParaRPr lang="en-US"/>
          </a:p>
        </p:txBody>
      </p:sp>
    </p:spTree>
    <p:extLst>
      <p:ext uri="{BB962C8B-B14F-4D97-AF65-F5344CB8AC3E}">
        <p14:creationId xmlns:p14="http://schemas.microsoft.com/office/powerpoint/2010/main" val="13384997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p:txBody>
      </p:sp>
      <p:sp>
        <p:nvSpPr>
          <p:cNvPr id="4" name="Slide Number Placeholder 3"/>
          <p:cNvSpPr>
            <a:spLocks noGrp="1"/>
          </p:cNvSpPr>
          <p:nvPr>
            <p:ph type="sldNum" sz="quarter" idx="10"/>
          </p:nvPr>
        </p:nvSpPr>
        <p:spPr/>
        <p:txBody>
          <a:bodyPr/>
          <a:lstStyle/>
          <a:p>
            <a:fld id="{DD6DEF96-9E06-6144-956A-30742312127B}" type="slidenum">
              <a:rPr lang="en-US" smtClean="0"/>
              <a:pPr/>
              <a:t>10</a:t>
            </a:fld>
            <a:endParaRPr lang="en-US"/>
          </a:p>
        </p:txBody>
      </p:sp>
    </p:spTree>
    <p:extLst>
      <p:ext uri="{BB962C8B-B14F-4D97-AF65-F5344CB8AC3E}">
        <p14:creationId xmlns:p14="http://schemas.microsoft.com/office/powerpoint/2010/main" val="13384997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p:txBody>
      </p:sp>
      <p:sp>
        <p:nvSpPr>
          <p:cNvPr id="4" name="Slide Number Placeholder 3"/>
          <p:cNvSpPr>
            <a:spLocks noGrp="1"/>
          </p:cNvSpPr>
          <p:nvPr>
            <p:ph type="sldNum" sz="quarter" idx="10"/>
          </p:nvPr>
        </p:nvSpPr>
        <p:spPr/>
        <p:txBody>
          <a:bodyPr/>
          <a:lstStyle/>
          <a:p>
            <a:fld id="{DD6DEF96-9E06-6144-956A-30742312127B}" type="slidenum">
              <a:rPr lang="en-US" smtClean="0"/>
              <a:pPr/>
              <a:t>11</a:t>
            </a:fld>
            <a:endParaRPr lang="en-US"/>
          </a:p>
        </p:txBody>
      </p:sp>
    </p:spTree>
    <p:extLst>
      <p:ext uri="{BB962C8B-B14F-4D97-AF65-F5344CB8AC3E}">
        <p14:creationId xmlns:p14="http://schemas.microsoft.com/office/powerpoint/2010/main" val="13384997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p:txBody>
      </p:sp>
      <p:sp>
        <p:nvSpPr>
          <p:cNvPr id="4" name="Slide Number Placeholder 3"/>
          <p:cNvSpPr>
            <a:spLocks noGrp="1"/>
          </p:cNvSpPr>
          <p:nvPr>
            <p:ph type="sldNum" sz="quarter" idx="10"/>
          </p:nvPr>
        </p:nvSpPr>
        <p:spPr/>
        <p:txBody>
          <a:bodyPr/>
          <a:lstStyle/>
          <a:p>
            <a:fld id="{DD6DEF96-9E06-6144-956A-30742312127B}" type="slidenum">
              <a:rPr lang="en-US" smtClean="0"/>
              <a:pPr/>
              <a:t>12</a:t>
            </a:fld>
            <a:endParaRPr lang="en-US"/>
          </a:p>
        </p:txBody>
      </p:sp>
    </p:spTree>
    <p:extLst>
      <p:ext uri="{BB962C8B-B14F-4D97-AF65-F5344CB8AC3E}">
        <p14:creationId xmlns:p14="http://schemas.microsoft.com/office/powerpoint/2010/main" val="13384997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p:txBody>
      </p:sp>
      <p:sp>
        <p:nvSpPr>
          <p:cNvPr id="4" name="Slide Number Placeholder 3"/>
          <p:cNvSpPr>
            <a:spLocks noGrp="1"/>
          </p:cNvSpPr>
          <p:nvPr>
            <p:ph type="sldNum" sz="quarter" idx="10"/>
          </p:nvPr>
        </p:nvSpPr>
        <p:spPr/>
        <p:txBody>
          <a:bodyPr/>
          <a:lstStyle/>
          <a:p>
            <a:fld id="{DD6DEF96-9E06-6144-956A-30742312127B}" type="slidenum">
              <a:rPr lang="en-US" smtClean="0"/>
              <a:pPr/>
              <a:t>13</a:t>
            </a:fld>
            <a:endParaRPr lang="en-US"/>
          </a:p>
        </p:txBody>
      </p:sp>
    </p:spTree>
    <p:extLst>
      <p:ext uri="{BB962C8B-B14F-4D97-AF65-F5344CB8AC3E}">
        <p14:creationId xmlns:p14="http://schemas.microsoft.com/office/powerpoint/2010/main" val="13384997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Find</a:t>
            </a:r>
            <a:r>
              <a:rPr lang="en-US" baseline="0" dirty="0" smtClean="0"/>
              <a:t> another icon – </a:t>
            </a:r>
            <a:r>
              <a:rPr lang="en-US" baseline="0" dirty="0" err="1" smtClean="0"/>
              <a:t>st.</a:t>
            </a:r>
            <a:r>
              <a:rPr lang="en-US" baseline="0" dirty="0" smtClean="0"/>
              <a:t> </a:t>
            </a:r>
            <a:r>
              <a:rPr lang="en-US" baseline="0" dirty="0" err="1" smtClean="0"/>
              <a:t>mary</a:t>
            </a:r>
            <a:r>
              <a:rPr lang="en-US" baseline="0" dirty="0" smtClean="0"/>
              <a:t> </a:t>
            </a:r>
            <a:r>
              <a:rPr lang="en-US" baseline="0" dirty="0" err="1" smtClean="0"/>
              <a:t>coptic</a:t>
            </a:r>
            <a:r>
              <a:rPr lang="en-US" baseline="0" dirty="0" smtClean="0"/>
              <a:t> church of </a:t>
            </a:r>
            <a:r>
              <a:rPr lang="en-US" baseline="0" dirty="0" err="1" smtClean="0"/>
              <a:t>pasadena</a:t>
            </a:r>
            <a:r>
              <a:rPr lang="en-US" baseline="0" dirty="0" smtClean="0"/>
              <a:t>, </a:t>
            </a:r>
            <a:r>
              <a:rPr lang="en-US" baseline="0" dirty="0" err="1" smtClean="0"/>
              <a:t>ca</a:t>
            </a:r>
            <a:endParaRPr lang="en-US" dirty="0"/>
          </a:p>
        </p:txBody>
      </p:sp>
      <p:sp>
        <p:nvSpPr>
          <p:cNvPr id="4" name="Slide Number Placeholder 3"/>
          <p:cNvSpPr>
            <a:spLocks noGrp="1"/>
          </p:cNvSpPr>
          <p:nvPr>
            <p:ph type="sldNum" sz="quarter" idx="10"/>
          </p:nvPr>
        </p:nvSpPr>
        <p:spPr/>
        <p:txBody>
          <a:bodyPr/>
          <a:lstStyle/>
          <a:p>
            <a:fld id="{DD6DEF96-9E06-6144-956A-30742312127B}" type="slidenum">
              <a:rPr lang="en-US" smtClean="0"/>
              <a:pPr/>
              <a:t>14</a:t>
            </a:fld>
            <a:endParaRPr lang="en-US"/>
          </a:p>
        </p:txBody>
      </p:sp>
    </p:spTree>
    <p:extLst>
      <p:ext uri="{BB962C8B-B14F-4D97-AF65-F5344CB8AC3E}">
        <p14:creationId xmlns:p14="http://schemas.microsoft.com/office/powerpoint/2010/main" val="133849978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p:txBody>
      </p:sp>
      <p:sp>
        <p:nvSpPr>
          <p:cNvPr id="4" name="Slide Number Placeholder 3"/>
          <p:cNvSpPr>
            <a:spLocks noGrp="1"/>
          </p:cNvSpPr>
          <p:nvPr>
            <p:ph type="sldNum" sz="quarter" idx="10"/>
          </p:nvPr>
        </p:nvSpPr>
        <p:spPr/>
        <p:txBody>
          <a:bodyPr/>
          <a:lstStyle/>
          <a:p>
            <a:fld id="{DD6DEF96-9E06-6144-956A-30742312127B}" type="slidenum">
              <a:rPr lang="en-US" smtClean="0"/>
              <a:pPr/>
              <a:t>23</a:t>
            </a:fld>
            <a:endParaRPr lang="en-US"/>
          </a:p>
        </p:txBody>
      </p:sp>
    </p:spTree>
    <p:extLst>
      <p:ext uri="{BB962C8B-B14F-4D97-AF65-F5344CB8AC3E}">
        <p14:creationId xmlns:p14="http://schemas.microsoft.com/office/powerpoint/2010/main" val="13384997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D7144BE-5A8D-254D-83B3-EC0386139C79}" type="datetime1">
              <a:rPr lang="en-US" smtClean="0"/>
              <a:pPr/>
              <a:t>3/7/2017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63F5F2A-07F8-924E-B40A-1548314B1682}" type="slidenum">
              <a:rPr lang="en-US" smtClean="0"/>
              <a:pPr/>
              <a:t>‹#›</a:t>
            </a:fld>
            <a:endParaRPr lang="en-US" dirty="0"/>
          </a:p>
        </p:txBody>
      </p:sp>
    </p:spTree>
    <p:extLst>
      <p:ext uri="{BB962C8B-B14F-4D97-AF65-F5344CB8AC3E}">
        <p14:creationId xmlns:p14="http://schemas.microsoft.com/office/powerpoint/2010/main" val="39657741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913DC1A-F898-EA42-8783-8A5446EAE66B}" type="datetime1">
              <a:rPr lang="en-US" smtClean="0"/>
              <a:pPr/>
              <a:t>3/7/2017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63F5F2A-07F8-924E-B40A-1548314B1682}" type="slidenum">
              <a:rPr lang="en-US" smtClean="0"/>
              <a:pPr/>
              <a:t>‹#›</a:t>
            </a:fld>
            <a:endParaRPr lang="en-US" dirty="0"/>
          </a:p>
        </p:txBody>
      </p:sp>
    </p:spTree>
    <p:extLst>
      <p:ext uri="{BB962C8B-B14F-4D97-AF65-F5344CB8AC3E}">
        <p14:creationId xmlns:p14="http://schemas.microsoft.com/office/powerpoint/2010/main" val="11316469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51D7BB9-D5D5-5044-BCB3-CF26BDD199A1}" type="datetime1">
              <a:rPr lang="en-US" smtClean="0"/>
              <a:pPr/>
              <a:t>3/7/2017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63F5F2A-07F8-924E-B40A-1548314B1682}" type="slidenum">
              <a:rPr lang="en-US" smtClean="0"/>
              <a:pPr/>
              <a:t>‹#›</a:t>
            </a:fld>
            <a:endParaRPr lang="en-US" dirty="0"/>
          </a:p>
        </p:txBody>
      </p:sp>
    </p:spTree>
    <p:extLst>
      <p:ext uri="{BB962C8B-B14F-4D97-AF65-F5344CB8AC3E}">
        <p14:creationId xmlns:p14="http://schemas.microsoft.com/office/powerpoint/2010/main" val="34465490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56A32F-493A-824D-AC2B-EFB65DB21B93}" type="datetime1">
              <a:rPr lang="en-US" smtClean="0"/>
              <a:pPr/>
              <a:t>3/7/2017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63F5F2A-07F8-924E-B40A-1548314B1682}" type="slidenum">
              <a:rPr lang="en-US" smtClean="0"/>
              <a:pPr/>
              <a:t>‹#›</a:t>
            </a:fld>
            <a:endParaRPr lang="en-US" dirty="0"/>
          </a:p>
        </p:txBody>
      </p:sp>
    </p:spTree>
    <p:extLst>
      <p:ext uri="{BB962C8B-B14F-4D97-AF65-F5344CB8AC3E}">
        <p14:creationId xmlns:p14="http://schemas.microsoft.com/office/powerpoint/2010/main" val="40133895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3DB3825-2044-314D-AB85-7CB37294C1CC}" type="datetime1">
              <a:rPr lang="en-US" smtClean="0"/>
              <a:pPr/>
              <a:t>3/7/2017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63F5F2A-07F8-924E-B40A-1548314B1682}" type="slidenum">
              <a:rPr lang="en-US" smtClean="0"/>
              <a:pPr/>
              <a:t>‹#›</a:t>
            </a:fld>
            <a:endParaRPr lang="en-US" dirty="0"/>
          </a:p>
        </p:txBody>
      </p:sp>
    </p:spTree>
    <p:extLst>
      <p:ext uri="{BB962C8B-B14F-4D97-AF65-F5344CB8AC3E}">
        <p14:creationId xmlns:p14="http://schemas.microsoft.com/office/powerpoint/2010/main" val="8495377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76DAF09-4094-5445-B8B3-4FD0A36C3234}" type="datetime1">
              <a:rPr lang="en-US" smtClean="0"/>
              <a:pPr/>
              <a:t>3/7/2017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63F5F2A-07F8-924E-B40A-1548314B1682}" type="slidenum">
              <a:rPr lang="en-US" smtClean="0"/>
              <a:pPr/>
              <a:t>‹#›</a:t>
            </a:fld>
            <a:endParaRPr lang="en-US" dirty="0"/>
          </a:p>
        </p:txBody>
      </p:sp>
    </p:spTree>
    <p:extLst>
      <p:ext uri="{BB962C8B-B14F-4D97-AF65-F5344CB8AC3E}">
        <p14:creationId xmlns:p14="http://schemas.microsoft.com/office/powerpoint/2010/main" val="7784658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88A4889-BB84-9A4A-9EE2-B51990D08057}" type="datetime1">
              <a:rPr lang="en-US" smtClean="0"/>
              <a:pPr/>
              <a:t>3/7/2017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63F5F2A-07F8-924E-B40A-1548314B1682}" type="slidenum">
              <a:rPr lang="en-US" smtClean="0"/>
              <a:pPr/>
              <a:t>‹#›</a:t>
            </a:fld>
            <a:endParaRPr lang="en-US" dirty="0"/>
          </a:p>
        </p:txBody>
      </p:sp>
    </p:spTree>
    <p:extLst>
      <p:ext uri="{BB962C8B-B14F-4D97-AF65-F5344CB8AC3E}">
        <p14:creationId xmlns:p14="http://schemas.microsoft.com/office/powerpoint/2010/main" val="2248956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5B60699-2AB9-0245-99D9-807CBA5C4804}" type="datetime1">
              <a:rPr lang="en-US" smtClean="0"/>
              <a:pPr/>
              <a:t>3/7/2017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63F5F2A-07F8-924E-B40A-1548314B1682}" type="slidenum">
              <a:rPr lang="en-US" smtClean="0"/>
              <a:pPr/>
              <a:t>‹#›</a:t>
            </a:fld>
            <a:endParaRPr lang="en-US" dirty="0"/>
          </a:p>
        </p:txBody>
      </p:sp>
    </p:spTree>
    <p:extLst>
      <p:ext uri="{BB962C8B-B14F-4D97-AF65-F5344CB8AC3E}">
        <p14:creationId xmlns:p14="http://schemas.microsoft.com/office/powerpoint/2010/main" val="20289854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F5874C-7DD9-6B4C-81FE-8CAEB268AB11}" type="datetime1">
              <a:rPr lang="en-US" smtClean="0"/>
              <a:pPr/>
              <a:t>3/7/2017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63F5F2A-07F8-924E-B40A-1548314B1682}" type="slidenum">
              <a:rPr lang="en-US" smtClean="0"/>
              <a:pPr/>
              <a:t>‹#›</a:t>
            </a:fld>
            <a:endParaRPr lang="en-US" dirty="0"/>
          </a:p>
        </p:txBody>
      </p:sp>
    </p:spTree>
    <p:extLst>
      <p:ext uri="{BB962C8B-B14F-4D97-AF65-F5344CB8AC3E}">
        <p14:creationId xmlns:p14="http://schemas.microsoft.com/office/powerpoint/2010/main" val="13491286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8D9386E-C11E-B348-A809-1ED4DA46A57D}" type="datetime1">
              <a:rPr lang="en-US" smtClean="0"/>
              <a:pPr/>
              <a:t>3/7/2017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63F5F2A-07F8-924E-B40A-1548314B1682}" type="slidenum">
              <a:rPr lang="en-US" smtClean="0"/>
              <a:pPr/>
              <a:t>‹#›</a:t>
            </a:fld>
            <a:endParaRPr lang="en-US" dirty="0"/>
          </a:p>
        </p:txBody>
      </p:sp>
    </p:spTree>
    <p:extLst>
      <p:ext uri="{BB962C8B-B14F-4D97-AF65-F5344CB8AC3E}">
        <p14:creationId xmlns:p14="http://schemas.microsoft.com/office/powerpoint/2010/main" val="25907924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130E2F6-6D88-B14D-90C9-60163B38E596}" type="datetime1">
              <a:rPr lang="en-US" smtClean="0"/>
              <a:pPr/>
              <a:t>3/7/2017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63F5F2A-07F8-924E-B40A-1548314B1682}" type="slidenum">
              <a:rPr lang="en-US" smtClean="0"/>
              <a:pPr/>
              <a:t>‹#›</a:t>
            </a:fld>
            <a:endParaRPr lang="en-US" dirty="0"/>
          </a:p>
        </p:txBody>
      </p:sp>
    </p:spTree>
    <p:extLst>
      <p:ext uri="{BB962C8B-B14F-4D97-AF65-F5344CB8AC3E}">
        <p14:creationId xmlns:p14="http://schemas.microsoft.com/office/powerpoint/2010/main" val="37440417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273BC0-9F20-A144-8345-527A184A2AE7}" type="datetime1">
              <a:rPr lang="en-US" smtClean="0"/>
              <a:pPr/>
              <a:t>3/7/2017</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3F5F2A-07F8-924E-B40A-1548314B1682}" type="slidenum">
              <a:rPr lang="en-US" smtClean="0"/>
              <a:pPr/>
              <a:t>‹#›</a:t>
            </a:fld>
            <a:endParaRPr lang="en-US" dirty="0"/>
          </a:p>
        </p:txBody>
      </p:sp>
    </p:spTree>
    <p:extLst>
      <p:ext uri="{BB962C8B-B14F-4D97-AF65-F5344CB8AC3E}">
        <p14:creationId xmlns:p14="http://schemas.microsoft.com/office/powerpoint/2010/main" val="12308978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en.wikipedia.org/wiki/Church_of_the_East"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4040" y="-102724"/>
            <a:ext cx="1092516" cy="7050608"/>
          </a:xfrm>
          <a:prstGeom prst="rect">
            <a:avLst/>
          </a:prstGeom>
          <a:solidFill>
            <a:schemeClr val="accent5">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accent5">
                  <a:lumMod val="75000"/>
                </a:schemeClr>
              </a:solidFill>
            </a:endParaRPr>
          </a:p>
        </p:txBody>
      </p:sp>
      <p:sp>
        <p:nvSpPr>
          <p:cNvPr id="5" name="TextBox 4"/>
          <p:cNvSpPr txBox="1"/>
          <p:nvPr/>
        </p:nvSpPr>
        <p:spPr>
          <a:xfrm>
            <a:off x="1363313" y="2508131"/>
            <a:ext cx="7450487" cy="461665"/>
          </a:xfrm>
          <a:prstGeom prst="rect">
            <a:avLst/>
          </a:prstGeom>
          <a:noFill/>
        </p:spPr>
        <p:txBody>
          <a:bodyPr wrap="square" rtlCol="0">
            <a:spAutoFit/>
          </a:bodyPr>
          <a:lstStyle/>
          <a:p>
            <a:r>
              <a:rPr lang="en-US" sz="2400" b="1" dirty="0" smtClean="0">
                <a:solidFill>
                  <a:srgbClr val="C6101E"/>
                </a:solidFill>
                <a:latin typeface="Century Gothic"/>
                <a:cs typeface="Century Gothic"/>
              </a:rPr>
              <a:t>Council of </a:t>
            </a:r>
            <a:r>
              <a:rPr lang="en-US" sz="2400" b="1" dirty="0" err="1" smtClean="0">
                <a:solidFill>
                  <a:srgbClr val="C6101E"/>
                </a:solidFill>
                <a:latin typeface="Century Gothic"/>
                <a:cs typeface="Century Gothic"/>
              </a:rPr>
              <a:t>Nicea</a:t>
            </a:r>
            <a:r>
              <a:rPr lang="en-US" sz="2400" b="1" dirty="0" smtClean="0">
                <a:solidFill>
                  <a:srgbClr val="C6101E"/>
                </a:solidFill>
                <a:latin typeface="Century Gothic"/>
                <a:cs typeface="Century Gothic"/>
              </a:rPr>
              <a:t> &amp; Council of </a:t>
            </a:r>
            <a:r>
              <a:rPr lang="en-US" sz="2400" b="1" dirty="0" smtClean="0">
                <a:solidFill>
                  <a:srgbClr val="C6101E"/>
                </a:solidFill>
                <a:latin typeface="Century Gothic"/>
                <a:cs typeface="Century Gothic"/>
              </a:rPr>
              <a:t>Constantinople</a:t>
            </a:r>
            <a:endParaRPr lang="en-US" sz="2400" b="1" dirty="0" smtClean="0">
              <a:solidFill>
                <a:srgbClr val="C6101E"/>
              </a:solidFill>
              <a:latin typeface="Century Gothic"/>
              <a:cs typeface="Century Gothic"/>
            </a:endParaRPr>
          </a:p>
        </p:txBody>
      </p:sp>
    </p:spTree>
    <p:extLst>
      <p:ext uri="{BB962C8B-B14F-4D97-AF65-F5344CB8AC3E}">
        <p14:creationId xmlns:p14="http://schemas.microsoft.com/office/powerpoint/2010/main" val="289256423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lide Number Placeholder 10"/>
          <p:cNvSpPr>
            <a:spLocks noGrp="1"/>
          </p:cNvSpPr>
          <p:nvPr>
            <p:ph type="sldNum" sz="quarter" idx="12"/>
          </p:nvPr>
        </p:nvSpPr>
        <p:spPr>
          <a:xfrm>
            <a:off x="6886496" y="6356350"/>
            <a:ext cx="2133600" cy="365125"/>
          </a:xfrm>
        </p:spPr>
        <p:txBody>
          <a:bodyPr/>
          <a:lstStyle/>
          <a:p>
            <a:fld id="{663F5F2A-07F8-924E-B40A-1548314B1682}" type="slidenum">
              <a:rPr lang="en-US" sz="1600" smtClean="0">
                <a:solidFill>
                  <a:srgbClr val="C6101E"/>
                </a:solidFill>
                <a:latin typeface="Century Gothic"/>
              </a:rPr>
              <a:pPr/>
              <a:t>10</a:t>
            </a:fld>
            <a:endParaRPr lang="en-US" sz="1600" dirty="0">
              <a:solidFill>
                <a:srgbClr val="C6101E"/>
              </a:solidFill>
              <a:latin typeface="Century Gothic"/>
            </a:endParaRPr>
          </a:p>
        </p:txBody>
      </p:sp>
      <p:sp>
        <p:nvSpPr>
          <p:cNvPr id="52" name="Rectangle 51"/>
          <p:cNvSpPr/>
          <p:nvPr/>
        </p:nvSpPr>
        <p:spPr>
          <a:xfrm>
            <a:off x="633588" y="1067445"/>
            <a:ext cx="8386508" cy="1077218"/>
          </a:xfrm>
          <a:prstGeom prst="rect">
            <a:avLst/>
          </a:prstGeom>
        </p:spPr>
        <p:txBody>
          <a:bodyPr wrap="square">
            <a:spAutoFit/>
          </a:bodyPr>
          <a:lstStyle/>
          <a:p>
            <a:endParaRPr lang="en-US" sz="3200" dirty="0">
              <a:solidFill>
                <a:schemeClr val="bg1">
                  <a:lumMod val="50000"/>
                </a:schemeClr>
              </a:solidFill>
              <a:latin typeface="Calibri"/>
              <a:cs typeface="Calibri"/>
            </a:endParaRPr>
          </a:p>
          <a:p>
            <a:pPr marL="342900" indent="-342900">
              <a:buFont typeface="Arial"/>
              <a:buChar char="•"/>
            </a:pPr>
            <a:endParaRPr lang="en-US" sz="3200" dirty="0">
              <a:solidFill>
                <a:schemeClr val="bg1">
                  <a:lumMod val="50000"/>
                </a:schemeClr>
              </a:solidFill>
              <a:latin typeface="Calibri"/>
              <a:cs typeface="Calibri"/>
            </a:endParaRPr>
          </a:p>
        </p:txBody>
      </p:sp>
      <p:sp>
        <p:nvSpPr>
          <p:cNvPr id="58" name="Rectangle 57"/>
          <p:cNvSpPr/>
          <p:nvPr/>
        </p:nvSpPr>
        <p:spPr>
          <a:xfrm>
            <a:off x="-112054" y="-112064"/>
            <a:ext cx="9375110" cy="952533"/>
          </a:xfrm>
          <a:prstGeom prst="rect">
            <a:avLst/>
          </a:prstGeom>
          <a:solidFill>
            <a:schemeClr val="accent5">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2962A2"/>
              </a:solidFill>
            </a:endParaRPr>
          </a:p>
        </p:txBody>
      </p:sp>
      <p:sp>
        <p:nvSpPr>
          <p:cNvPr id="59" name="Rectangle 58"/>
          <p:cNvSpPr/>
          <p:nvPr/>
        </p:nvSpPr>
        <p:spPr>
          <a:xfrm>
            <a:off x="382848" y="220872"/>
            <a:ext cx="8460009" cy="400110"/>
          </a:xfrm>
          <a:prstGeom prst="rect">
            <a:avLst/>
          </a:prstGeom>
        </p:spPr>
        <p:txBody>
          <a:bodyPr wrap="square">
            <a:spAutoFit/>
          </a:bodyPr>
          <a:lstStyle/>
          <a:p>
            <a:pPr algn="r"/>
            <a:r>
              <a:rPr lang="en-US" sz="2000" dirty="0" smtClean="0">
                <a:solidFill>
                  <a:schemeClr val="bg1"/>
                </a:solidFill>
                <a:latin typeface="Century Gothic"/>
                <a:cs typeface="Century Gothic"/>
              </a:rPr>
              <a:t>COUNCIL OF NICEA</a:t>
            </a:r>
            <a:endParaRPr lang="en-US" sz="2000" dirty="0">
              <a:solidFill>
                <a:schemeClr val="bg1"/>
              </a:solidFill>
              <a:latin typeface="Century Gothic"/>
              <a:cs typeface="Century Gothic"/>
            </a:endParaRPr>
          </a:p>
        </p:txBody>
      </p:sp>
      <p:sp>
        <p:nvSpPr>
          <p:cNvPr id="14" name="TextBox 13"/>
          <p:cNvSpPr txBox="1"/>
          <p:nvPr/>
        </p:nvSpPr>
        <p:spPr>
          <a:xfrm>
            <a:off x="633588" y="1075663"/>
            <a:ext cx="8013176" cy="5232201"/>
          </a:xfrm>
          <a:prstGeom prst="rect">
            <a:avLst/>
          </a:prstGeom>
          <a:noFill/>
        </p:spPr>
        <p:txBody>
          <a:bodyPr wrap="square" rtlCol="0">
            <a:spAutoFit/>
          </a:bodyPr>
          <a:lstStyle/>
          <a:p>
            <a:r>
              <a:rPr lang="en-US" sz="2200" dirty="0" smtClean="0">
                <a:solidFill>
                  <a:srgbClr val="CC3300"/>
                </a:solidFill>
              </a:rPr>
              <a:t>ARIANISM</a:t>
            </a:r>
            <a:endParaRPr lang="en-US" sz="2200" dirty="0" smtClean="0">
              <a:solidFill>
                <a:srgbClr val="CC3300"/>
              </a:solidFill>
            </a:endParaRPr>
          </a:p>
          <a:p>
            <a:endParaRPr lang="en-US" sz="2400" dirty="0"/>
          </a:p>
          <a:p>
            <a:pPr marL="285750" indent="-285750">
              <a:buFont typeface="Arial"/>
              <a:buChar char="•"/>
            </a:pPr>
            <a:r>
              <a:rPr lang="en-US" sz="2400" dirty="0" smtClean="0">
                <a:solidFill>
                  <a:schemeClr val="bg1">
                    <a:lumMod val="50000"/>
                  </a:schemeClr>
                </a:solidFill>
              </a:rPr>
              <a:t>Founder: Arius, a priest in North Africa  </a:t>
            </a:r>
            <a:br>
              <a:rPr lang="en-US" sz="2400" dirty="0" smtClean="0">
                <a:solidFill>
                  <a:schemeClr val="bg1">
                    <a:lumMod val="50000"/>
                  </a:schemeClr>
                </a:solidFill>
              </a:rPr>
            </a:br>
            <a:endParaRPr lang="en-US" sz="2400" dirty="0" smtClean="0">
              <a:solidFill>
                <a:schemeClr val="bg1">
                  <a:lumMod val="50000"/>
                </a:schemeClr>
              </a:solidFill>
            </a:endParaRPr>
          </a:p>
          <a:p>
            <a:pPr marL="285750" indent="-285750">
              <a:buFont typeface="Arial"/>
              <a:buChar char="•"/>
            </a:pPr>
            <a:r>
              <a:rPr lang="en-US" sz="2400" dirty="0" smtClean="0">
                <a:solidFill>
                  <a:schemeClr val="bg1">
                    <a:lumMod val="50000"/>
                  </a:schemeClr>
                </a:solidFill>
              </a:rPr>
              <a:t>Applied </a:t>
            </a:r>
            <a:r>
              <a:rPr lang="en-US" sz="2400" dirty="0">
                <a:solidFill>
                  <a:schemeClr val="bg1">
                    <a:lumMod val="50000"/>
                  </a:schemeClr>
                </a:solidFill>
              </a:rPr>
              <a:t>the human relationship </a:t>
            </a:r>
            <a:r>
              <a:rPr lang="en-US" sz="2400" dirty="0" smtClean="0">
                <a:solidFill>
                  <a:schemeClr val="bg1">
                    <a:lumMod val="50000"/>
                  </a:schemeClr>
                </a:solidFill>
              </a:rPr>
              <a:t>between earthly father </a:t>
            </a:r>
            <a:r>
              <a:rPr lang="en-US" sz="2400" dirty="0">
                <a:solidFill>
                  <a:schemeClr val="bg1">
                    <a:lumMod val="50000"/>
                  </a:schemeClr>
                </a:solidFill>
              </a:rPr>
              <a:t>and </a:t>
            </a:r>
            <a:r>
              <a:rPr lang="en-US" sz="2400" dirty="0" smtClean="0">
                <a:solidFill>
                  <a:schemeClr val="bg1">
                    <a:lumMod val="50000"/>
                  </a:schemeClr>
                </a:solidFill>
              </a:rPr>
              <a:t>earthly son </a:t>
            </a:r>
            <a:r>
              <a:rPr lang="en-US" sz="2400" dirty="0">
                <a:solidFill>
                  <a:schemeClr val="bg1">
                    <a:lumMod val="50000"/>
                  </a:schemeClr>
                </a:solidFill>
              </a:rPr>
              <a:t>to God the Father and God the </a:t>
            </a:r>
            <a:r>
              <a:rPr lang="en-US" sz="2400" dirty="0" smtClean="0">
                <a:solidFill>
                  <a:schemeClr val="bg1">
                    <a:lumMod val="50000"/>
                  </a:schemeClr>
                </a:solidFill>
              </a:rPr>
              <a:t>Son</a:t>
            </a:r>
            <a:br>
              <a:rPr lang="en-US" sz="2400" dirty="0" smtClean="0">
                <a:solidFill>
                  <a:schemeClr val="bg1">
                    <a:lumMod val="50000"/>
                  </a:schemeClr>
                </a:solidFill>
              </a:rPr>
            </a:br>
            <a:endParaRPr lang="en-US" sz="2400" dirty="0">
              <a:solidFill>
                <a:schemeClr val="bg1">
                  <a:lumMod val="50000"/>
                </a:schemeClr>
              </a:solidFill>
            </a:endParaRPr>
          </a:p>
          <a:p>
            <a:pPr marL="285750" indent="-285750">
              <a:buFont typeface="Arial"/>
              <a:buChar char="•"/>
            </a:pPr>
            <a:r>
              <a:rPr lang="en-US" sz="2400" dirty="0" smtClean="0">
                <a:solidFill>
                  <a:schemeClr val="bg1">
                    <a:lumMod val="50000"/>
                  </a:schemeClr>
                </a:solidFill>
              </a:rPr>
              <a:t>While the Father was there before ages, the Son wasn’t, and therefore, the Son </a:t>
            </a:r>
            <a:r>
              <a:rPr lang="en-US" sz="2400" dirty="0">
                <a:solidFill>
                  <a:schemeClr val="bg1">
                    <a:lumMod val="50000"/>
                  </a:schemeClr>
                </a:solidFill>
              </a:rPr>
              <a:t>was created by the </a:t>
            </a:r>
            <a:r>
              <a:rPr lang="en-US" sz="2400" dirty="0" smtClean="0">
                <a:solidFill>
                  <a:schemeClr val="bg1">
                    <a:lumMod val="50000"/>
                  </a:schemeClr>
                </a:solidFill>
              </a:rPr>
              <a:t>Father</a:t>
            </a:r>
          </a:p>
          <a:p>
            <a:pPr marL="285750" indent="-285750">
              <a:buFont typeface="Arial"/>
              <a:buChar char="•"/>
            </a:pPr>
            <a:endParaRPr lang="en-US" sz="2400" dirty="0" smtClean="0">
              <a:solidFill>
                <a:schemeClr val="bg1">
                  <a:lumMod val="50000"/>
                </a:schemeClr>
              </a:solidFill>
            </a:endParaRPr>
          </a:p>
          <a:p>
            <a:pPr marL="285750" indent="-285750">
              <a:buFont typeface="Arial"/>
              <a:buChar char="•"/>
            </a:pPr>
            <a:r>
              <a:rPr lang="en-US" sz="2400" dirty="0" smtClean="0">
                <a:solidFill>
                  <a:schemeClr val="bg1">
                    <a:lumMod val="50000"/>
                  </a:schemeClr>
                </a:solidFill>
              </a:rPr>
              <a:t>Logical consequence of this belief:  Only the Father was eternal and the Son was one of the creations</a:t>
            </a:r>
          </a:p>
          <a:p>
            <a:pPr marL="285750" indent="-285750">
              <a:buFont typeface="Arial"/>
              <a:buChar char="•"/>
            </a:pPr>
            <a:endParaRPr lang="en-US" sz="2400" dirty="0" smtClean="0">
              <a:solidFill>
                <a:schemeClr val="bg1">
                  <a:lumMod val="50000"/>
                </a:schemeClr>
              </a:solidFill>
            </a:endParaRPr>
          </a:p>
          <a:p>
            <a:pPr marL="285750" indent="-285750">
              <a:buFont typeface="Arial"/>
              <a:buChar char="•"/>
            </a:pPr>
            <a:r>
              <a:rPr lang="en-US" sz="2400" dirty="0" smtClean="0">
                <a:solidFill>
                  <a:schemeClr val="bg1">
                    <a:lumMod val="50000"/>
                  </a:schemeClr>
                </a:solidFill>
              </a:rPr>
              <a:t>Son is </a:t>
            </a:r>
            <a:r>
              <a:rPr lang="en-US" sz="2400" dirty="0" smtClean="0">
                <a:solidFill>
                  <a:srgbClr val="CC3300"/>
                </a:solidFill>
              </a:rPr>
              <a:t>NOT</a:t>
            </a:r>
            <a:r>
              <a:rPr lang="en-US" sz="2400" dirty="0" smtClean="0">
                <a:solidFill>
                  <a:schemeClr val="bg1">
                    <a:lumMod val="50000"/>
                  </a:schemeClr>
                </a:solidFill>
              </a:rPr>
              <a:t> </a:t>
            </a:r>
            <a:r>
              <a:rPr lang="en-US" sz="2400" dirty="0">
                <a:solidFill>
                  <a:schemeClr val="bg1">
                    <a:lumMod val="50000"/>
                  </a:schemeClr>
                </a:solidFill>
              </a:rPr>
              <a:t>co-eternal with the </a:t>
            </a:r>
            <a:r>
              <a:rPr lang="en-US" sz="2400" dirty="0" smtClean="0">
                <a:solidFill>
                  <a:schemeClr val="bg1">
                    <a:lumMod val="50000"/>
                  </a:schemeClr>
                </a:solidFill>
              </a:rPr>
              <a:t>Father</a:t>
            </a:r>
            <a:endParaRPr lang="en-US" sz="2400" dirty="0">
              <a:solidFill>
                <a:schemeClr val="bg1">
                  <a:lumMod val="50000"/>
                </a:schemeClr>
              </a:solidFill>
            </a:endParaRPr>
          </a:p>
        </p:txBody>
      </p:sp>
    </p:spTree>
    <p:extLst>
      <p:ext uri="{BB962C8B-B14F-4D97-AF65-F5344CB8AC3E}">
        <p14:creationId xmlns:p14="http://schemas.microsoft.com/office/powerpoint/2010/main" val="306009639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lide Number Placeholder 10"/>
          <p:cNvSpPr>
            <a:spLocks noGrp="1"/>
          </p:cNvSpPr>
          <p:nvPr>
            <p:ph type="sldNum" sz="quarter" idx="12"/>
          </p:nvPr>
        </p:nvSpPr>
        <p:spPr>
          <a:xfrm>
            <a:off x="6886496" y="6356350"/>
            <a:ext cx="2133600" cy="365125"/>
          </a:xfrm>
        </p:spPr>
        <p:txBody>
          <a:bodyPr/>
          <a:lstStyle/>
          <a:p>
            <a:fld id="{663F5F2A-07F8-924E-B40A-1548314B1682}" type="slidenum">
              <a:rPr lang="en-US" sz="1600" smtClean="0">
                <a:solidFill>
                  <a:srgbClr val="C6101E"/>
                </a:solidFill>
                <a:latin typeface="Century Gothic"/>
              </a:rPr>
              <a:pPr/>
              <a:t>11</a:t>
            </a:fld>
            <a:endParaRPr lang="en-US" sz="1600" dirty="0">
              <a:solidFill>
                <a:srgbClr val="C6101E"/>
              </a:solidFill>
              <a:latin typeface="Century Gothic"/>
            </a:endParaRPr>
          </a:p>
        </p:txBody>
      </p:sp>
      <p:sp>
        <p:nvSpPr>
          <p:cNvPr id="58" name="Rectangle 57"/>
          <p:cNvSpPr/>
          <p:nvPr/>
        </p:nvSpPr>
        <p:spPr>
          <a:xfrm>
            <a:off x="-112054" y="-112064"/>
            <a:ext cx="9375110" cy="952533"/>
          </a:xfrm>
          <a:prstGeom prst="rect">
            <a:avLst/>
          </a:prstGeom>
          <a:solidFill>
            <a:schemeClr val="accent5">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2962A2"/>
              </a:solidFill>
            </a:endParaRPr>
          </a:p>
        </p:txBody>
      </p:sp>
      <p:sp>
        <p:nvSpPr>
          <p:cNvPr id="59" name="Rectangle 58"/>
          <p:cNvSpPr/>
          <p:nvPr/>
        </p:nvSpPr>
        <p:spPr>
          <a:xfrm>
            <a:off x="382848" y="220872"/>
            <a:ext cx="8460009" cy="400110"/>
          </a:xfrm>
          <a:prstGeom prst="rect">
            <a:avLst/>
          </a:prstGeom>
        </p:spPr>
        <p:txBody>
          <a:bodyPr wrap="square">
            <a:spAutoFit/>
          </a:bodyPr>
          <a:lstStyle/>
          <a:p>
            <a:pPr algn="r"/>
            <a:r>
              <a:rPr lang="en-US" sz="2000" dirty="0" smtClean="0">
                <a:solidFill>
                  <a:schemeClr val="bg1"/>
                </a:solidFill>
                <a:latin typeface="Century Gothic"/>
                <a:cs typeface="Century Gothic"/>
              </a:rPr>
              <a:t>COUNCIL OF NICEA: OUTCOME</a:t>
            </a:r>
            <a:endParaRPr lang="en-US" sz="2000" dirty="0">
              <a:solidFill>
                <a:schemeClr val="bg1"/>
              </a:solidFill>
              <a:latin typeface="Century Gothic"/>
              <a:cs typeface="Century Gothic"/>
            </a:endParaRPr>
          </a:p>
        </p:txBody>
      </p:sp>
      <p:sp>
        <p:nvSpPr>
          <p:cNvPr id="14" name="TextBox 13"/>
          <p:cNvSpPr txBox="1"/>
          <p:nvPr/>
        </p:nvSpPr>
        <p:spPr>
          <a:xfrm>
            <a:off x="172749" y="1291533"/>
            <a:ext cx="8670108" cy="5539978"/>
          </a:xfrm>
          <a:prstGeom prst="rect">
            <a:avLst/>
          </a:prstGeom>
          <a:noFill/>
        </p:spPr>
        <p:txBody>
          <a:bodyPr wrap="square" rtlCol="0">
            <a:spAutoFit/>
          </a:bodyPr>
          <a:lstStyle/>
          <a:p>
            <a:r>
              <a:rPr lang="en-US" sz="2200" dirty="0" smtClean="0">
                <a:solidFill>
                  <a:srgbClr val="CC3300"/>
                </a:solidFill>
              </a:rPr>
              <a:t>KEY DEFENSE</a:t>
            </a:r>
          </a:p>
          <a:p>
            <a:endParaRPr lang="en-US" sz="2200" dirty="0">
              <a:solidFill>
                <a:srgbClr val="7F7F7F"/>
              </a:solidFill>
            </a:endParaRPr>
          </a:p>
          <a:p>
            <a:pPr marL="342900" lvl="0" indent="-342900">
              <a:buFont typeface="Arial"/>
              <a:buChar char="•"/>
            </a:pPr>
            <a:r>
              <a:rPr lang="en-US" sz="2200" dirty="0">
                <a:solidFill>
                  <a:schemeClr val="bg1">
                    <a:lumMod val="50000"/>
                  </a:schemeClr>
                </a:solidFill>
              </a:rPr>
              <a:t>If Christ were not </a:t>
            </a:r>
            <a:r>
              <a:rPr lang="en-US" sz="2200" dirty="0" smtClean="0">
                <a:solidFill>
                  <a:schemeClr val="bg1">
                    <a:lumMod val="50000"/>
                  </a:schemeClr>
                </a:solidFill>
              </a:rPr>
              <a:t>God 		    Then He becomes a created being</a:t>
            </a:r>
          </a:p>
          <a:p>
            <a:pPr marL="342900" lvl="0" indent="-342900">
              <a:buFont typeface="Arial"/>
              <a:buChar char="•"/>
            </a:pPr>
            <a:endParaRPr lang="en-US" sz="2200" dirty="0">
              <a:solidFill>
                <a:schemeClr val="bg1">
                  <a:lumMod val="50000"/>
                </a:schemeClr>
              </a:solidFill>
            </a:endParaRPr>
          </a:p>
          <a:p>
            <a:pPr marL="342900" lvl="0" indent="-342900">
              <a:buFont typeface="Arial"/>
              <a:buChar char="•"/>
            </a:pPr>
            <a:r>
              <a:rPr lang="en-US" sz="2200" dirty="0" smtClean="0">
                <a:solidFill>
                  <a:schemeClr val="bg1">
                    <a:lumMod val="50000"/>
                  </a:schemeClr>
                </a:solidFill>
              </a:rPr>
              <a:t>If Christ were not God           	    Then He </a:t>
            </a:r>
            <a:r>
              <a:rPr lang="en-US" sz="2200" dirty="0">
                <a:solidFill>
                  <a:schemeClr val="bg1">
                    <a:lumMod val="50000"/>
                  </a:schemeClr>
                </a:solidFill>
              </a:rPr>
              <a:t>couldn’t have saved </a:t>
            </a:r>
            <a:r>
              <a:rPr lang="en-US" sz="2200" dirty="0" smtClean="0">
                <a:solidFill>
                  <a:schemeClr val="bg1">
                    <a:lumMod val="50000"/>
                  </a:schemeClr>
                </a:solidFill>
              </a:rPr>
              <a:t>us</a:t>
            </a:r>
          </a:p>
          <a:p>
            <a:pPr marL="342900" lvl="0" indent="-342900">
              <a:buFont typeface="Arial"/>
              <a:buChar char="•"/>
            </a:pPr>
            <a:endParaRPr lang="en-US" sz="2200" dirty="0" smtClean="0">
              <a:solidFill>
                <a:schemeClr val="bg1">
                  <a:lumMod val="50000"/>
                </a:schemeClr>
              </a:solidFill>
            </a:endParaRPr>
          </a:p>
          <a:p>
            <a:pPr marL="342900" lvl="0" indent="-342900">
              <a:buFont typeface="Arial"/>
              <a:buChar char="•"/>
            </a:pPr>
            <a:r>
              <a:rPr lang="en-US" sz="2200" dirty="0" smtClean="0">
                <a:solidFill>
                  <a:schemeClr val="bg1">
                    <a:lumMod val="50000"/>
                  </a:schemeClr>
                </a:solidFill>
              </a:rPr>
              <a:t>If Christ were a man</a:t>
            </a:r>
            <a:r>
              <a:rPr lang="en-US" sz="2200" dirty="0" smtClean="0">
                <a:solidFill>
                  <a:schemeClr val="bg1">
                    <a:lumMod val="50000"/>
                  </a:schemeClr>
                </a:solidFill>
                <a:sym typeface="Wingdings"/>
              </a:rPr>
              <a:t> 			    Then He can’t make us sons of God</a:t>
            </a:r>
            <a:endParaRPr lang="en-US" sz="2200" dirty="0" smtClean="0">
              <a:solidFill>
                <a:schemeClr val="bg1">
                  <a:lumMod val="50000"/>
                </a:schemeClr>
              </a:solidFill>
            </a:endParaRPr>
          </a:p>
          <a:p>
            <a:pPr lvl="0"/>
            <a:endParaRPr lang="en-US" sz="2200" dirty="0" smtClean="0">
              <a:solidFill>
                <a:schemeClr val="bg1">
                  <a:lumMod val="50000"/>
                </a:schemeClr>
              </a:solidFill>
            </a:endParaRPr>
          </a:p>
          <a:p>
            <a:pPr lvl="0" algn="ctr"/>
            <a:r>
              <a:rPr lang="en-US" sz="2200" dirty="0" smtClean="0">
                <a:solidFill>
                  <a:srgbClr val="996633"/>
                </a:solidFill>
              </a:rPr>
              <a:t>   </a:t>
            </a:r>
            <a:r>
              <a:rPr lang="en-US" sz="2800" dirty="0" smtClean="0">
                <a:solidFill>
                  <a:srgbClr val="996633"/>
                </a:solidFill>
              </a:rPr>
              <a:t> </a:t>
            </a:r>
          </a:p>
          <a:p>
            <a:pPr lvl="0" algn="ctr"/>
            <a:r>
              <a:rPr lang="en-US" sz="2800" b="1" dirty="0" smtClean="0">
                <a:solidFill>
                  <a:srgbClr val="996633"/>
                </a:solidFill>
              </a:rPr>
              <a:t>THEREFORE, CONCLUSION OF ARIAN BELIEF </a:t>
            </a:r>
          </a:p>
          <a:p>
            <a:pPr lvl="0" algn="ctr"/>
            <a:r>
              <a:rPr lang="en-US" sz="2800" b="1" dirty="0" smtClean="0">
                <a:solidFill>
                  <a:srgbClr val="996633"/>
                </a:solidFill>
              </a:rPr>
              <a:t>CHRIST COULDN’T HAVE SAVED US</a:t>
            </a:r>
          </a:p>
          <a:p>
            <a:pPr lvl="0"/>
            <a:endParaRPr lang="en-US" sz="2800" dirty="0">
              <a:solidFill>
                <a:schemeClr val="bg1">
                  <a:lumMod val="50000"/>
                </a:schemeClr>
              </a:solidFill>
            </a:endParaRPr>
          </a:p>
          <a:p>
            <a:pPr lvl="0"/>
            <a:endParaRPr lang="en-US" sz="2200" dirty="0" smtClean="0">
              <a:solidFill>
                <a:schemeClr val="bg1">
                  <a:lumMod val="50000"/>
                </a:schemeClr>
              </a:solidFill>
            </a:endParaRPr>
          </a:p>
          <a:p>
            <a:endParaRPr lang="en-US" sz="2200" dirty="0">
              <a:solidFill>
                <a:srgbClr val="7F7F7F"/>
              </a:solidFill>
            </a:endParaRPr>
          </a:p>
          <a:p>
            <a:endParaRPr lang="en-US" sz="2200" dirty="0">
              <a:solidFill>
                <a:srgbClr val="7F7F7F"/>
              </a:solidFill>
            </a:endParaRPr>
          </a:p>
        </p:txBody>
      </p:sp>
      <p:sp>
        <p:nvSpPr>
          <p:cNvPr id="2" name="Rectangular Callout 1"/>
          <p:cNvSpPr/>
          <p:nvPr/>
        </p:nvSpPr>
        <p:spPr>
          <a:xfrm>
            <a:off x="7825042" y="2424773"/>
            <a:ext cx="1244254" cy="815154"/>
          </a:xfrm>
          <a:prstGeom prst="wedgeRectCallout">
            <a:avLst>
              <a:gd name="adj1" fmla="val -53068"/>
              <a:gd name="adj2" fmla="val 62360"/>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Contradicts JOHN 1:12</a:t>
            </a:r>
            <a:endParaRPr lang="en-US" dirty="0"/>
          </a:p>
        </p:txBody>
      </p:sp>
      <p:sp>
        <p:nvSpPr>
          <p:cNvPr id="3" name="Right Arrow 2"/>
          <p:cNvSpPr/>
          <p:nvPr/>
        </p:nvSpPr>
        <p:spPr>
          <a:xfrm>
            <a:off x="3408275" y="2054133"/>
            <a:ext cx="578941" cy="261435"/>
          </a:xfrm>
          <a:prstGeom prst="rightArrow">
            <a:avLst/>
          </a:prstGeom>
          <a:solidFill>
            <a:srgbClr val="008000"/>
          </a:solidFill>
          <a:ln>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000"/>
          </a:p>
        </p:txBody>
      </p:sp>
      <p:sp>
        <p:nvSpPr>
          <p:cNvPr id="10" name="Right Arrow 9"/>
          <p:cNvSpPr/>
          <p:nvPr/>
        </p:nvSpPr>
        <p:spPr>
          <a:xfrm>
            <a:off x="3411282" y="2763743"/>
            <a:ext cx="578941" cy="261435"/>
          </a:xfrm>
          <a:prstGeom prst="rightArrow">
            <a:avLst/>
          </a:prstGeom>
          <a:solidFill>
            <a:srgbClr val="008000"/>
          </a:solidFill>
          <a:ln>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000"/>
          </a:p>
        </p:txBody>
      </p:sp>
      <p:sp>
        <p:nvSpPr>
          <p:cNvPr id="12" name="Right Arrow 11"/>
          <p:cNvSpPr/>
          <p:nvPr/>
        </p:nvSpPr>
        <p:spPr>
          <a:xfrm>
            <a:off x="3370938" y="3426667"/>
            <a:ext cx="578941" cy="261435"/>
          </a:xfrm>
          <a:prstGeom prst="rightArrow">
            <a:avLst/>
          </a:prstGeom>
          <a:solidFill>
            <a:srgbClr val="008000"/>
          </a:solidFill>
          <a:ln>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000"/>
          </a:p>
        </p:txBody>
      </p:sp>
    </p:spTree>
    <p:extLst>
      <p:ext uri="{BB962C8B-B14F-4D97-AF65-F5344CB8AC3E}">
        <p14:creationId xmlns:p14="http://schemas.microsoft.com/office/powerpoint/2010/main" val="345085496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lide Number Placeholder 10"/>
          <p:cNvSpPr>
            <a:spLocks noGrp="1"/>
          </p:cNvSpPr>
          <p:nvPr>
            <p:ph type="sldNum" sz="quarter" idx="12"/>
          </p:nvPr>
        </p:nvSpPr>
        <p:spPr>
          <a:xfrm>
            <a:off x="6886496" y="6356350"/>
            <a:ext cx="2133600" cy="365125"/>
          </a:xfrm>
        </p:spPr>
        <p:txBody>
          <a:bodyPr/>
          <a:lstStyle/>
          <a:p>
            <a:fld id="{663F5F2A-07F8-924E-B40A-1548314B1682}" type="slidenum">
              <a:rPr lang="en-US" sz="1600" smtClean="0">
                <a:solidFill>
                  <a:srgbClr val="C6101E"/>
                </a:solidFill>
                <a:latin typeface="Century Gothic"/>
              </a:rPr>
              <a:pPr/>
              <a:t>12</a:t>
            </a:fld>
            <a:endParaRPr lang="en-US" sz="1600" dirty="0">
              <a:solidFill>
                <a:srgbClr val="C6101E"/>
              </a:solidFill>
              <a:latin typeface="Century Gothic"/>
            </a:endParaRPr>
          </a:p>
        </p:txBody>
      </p:sp>
      <p:sp>
        <p:nvSpPr>
          <p:cNvPr id="52" name="Rectangle 51"/>
          <p:cNvSpPr/>
          <p:nvPr/>
        </p:nvSpPr>
        <p:spPr>
          <a:xfrm>
            <a:off x="633588" y="1067445"/>
            <a:ext cx="8386508" cy="1077218"/>
          </a:xfrm>
          <a:prstGeom prst="rect">
            <a:avLst/>
          </a:prstGeom>
        </p:spPr>
        <p:txBody>
          <a:bodyPr wrap="square">
            <a:spAutoFit/>
          </a:bodyPr>
          <a:lstStyle/>
          <a:p>
            <a:endParaRPr lang="en-US" sz="3200" dirty="0">
              <a:solidFill>
                <a:schemeClr val="bg1">
                  <a:lumMod val="50000"/>
                </a:schemeClr>
              </a:solidFill>
              <a:latin typeface="Calibri"/>
              <a:cs typeface="Calibri"/>
            </a:endParaRPr>
          </a:p>
          <a:p>
            <a:pPr marL="342900" indent="-342900">
              <a:buFont typeface="Arial"/>
              <a:buChar char="•"/>
            </a:pPr>
            <a:endParaRPr lang="en-US" sz="3200" dirty="0">
              <a:solidFill>
                <a:schemeClr val="bg1">
                  <a:lumMod val="50000"/>
                </a:schemeClr>
              </a:solidFill>
              <a:latin typeface="Calibri"/>
              <a:cs typeface="Calibri"/>
            </a:endParaRPr>
          </a:p>
        </p:txBody>
      </p:sp>
      <p:sp>
        <p:nvSpPr>
          <p:cNvPr id="58" name="Rectangle 57"/>
          <p:cNvSpPr/>
          <p:nvPr/>
        </p:nvSpPr>
        <p:spPr>
          <a:xfrm>
            <a:off x="-112054" y="-112064"/>
            <a:ext cx="9375110" cy="952533"/>
          </a:xfrm>
          <a:prstGeom prst="rect">
            <a:avLst/>
          </a:prstGeom>
          <a:solidFill>
            <a:schemeClr val="accent5">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2962A2"/>
              </a:solidFill>
            </a:endParaRPr>
          </a:p>
        </p:txBody>
      </p:sp>
      <p:sp>
        <p:nvSpPr>
          <p:cNvPr id="59" name="Rectangle 58"/>
          <p:cNvSpPr/>
          <p:nvPr/>
        </p:nvSpPr>
        <p:spPr>
          <a:xfrm>
            <a:off x="382848" y="220872"/>
            <a:ext cx="8460009" cy="400110"/>
          </a:xfrm>
          <a:prstGeom prst="rect">
            <a:avLst/>
          </a:prstGeom>
        </p:spPr>
        <p:txBody>
          <a:bodyPr wrap="square">
            <a:spAutoFit/>
          </a:bodyPr>
          <a:lstStyle/>
          <a:p>
            <a:pPr algn="r"/>
            <a:r>
              <a:rPr lang="en-US" sz="2000" dirty="0" smtClean="0">
                <a:solidFill>
                  <a:schemeClr val="bg1"/>
                </a:solidFill>
                <a:latin typeface="Century Gothic"/>
                <a:cs typeface="Century Gothic"/>
              </a:rPr>
              <a:t>COUNCIL OF NICEA: OUTCOME</a:t>
            </a:r>
            <a:endParaRPr lang="en-US" sz="2000" dirty="0">
              <a:solidFill>
                <a:schemeClr val="bg1"/>
              </a:solidFill>
              <a:latin typeface="Century Gothic"/>
              <a:cs typeface="Century Gothic"/>
            </a:endParaRPr>
          </a:p>
        </p:txBody>
      </p:sp>
      <p:sp>
        <p:nvSpPr>
          <p:cNvPr id="14" name="TextBox 13"/>
          <p:cNvSpPr txBox="1"/>
          <p:nvPr/>
        </p:nvSpPr>
        <p:spPr>
          <a:xfrm>
            <a:off x="633588" y="3004677"/>
            <a:ext cx="3753791" cy="1846659"/>
          </a:xfrm>
          <a:prstGeom prst="rect">
            <a:avLst/>
          </a:prstGeom>
          <a:noFill/>
        </p:spPr>
        <p:txBody>
          <a:bodyPr wrap="square" rtlCol="0">
            <a:spAutoFit/>
          </a:bodyPr>
          <a:lstStyle/>
          <a:p>
            <a:pPr lvl="0"/>
            <a:endParaRPr lang="en-US" sz="1900" dirty="0">
              <a:solidFill>
                <a:schemeClr val="bg1">
                  <a:lumMod val="50000"/>
                </a:schemeClr>
              </a:solidFill>
            </a:endParaRPr>
          </a:p>
          <a:p>
            <a:pPr marL="168275" lvl="0" indent="-168275">
              <a:buFont typeface="Arial"/>
              <a:buChar char="•"/>
            </a:pPr>
            <a:r>
              <a:rPr lang="en-US" sz="1900" dirty="0" smtClean="0">
                <a:solidFill>
                  <a:schemeClr val="bg1">
                    <a:lumMod val="50000"/>
                  </a:schemeClr>
                </a:solidFill>
              </a:rPr>
              <a:t>Christ </a:t>
            </a:r>
            <a:r>
              <a:rPr lang="en-US" sz="1900" dirty="0">
                <a:solidFill>
                  <a:schemeClr val="bg1">
                    <a:lumMod val="50000"/>
                  </a:schemeClr>
                </a:solidFill>
              </a:rPr>
              <a:t>is Son of </a:t>
            </a:r>
            <a:r>
              <a:rPr lang="en-US" sz="1900" dirty="0" smtClean="0">
                <a:solidFill>
                  <a:schemeClr val="bg1">
                    <a:lumMod val="50000"/>
                  </a:schemeClr>
                </a:solidFill>
              </a:rPr>
              <a:t>God</a:t>
            </a:r>
            <a:r>
              <a:rPr lang="en-US" sz="1900" dirty="0" smtClean="0">
                <a:solidFill>
                  <a:schemeClr val="accent2"/>
                </a:solidFill>
              </a:rPr>
              <a:t>  </a:t>
            </a:r>
            <a:br>
              <a:rPr lang="en-US" sz="1900" dirty="0" smtClean="0">
                <a:solidFill>
                  <a:schemeClr val="accent2"/>
                </a:solidFill>
              </a:rPr>
            </a:br>
            <a:endParaRPr lang="en-US" sz="1900" dirty="0" smtClean="0">
              <a:solidFill>
                <a:schemeClr val="accent2"/>
              </a:solidFill>
            </a:endParaRPr>
          </a:p>
          <a:p>
            <a:pPr marL="168275" lvl="0" indent="-168275">
              <a:buFont typeface="Arial"/>
              <a:buChar char="•"/>
            </a:pPr>
            <a:r>
              <a:rPr lang="en-US" sz="1900" dirty="0" smtClean="0">
                <a:solidFill>
                  <a:schemeClr val="bg1">
                    <a:lumMod val="50000"/>
                  </a:schemeClr>
                </a:solidFill>
              </a:rPr>
              <a:t>He is one </a:t>
            </a:r>
            <a:r>
              <a:rPr lang="en-US" sz="1900" dirty="0">
                <a:solidFill>
                  <a:schemeClr val="bg1">
                    <a:lumMod val="50000"/>
                  </a:schemeClr>
                </a:solidFill>
              </a:rPr>
              <a:t>essence with the </a:t>
            </a:r>
            <a:r>
              <a:rPr lang="en-US" sz="1900" dirty="0" smtClean="0">
                <a:solidFill>
                  <a:schemeClr val="bg1">
                    <a:lumMod val="50000"/>
                  </a:schemeClr>
                </a:solidFill>
              </a:rPr>
              <a:t>Father</a:t>
            </a:r>
            <a:br>
              <a:rPr lang="en-US" sz="1900" dirty="0" smtClean="0">
                <a:solidFill>
                  <a:schemeClr val="bg1">
                    <a:lumMod val="50000"/>
                  </a:schemeClr>
                </a:solidFill>
              </a:rPr>
            </a:br>
            <a:r>
              <a:rPr lang="en-US" sz="1900" dirty="0" smtClean="0">
                <a:solidFill>
                  <a:schemeClr val="bg1">
                    <a:lumMod val="50000"/>
                  </a:schemeClr>
                </a:solidFill>
              </a:rPr>
              <a:t> </a:t>
            </a:r>
          </a:p>
          <a:p>
            <a:pPr marL="168275" lvl="0" indent="-168275">
              <a:buFont typeface="Arial"/>
              <a:buChar char="•"/>
            </a:pPr>
            <a:r>
              <a:rPr lang="en-US" sz="1900" dirty="0" smtClean="0">
                <a:solidFill>
                  <a:schemeClr val="bg1">
                    <a:lumMod val="50000"/>
                  </a:schemeClr>
                </a:solidFill>
              </a:rPr>
              <a:t>He </a:t>
            </a:r>
            <a:r>
              <a:rPr lang="en-US" sz="1900" dirty="0">
                <a:solidFill>
                  <a:schemeClr val="bg1">
                    <a:lumMod val="50000"/>
                  </a:schemeClr>
                </a:solidFill>
              </a:rPr>
              <a:t>was with the Father </a:t>
            </a:r>
            <a:r>
              <a:rPr lang="en-US" sz="1900" dirty="0" smtClean="0">
                <a:solidFill>
                  <a:schemeClr val="bg1">
                    <a:lumMod val="50000"/>
                  </a:schemeClr>
                </a:solidFill>
              </a:rPr>
              <a:t>at </a:t>
            </a:r>
            <a:r>
              <a:rPr lang="en-US" sz="1900" dirty="0">
                <a:solidFill>
                  <a:schemeClr val="bg1">
                    <a:lumMod val="50000"/>
                  </a:schemeClr>
                </a:solidFill>
              </a:rPr>
              <a:t>all </a:t>
            </a:r>
            <a:r>
              <a:rPr lang="en-US" sz="1900" dirty="0" smtClean="0">
                <a:solidFill>
                  <a:schemeClr val="bg1">
                    <a:lumMod val="50000"/>
                  </a:schemeClr>
                </a:solidFill>
              </a:rPr>
              <a:t>ages     </a:t>
            </a:r>
          </a:p>
        </p:txBody>
      </p:sp>
      <p:sp>
        <p:nvSpPr>
          <p:cNvPr id="8" name="Rectangular Callout 7"/>
          <p:cNvSpPr/>
          <p:nvPr/>
        </p:nvSpPr>
        <p:spPr>
          <a:xfrm>
            <a:off x="1609380" y="1883229"/>
            <a:ext cx="1484704" cy="709608"/>
          </a:xfrm>
          <a:prstGeom prst="wedgeRectCallout">
            <a:avLst>
              <a:gd name="adj1" fmla="val 46785"/>
              <a:gd name="adj2" fmla="val 39817"/>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According to JOHN 1</a:t>
            </a:r>
            <a:endParaRPr lang="en-US" dirty="0"/>
          </a:p>
        </p:txBody>
      </p:sp>
      <p:sp>
        <p:nvSpPr>
          <p:cNvPr id="4" name="TextBox 3"/>
          <p:cNvSpPr txBox="1"/>
          <p:nvPr/>
        </p:nvSpPr>
        <p:spPr>
          <a:xfrm>
            <a:off x="177412" y="1142141"/>
            <a:ext cx="1839539" cy="430887"/>
          </a:xfrm>
          <a:prstGeom prst="rect">
            <a:avLst/>
          </a:prstGeom>
          <a:noFill/>
        </p:spPr>
        <p:txBody>
          <a:bodyPr wrap="square" rtlCol="0">
            <a:spAutoFit/>
          </a:bodyPr>
          <a:lstStyle/>
          <a:p>
            <a:r>
              <a:rPr lang="en-US" sz="2200" dirty="0" smtClean="0">
                <a:solidFill>
                  <a:srgbClr val="CC3300"/>
                </a:solidFill>
              </a:rPr>
              <a:t>KEY DEFENSE</a:t>
            </a:r>
            <a:endParaRPr lang="en-US" sz="2200" dirty="0">
              <a:solidFill>
                <a:srgbClr val="CC3300"/>
              </a:solidFill>
            </a:endParaRPr>
          </a:p>
        </p:txBody>
      </p:sp>
      <p:sp>
        <p:nvSpPr>
          <p:cNvPr id="5" name="Left Brace 4"/>
          <p:cNvSpPr/>
          <p:nvPr/>
        </p:nvSpPr>
        <p:spPr>
          <a:xfrm rot="5400000">
            <a:off x="2141045" y="1261195"/>
            <a:ext cx="600167" cy="3521723"/>
          </a:xfrm>
          <a:prstGeom prst="lef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 name="TextBox 5"/>
          <p:cNvSpPr txBox="1"/>
          <p:nvPr/>
        </p:nvSpPr>
        <p:spPr>
          <a:xfrm>
            <a:off x="5233625" y="3237330"/>
            <a:ext cx="4029431" cy="1846659"/>
          </a:xfrm>
          <a:prstGeom prst="rect">
            <a:avLst/>
          </a:prstGeom>
          <a:noFill/>
        </p:spPr>
        <p:txBody>
          <a:bodyPr wrap="square" rtlCol="0">
            <a:spAutoFit/>
          </a:bodyPr>
          <a:lstStyle/>
          <a:p>
            <a:pPr marL="168275" lvl="0" indent="-168275">
              <a:buFont typeface="Arial"/>
              <a:buChar char="•"/>
            </a:pPr>
            <a:r>
              <a:rPr lang="en-US" sz="1900" dirty="0" smtClean="0">
                <a:solidFill>
                  <a:schemeClr val="bg1">
                    <a:lumMod val="50000"/>
                  </a:schemeClr>
                </a:solidFill>
              </a:rPr>
              <a:t>Both Father and Son </a:t>
            </a:r>
            <a:r>
              <a:rPr lang="en-US" sz="1900" dirty="0">
                <a:solidFill>
                  <a:schemeClr val="bg1">
                    <a:lumMod val="50000"/>
                  </a:schemeClr>
                </a:solidFill>
              </a:rPr>
              <a:t>are above time </a:t>
            </a:r>
            <a:r>
              <a:rPr lang="en-US" sz="1900" dirty="0" smtClean="0">
                <a:solidFill>
                  <a:schemeClr val="bg1">
                    <a:lumMod val="50000"/>
                  </a:schemeClr>
                </a:solidFill>
              </a:rPr>
              <a:t/>
            </a:r>
            <a:br>
              <a:rPr lang="en-US" sz="1900" dirty="0" smtClean="0">
                <a:solidFill>
                  <a:schemeClr val="bg1">
                    <a:lumMod val="50000"/>
                  </a:schemeClr>
                </a:solidFill>
              </a:rPr>
            </a:br>
            <a:endParaRPr lang="en-US" sz="1900" dirty="0">
              <a:solidFill>
                <a:schemeClr val="bg1">
                  <a:lumMod val="50000"/>
                </a:schemeClr>
              </a:solidFill>
            </a:endParaRPr>
          </a:p>
          <a:p>
            <a:pPr marL="168275" lvl="0" indent="-168275">
              <a:buFont typeface="Arial"/>
              <a:buChar char="•"/>
            </a:pPr>
            <a:r>
              <a:rPr lang="en-US" sz="1900" dirty="0" smtClean="0">
                <a:solidFill>
                  <a:schemeClr val="bg1">
                    <a:lumMod val="50000"/>
                  </a:schemeClr>
                </a:solidFill>
              </a:rPr>
              <a:t>Christ </a:t>
            </a:r>
            <a:r>
              <a:rPr lang="en-US" sz="1900" dirty="0">
                <a:solidFill>
                  <a:schemeClr val="bg1">
                    <a:lumMod val="50000"/>
                  </a:schemeClr>
                </a:solidFill>
              </a:rPr>
              <a:t>is </a:t>
            </a:r>
            <a:r>
              <a:rPr lang="en-US" sz="1900" dirty="0" smtClean="0">
                <a:solidFill>
                  <a:schemeClr val="bg1">
                    <a:lumMod val="50000"/>
                  </a:schemeClr>
                </a:solidFill>
              </a:rPr>
              <a:t>God</a:t>
            </a:r>
            <a:r>
              <a:rPr lang="en-US" sz="1900" dirty="0">
                <a:solidFill>
                  <a:schemeClr val="bg1">
                    <a:lumMod val="50000"/>
                  </a:schemeClr>
                </a:solidFill>
              </a:rPr>
              <a:t/>
            </a:r>
            <a:br>
              <a:rPr lang="en-US" sz="1900" dirty="0">
                <a:solidFill>
                  <a:schemeClr val="bg1">
                    <a:lumMod val="50000"/>
                  </a:schemeClr>
                </a:solidFill>
              </a:rPr>
            </a:br>
            <a:endParaRPr lang="en-US" sz="1900" dirty="0">
              <a:solidFill>
                <a:schemeClr val="bg1">
                  <a:lumMod val="50000"/>
                </a:schemeClr>
              </a:solidFill>
            </a:endParaRPr>
          </a:p>
          <a:p>
            <a:pPr marL="168275" lvl="0" indent="-168275">
              <a:buFont typeface="Arial"/>
              <a:buChar char="•"/>
            </a:pPr>
            <a:r>
              <a:rPr lang="en-US" sz="1900" dirty="0" smtClean="0">
                <a:solidFill>
                  <a:schemeClr val="bg1">
                    <a:lumMod val="50000"/>
                  </a:schemeClr>
                </a:solidFill>
              </a:rPr>
              <a:t>He </a:t>
            </a:r>
            <a:r>
              <a:rPr lang="en-US" sz="1900" dirty="0">
                <a:solidFill>
                  <a:schemeClr val="bg1">
                    <a:lumMod val="50000"/>
                  </a:schemeClr>
                </a:solidFill>
              </a:rPr>
              <a:t>cannot be a </a:t>
            </a:r>
            <a:r>
              <a:rPr lang="en-US" sz="1900" dirty="0" smtClean="0">
                <a:solidFill>
                  <a:schemeClr val="bg1">
                    <a:lumMod val="50000"/>
                  </a:schemeClr>
                </a:solidFill>
              </a:rPr>
              <a:t>created </a:t>
            </a:r>
            <a:r>
              <a:rPr lang="en-US" sz="1900" dirty="0">
                <a:solidFill>
                  <a:schemeClr val="bg1">
                    <a:lumMod val="50000"/>
                  </a:schemeClr>
                </a:solidFill>
              </a:rPr>
              <a:t>being</a:t>
            </a:r>
          </a:p>
          <a:p>
            <a:endParaRPr lang="en-US" sz="1900" dirty="0"/>
          </a:p>
        </p:txBody>
      </p:sp>
      <p:sp>
        <p:nvSpPr>
          <p:cNvPr id="17" name="Right Arrow 16"/>
          <p:cNvSpPr/>
          <p:nvPr/>
        </p:nvSpPr>
        <p:spPr>
          <a:xfrm>
            <a:off x="4500779" y="3912190"/>
            <a:ext cx="578941" cy="261435"/>
          </a:xfrm>
          <a:prstGeom prst="rightArrow">
            <a:avLst/>
          </a:prstGeom>
          <a:solidFill>
            <a:srgbClr val="008000"/>
          </a:solidFill>
          <a:ln>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000"/>
          </a:p>
        </p:txBody>
      </p:sp>
      <p:sp>
        <p:nvSpPr>
          <p:cNvPr id="7" name="TextBox 6"/>
          <p:cNvSpPr txBox="1"/>
          <p:nvPr/>
        </p:nvSpPr>
        <p:spPr>
          <a:xfrm>
            <a:off x="117408" y="3542857"/>
            <a:ext cx="456176" cy="461665"/>
          </a:xfrm>
          <a:prstGeom prst="rect">
            <a:avLst/>
          </a:prstGeom>
          <a:noFill/>
        </p:spPr>
        <p:txBody>
          <a:bodyPr wrap="square" rtlCol="0">
            <a:spAutoFit/>
          </a:bodyPr>
          <a:lstStyle/>
          <a:p>
            <a:r>
              <a:rPr lang="en-US" sz="2400" b="1" dirty="0" smtClean="0">
                <a:solidFill>
                  <a:srgbClr val="996633"/>
                </a:solidFill>
              </a:rPr>
              <a:t>IF</a:t>
            </a:r>
            <a:endParaRPr lang="en-US" sz="2400" b="1" dirty="0">
              <a:solidFill>
                <a:srgbClr val="996633"/>
              </a:solidFill>
            </a:endParaRPr>
          </a:p>
        </p:txBody>
      </p:sp>
      <p:sp>
        <p:nvSpPr>
          <p:cNvPr id="19" name="TextBox 18"/>
          <p:cNvSpPr txBox="1"/>
          <p:nvPr/>
        </p:nvSpPr>
        <p:spPr>
          <a:xfrm>
            <a:off x="4334067" y="3470821"/>
            <a:ext cx="988449" cy="461665"/>
          </a:xfrm>
          <a:prstGeom prst="rect">
            <a:avLst/>
          </a:prstGeom>
          <a:noFill/>
        </p:spPr>
        <p:txBody>
          <a:bodyPr wrap="square" rtlCol="0">
            <a:spAutoFit/>
          </a:bodyPr>
          <a:lstStyle/>
          <a:p>
            <a:r>
              <a:rPr lang="en-US" sz="2400" b="1" dirty="0" smtClean="0">
                <a:solidFill>
                  <a:srgbClr val="996633"/>
                </a:solidFill>
              </a:rPr>
              <a:t>THEN</a:t>
            </a:r>
            <a:endParaRPr lang="en-US" sz="2400" b="1" dirty="0">
              <a:solidFill>
                <a:srgbClr val="996633"/>
              </a:solidFill>
            </a:endParaRPr>
          </a:p>
        </p:txBody>
      </p:sp>
    </p:spTree>
    <p:extLst>
      <p:ext uri="{BB962C8B-B14F-4D97-AF65-F5344CB8AC3E}">
        <p14:creationId xmlns:p14="http://schemas.microsoft.com/office/powerpoint/2010/main" val="263565412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lide Number Placeholder 10"/>
          <p:cNvSpPr>
            <a:spLocks noGrp="1"/>
          </p:cNvSpPr>
          <p:nvPr>
            <p:ph type="sldNum" sz="quarter" idx="12"/>
          </p:nvPr>
        </p:nvSpPr>
        <p:spPr>
          <a:xfrm>
            <a:off x="6886496" y="6356350"/>
            <a:ext cx="2133600" cy="365125"/>
          </a:xfrm>
        </p:spPr>
        <p:txBody>
          <a:bodyPr/>
          <a:lstStyle/>
          <a:p>
            <a:fld id="{663F5F2A-07F8-924E-B40A-1548314B1682}" type="slidenum">
              <a:rPr lang="en-US" sz="1600" smtClean="0">
                <a:solidFill>
                  <a:srgbClr val="C6101E"/>
                </a:solidFill>
                <a:latin typeface="Century Gothic"/>
              </a:rPr>
              <a:pPr/>
              <a:t>13</a:t>
            </a:fld>
            <a:endParaRPr lang="en-US" sz="1600" dirty="0">
              <a:solidFill>
                <a:srgbClr val="C6101E"/>
              </a:solidFill>
              <a:latin typeface="Century Gothic"/>
            </a:endParaRPr>
          </a:p>
        </p:txBody>
      </p:sp>
      <p:sp>
        <p:nvSpPr>
          <p:cNvPr id="52" name="Rectangle 51"/>
          <p:cNvSpPr/>
          <p:nvPr/>
        </p:nvSpPr>
        <p:spPr>
          <a:xfrm>
            <a:off x="633588" y="1067445"/>
            <a:ext cx="8386508" cy="1077218"/>
          </a:xfrm>
          <a:prstGeom prst="rect">
            <a:avLst/>
          </a:prstGeom>
        </p:spPr>
        <p:txBody>
          <a:bodyPr wrap="square">
            <a:spAutoFit/>
          </a:bodyPr>
          <a:lstStyle/>
          <a:p>
            <a:endParaRPr lang="en-US" sz="3200" dirty="0">
              <a:solidFill>
                <a:schemeClr val="bg1">
                  <a:lumMod val="50000"/>
                </a:schemeClr>
              </a:solidFill>
              <a:latin typeface="Calibri"/>
              <a:cs typeface="Calibri"/>
            </a:endParaRPr>
          </a:p>
          <a:p>
            <a:pPr marL="342900" indent="-342900">
              <a:buFont typeface="Arial"/>
              <a:buChar char="•"/>
            </a:pPr>
            <a:endParaRPr lang="en-US" sz="3200" dirty="0">
              <a:solidFill>
                <a:schemeClr val="bg1">
                  <a:lumMod val="50000"/>
                </a:schemeClr>
              </a:solidFill>
              <a:latin typeface="Calibri"/>
              <a:cs typeface="Calibri"/>
            </a:endParaRPr>
          </a:p>
        </p:txBody>
      </p:sp>
      <p:sp>
        <p:nvSpPr>
          <p:cNvPr id="58" name="Rectangle 57"/>
          <p:cNvSpPr/>
          <p:nvPr/>
        </p:nvSpPr>
        <p:spPr>
          <a:xfrm>
            <a:off x="-112054" y="-112064"/>
            <a:ext cx="9375110" cy="952533"/>
          </a:xfrm>
          <a:prstGeom prst="rect">
            <a:avLst/>
          </a:prstGeom>
          <a:solidFill>
            <a:schemeClr val="accent5">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2962A2"/>
              </a:solidFill>
            </a:endParaRPr>
          </a:p>
        </p:txBody>
      </p:sp>
      <p:sp>
        <p:nvSpPr>
          <p:cNvPr id="59" name="Rectangle 58"/>
          <p:cNvSpPr/>
          <p:nvPr/>
        </p:nvSpPr>
        <p:spPr>
          <a:xfrm>
            <a:off x="382848" y="220872"/>
            <a:ext cx="8460009" cy="400110"/>
          </a:xfrm>
          <a:prstGeom prst="rect">
            <a:avLst/>
          </a:prstGeom>
        </p:spPr>
        <p:txBody>
          <a:bodyPr wrap="square">
            <a:spAutoFit/>
          </a:bodyPr>
          <a:lstStyle/>
          <a:p>
            <a:pPr algn="r"/>
            <a:r>
              <a:rPr lang="en-US" sz="2000" dirty="0" smtClean="0">
                <a:solidFill>
                  <a:schemeClr val="bg1"/>
                </a:solidFill>
                <a:latin typeface="Century Gothic"/>
                <a:cs typeface="Century Gothic"/>
              </a:rPr>
              <a:t>COUNCIL OF NICEA: OUTCOME</a:t>
            </a:r>
            <a:endParaRPr lang="en-US" sz="2000" dirty="0">
              <a:solidFill>
                <a:schemeClr val="bg1"/>
              </a:solidFill>
              <a:latin typeface="Century Gothic"/>
              <a:cs typeface="Century Gothic"/>
            </a:endParaRPr>
          </a:p>
        </p:txBody>
      </p:sp>
      <p:sp>
        <p:nvSpPr>
          <p:cNvPr id="14" name="TextBox 13"/>
          <p:cNvSpPr txBox="1"/>
          <p:nvPr/>
        </p:nvSpPr>
        <p:spPr>
          <a:xfrm>
            <a:off x="1497856" y="1067445"/>
            <a:ext cx="7522239" cy="5555367"/>
          </a:xfrm>
          <a:prstGeom prst="rect">
            <a:avLst/>
          </a:prstGeom>
          <a:noFill/>
        </p:spPr>
        <p:txBody>
          <a:bodyPr wrap="square" rtlCol="0">
            <a:spAutoFit/>
          </a:bodyPr>
          <a:lstStyle/>
          <a:p>
            <a:pPr marL="285750" indent="-285750">
              <a:buFont typeface="Arial"/>
              <a:buChar char="•"/>
            </a:pPr>
            <a:endParaRPr lang="en-US" sz="2000" dirty="0" smtClean="0">
              <a:solidFill>
                <a:srgbClr val="7F7F7F"/>
              </a:solidFill>
            </a:endParaRPr>
          </a:p>
          <a:p>
            <a:pPr marL="285750" indent="-285750">
              <a:spcBef>
                <a:spcPts val="600"/>
              </a:spcBef>
              <a:buFont typeface="Arial"/>
              <a:buChar char="•"/>
            </a:pPr>
            <a:r>
              <a:rPr lang="en-US" sz="2000" dirty="0" smtClean="0">
                <a:solidFill>
                  <a:srgbClr val="7F7F7F"/>
                </a:solidFill>
              </a:rPr>
              <a:t>Defended </a:t>
            </a:r>
            <a:r>
              <a:rPr lang="en-US" sz="2000" dirty="0">
                <a:solidFill>
                  <a:srgbClr val="7F7F7F"/>
                </a:solidFill>
              </a:rPr>
              <a:t>the divinity of </a:t>
            </a:r>
            <a:r>
              <a:rPr lang="en-US" sz="2000" dirty="0" smtClean="0">
                <a:solidFill>
                  <a:srgbClr val="7F7F7F"/>
                </a:solidFill>
              </a:rPr>
              <a:t>Christ</a:t>
            </a:r>
          </a:p>
          <a:p>
            <a:pPr marL="285750" indent="-285750">
              <a:spcBef>
                <a:spcPts val="600"/>
              </a:spcBef>
              <a:buFont typeface="Arial"/>
              <a:buChar char="•"/>
            </a:pPr>
            <a:r>
              <a:rPr lang="en-US" sz="2000" dirty="0" smtClean="0">
                <a:solidFill>
                  <a:srgbClr val="7F7F7F"/>
                </a:solidFill>
              </a:rPr>
              <a:t>Developed </a:t>
            </a:r>
            <a:r>
              <a:rPr lang="en-US" sz="2000" dirty="0">
                <a:solidFill>
                  <a:srgbClr val="7F7F7F"/>
                </a:solidFill>
              </a:rPr>
              <a:t>the </a:t>
            </a:r>
            <a:r>
              <a:rPr lang="en-US" sz="2000" dirty="0" smtClean="0">
                <a:solidFill>
                  <a:srgbClr val="7F7F7F"/>
                </a:solidFill>
              </a:rPr>
              <a:t>Creed </a:t>
            </a:r>
            <a:endParaRPr lang="en-US" sz="2000" dirty="0">
              <a:solidFill>
                <a:srgbClr val="7F7F7F"/>
              </a:solidFill>
            </a:endParaRPr>
          </a:p>
          <a:p>
            <a:pPr marL="285750" indent="-285750">
              <a:spcBef>
                <a:spcPts val="600"/>
              </a:spcBef>
              <a:buFont typeface="Arial"/>
              <a:buChar char="•"/>
            </a:pPr>
            <a:r>
              <a:rPr lang="en-US" sz="2000" dirty="0" smtClean="0">
                <a:solidFill>
                  <a:srgbClr val="7F7F7F"/>
                </a:solidFill>
              </a:rPr>
              <a:t>Excommunicated Arians from the Church </a:t>
            </a:r>
            <a:endParaRPr lang="en-US" sz="2000" dirty="0">
              <a:solidFill>
                <a:srgbClr val="7F7F7F"/>
              </a:solidFill>
            </a:endParaRPr>
          </a:p>
          <a:p>
            <a:pPr>
              <a:spcBef>
                <a:spcPts val="600"/>
              </a:spcBef>
            </a:pPr>
            <a:endParaRPr lang="en-US" sz="2000" dirty="0" smtClean="0">
              <a:solidFill>
                <a:srgbClr val="7F7F7F"/>
              </a:solidFill>
            </a:endParaRPr>
          </a:p>
          <a:p>
            <a:pPr>
              <a:spcBef>
                <a:spcPts val="600"/>
              </a:spcBef>
            </a:pPr>
            <a:endParaRPr lang="en-US" sz="2000" dirty="0">
              <a:solidFill>
                <a:srgbClr val="7F7F7F"/>
              </a:solidFill>
            </a:endParaRPr>
          </a:p>
          <a:p>
            <a:pPr>
              <a:spcBef>
                <a:spcPts val="600"/>
              </a:spcBef>
            </a:pPr>
            <a:endParaRPr lang="en-US" sz="2000" dirty="0" smtClean="0">
              <a:solidFill>
                <a:srgbClr val="7F7F7F"/>
              </a:solidFill>
            </a:endParaRPr>
          </a:p>
          <a:p>
            <a:pPr marL="342900" indent="-342900">
              <a:spcBef>
                <a:spcPts val="600"/>
              </a:spcBef>
              <a:buFont typeface="Arial"/>
              <a:buChar char="•"/>
            </a:pPr>
            <a:r>
              <a:rPr lang="en-US" sz="2000" dirty="0" smtClean="0">
                <a:solidFill>
                  <a:srgbClr val="7F7F7F"/>
                </a:solidFill>
              </a:rPr>
              <a:t>Defined </a:t>
            </a:r>
            <a:r>
              <a:rPr lang="en-US" sz="2000" dirty="0">
                <a:solidFill>
                  <a:srgbClr val="7F7F7F"/>
                </a:solidFill>
              </a:rPr>
              <a:t>the beginning of the Great </a:t>
            </a:r>
            <a:r>
              <a:rPr lang="en-US" sz="2000" dirty="0" smtClean="0">
                <a:solidFill>
                  <a:srgbClr val="7F7F7F"/>
                </a:solidFill>
              </a:rPr>
              <a:t>Lent</a:t>
            </a:r>
            <a:endParaRPr lang="en-US" sz="2000" dirty="0">
              <a:solidFill>
                <a:srgbClr val="7F7F7F"/>
              </a:solidFill>
            </a:endParaRPr>
          </a:p>
          <a:p>
            <a:pPr marL="342900" indent="-342900">
              <a:spcBef>
                <a:spcPts val="600"/>
              </a:spcBef>
              <a:buFont typeface="Arial"/>
              <a:buChar char="•"/>
            </a:pPr>
            <a:r>
              <a:rPr lang="en-US" sz="2000" dirty="0" smtClean="0">
                <a:solidFill>
                  <a:srgbClr val="7F7F7F"/>
                </a:solidFill>
              </a:rPr>
              <a:t>Determined the time </a:t>
            </a:r>
            <a:r>
              <a:rPr lang="en-US" sz="2000" dirty="0">
                <a:solidFill>
                  <a:srgbClr val="7F7F7F"/>
                </a:solidFill>
              </a:rPr>
              <a:t>of Easter </a:t>
            </a:r>
          </a:p>
          <a:p>
            <a:pPr marL="342900" indent="-342900">
              <a:spcBef>
                <a:spcPts val="600"/>
              </a:spcBef>
              <a:buFont typeface="Arial"/>
              <a:buChar char="•"/>
            </a:pPr>
            <a:r>
              <a:rPr lang="en-US" sz="2000" dirty="0" smtClean="0">
                <a:solidFill>
                  <a:srgbClr val="7F7F7F"/>
                </a:solidFill>
              </a:rPr>
              <a:t>Discussed how </a:t>
            </a:r>
            <a:r>
              <a:rPr lang="en-US" sz="2000" dirty="0">
                <a:solidFill>
                  <a:srgbClr val="7F7F7F"/>
                </a:solidFill>
              </a:rPr>
              <a:t>to integrate Christians who </a:t>
            </a:r>
            <a:r>
              <a:rPr lang="en-US" sz="2000" dirty="0" smtClean="0">
                <a:solidFill>
                  <a:srgbClr val="7F7F7F"/>
                </a:solidFill>
              </a:rPr>
              <a:t>returned </a:t>
            </a:r>
            <a:r>
              <a:rPr lang="en-US" sz="2000" dirty="0">
                <a:solidFill>
                  <a:srgbClr val="7F7F7F"/>
                </a:solidFill>
              </a:rPr>
              <a:t>to the </a:t>
            </a:r>
            <a:r>
              <a:rPr lang="en-US" sz="2000" dirty="0" smtClean="0">
                <a:solidFill>
                  <a:srgbClr val="7F7F7F"/>
                </a:solidFill>
              </a:rPr>
              <a:t>Church </a:t>
            </a:r>
            <a:r>
              <a:rPr lang="en-US" sz="2000" dirty="0">
                <a:solidFill>
                  <a:srgbClr val="7F7F7F"/>
                </a:solidFill>
              </a:rPr>
              <a:t>(Schism of Meliton</a:t>
            </a:r>
            <a:r>
              <a:rPr lang="en-US" sz="2000" dirty="0" smtClean="0">
                <a:solidFill>
                  <a:srgbClr val="7F7F7F"/>
                </a:solidFill>
              </a:rPr>
              <a:t>)</a:t>
            </a:r>
            <a:endParaRPr lang="en-US" sz="2000" dirty="0">
              <a:solidFill>
                <a:srgbClr val="7F7F7F"/>
              </a:solidFill>
            </a:endParaRPr>
          </a:p>
          <a:p>
            <a:pPr marL="342900" indent="-342900">
              <a:spcBef>
                <a:spcPts val="600"/>
              </a:spcBef>
              <a:buFont typeface="Arial"/>
              <a:buChar char="•"/>
            </a:pPr>
            <a:r>
              <a:rPr lang="en-US" sz="2000" dirty="0" smtClean="0">
                <a:solidFill>
                  <a:srgbClr val="7F7F7F"/>
                </a:solidFill>
              </a:rPr>
              <a:t>Outlined guidelines for the relationship </a:t>
            </a:r>
            <a:r>
              <a:rPr lang="en-US" sz="2000" dirty="0">
                <a:solidFill>
                  <a:srgbClr val="7F7F7F"/>
                </a:solidFill>
              </a:rPr>
              <a:t>among </a:t>
            </a:r>
            <a:r>
              <a:rPr lang="en-US" sz="2000" dirty="0" smtClean="0">
                <a:solidFill>
                  <a:srgbClr val="7F7F7F"/>
                </a:solidFill>
              </a:rPr>
              <a:t>the diocese </a:t>
            </a:r>
          </a:p>
          <a:p>
            <a:pPr marL="800100" lvl="1" indent="-342900">
              <a:spcBef>
                <a:spcPts val="600"/>
              </a:spcBef>
              <a:buFont typeface="Arial"/>
              <a:buChar char="•"/>
            </a:pPr>
            <a:r>
              <a:rPr lang="en-US" sz="2000" dirty="0" smtClean="0">
                <a:solidFill>
                  <a:srgbClr val="7F7F7F"/>
                </a:solidFill>
              </a:rPr>
              <a:t>Ex: bishop </a:t>
            </a:r>
            <a:r>
              <a:rPr lang="en-US" sz="2000" dirty="0">
                <a:solidFill>
                  <a:srgbClr val="7F7F7F"/>
                </a:solidFill>
              </a:rPr>
              <a:t>of one diocese cannot go to another bishop’s diocese without his </a:t>
            </a:r>
            <a:r>
              <a:rPr lang="en-US" sz="2000" dirty="0" smtClean="0">
                <a:solidFill>
                  <a:srgbClr val="7F7F7F"/>
                </a:solidFill>
              </a:rPr>
              <a:t>permission</a:t>
            </a:r>
            <a:endParaRPr lang="en-US" sz="2000" dirty="0">
              <a:solidFill>
                <a:srgbClr val="7F7F7F"/>
              </a:solidFill>
            </a:endParaRPr>
          </a:p>
          <a:p>
            <a:endParaRPr lang="en-US" sz="2000" dirty="0">
              <a:solidFill>
                <a:srgbClr val="7F7F7F"/>
              </a:solidFill>
            </a:endParaRPr>
          </a:p>
        </p:txBody>
      </p:sp>
      <p:sp>
        <p:nvSpPr>
          <p:cNvPr id="2" name="TextBox 1"/>
          <p:cNvSpPr txBox="1"/>
          <p:nvPr/>
        </p:nvSpPr>
        <p:spPr>
          <a:xfrm rot="16200000">
            <a:off x="-249689" y="1839380"/>
            <a:ext cx="2005535" cy="461665"/>
          </a:xfrm>
          <a:prstGeom prst="rect">
            <a:avLst/>
          </a:prstGeom>
          <a:noFill/>
        </p:spPr>
        <p:txBody>
          <a:bodyPr wrap="square" rtlCol="0">
            <a:spAutoFit/>
          </a:bodyPr>
          <a:lstStyle/>
          <a:p>
            <a:pPr algn="ctr"/>
            <a:r>
              <a:rPr lang="en-US" sz="2400" b="1" dirty="0" smtClean="0">
                <a:solidFill>
                  <a:srgbClr val="CC3300"/>
                </a:solidFill>
              </a:rPr>
              <a:t>THEOLOGICAL </a:t>
            </a:r>
            <a:endParaRPr lang="en-US" sz="2400" b="1" dirty="0">
              <a:solidFill>
                <a:srgbClr val="CC3300"/>
              </a:solidFill>
            </a:endParaRPr>
          </a:p>
        </p:txBody>
      </p:sp>
      <p:sp>
        <p:nvSpPr>
          <p:cNvPr id="8" name="TextBox 7"/>
          <p:cNvSpPr txBox="1"/>
          <p:nvPr/>
        </p:nvSpPr>
        <p:spPr>
          <a:xfrm rot="16200000">
            <a:off x="-510039" y="4702104"/>
            <a:ext cx="2570961" cy="461665"/>
          </a:xfrm>
          <a:prstGeom prst="rect">
            <a:avLst/>
          </a:prstGeom>
          <a:noFill/>
        </p:spPr>
        <p:txBody>
          <a:bodyPr wrap="square" rtlCol="0">
            <a:spAutoFit/>
          </a:bodyPr>
          <a:lstStyle/>
          <a:p>
            <a:pPr algn="ctr"/>
            <a:r>
              <a:rPr lang="en-US" sz="2400" b="1" dirty="0" smtClean="0">
                <a:solidFill>
                  <a:srgbClr val="CC3300"/>
                </a:solidFill>
              </a:rPr>
              <a:t>ADMINSITRATIVE </a:t>
            </a:r>
            <a:endParaRPr lang="en-US" sz="2400" b="1" dirty="0">
              <a:solidFill>
                <a:srgbClr val="CC3300"/>
              </a:solidFill>
            </a:endParaRPr>
          </a:p>
        </p:txBody>
      </p:sp>
    </p:spTree>
    <p:extLst>
      <p:ext uri="{BB962C8B-B14F-4D97-AF65-F5344CB8AC3E}">
        <p14:creationId xmlns:p14="http://schemas.microsoft.com/office/powerpoint/2010/main" val="152557465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Rectangle 57"/>
          <p:cNvSpPr/>
          <p:nvPr/>
        </p:nvSpPr>
        <p:spPr>
          <a:xfrm>
            <a:off x="-112054" y="-112064"/>
            <a:ext cx="9375110" cy="952533"/>
          </a:xfrm>
          <a:prstGeom prst="rect">
            <a:avLst/>
          </a:prstGeom>
          <a:solidFill>
            <a:schemeClr val="accent5">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2962A2"/>
              </a:solidFill>
            </a:endParaRPr>
          </a:p>
        </p:txBody>
      </p:sp>
      <p:sp>
        <p:nvSpPr>
          <p:cNvPr id="3" name="TextBox 2"/>
          <p:cNvSpPr txBox="1"/>
          <p:nvPr/>
        </p:nvSpPr>
        <p:spPr>
          <a:xfrm>
            <a:off x="308143" y="4485044"/>
            <a:ext cx="2635270" cy="369332"/>
          </a:xfrm>
          <a:prstGeom prst="rect">
            <a:avLst/>
          </a:prstGeom>
          <a:noFill/>
        </p:spPr>
        <p:txBody>
          <a:bodyPr wrap="square" rtlCol="0">
            <a:spAutoFit/>
          </a:bodyPr>
          <a:lstStyle/>
          <a:p>
            <a:r>
              <a:rPr lang="en-US" dirty="0" smtClean="0">
                <a:solidFill>
                  <a:srgbClr val="7F7F7F"/>
                </a:solidFill>
              </a:rPr>
              <a:t>Saint Athanasius</a:t>
            </a:r>
            <a:endParaRPr lang="en-US" dirty="0">
              <a:solidFill>
                <a:srgbClr val="7F7F7F"/>
              </a:solidFill>
            </a:endParaRPr>
          </a:p>
        </p:txBody>
      </p:sp>
      <p:pic>
        <p:nvPicPr>
          <p:cNvPr id="7" name="Picture 6" descr="241_StAthansius02.jpg"/>
          <p:cNvPicPr>
            <a:picLocks noChangeAspect="1"/>
          </p:cNvPicPr>
          <p:nvPr/>
        </p:nvPicPr>
        <p:blipFill rotWithShape="1">
          <a:blip r:embed="rId3">
            <a:extLst>
              <a:ext uri="{28A0092B-C50C-407E-A947-70E740481C1C}">
                <a14:useLocalDpi xmlns:a14="http://schemas.microsoft.com/office/drawing/2010/main" val="0"/>
              </a:ext>
            </a:extLst>
          </a:blip>
          <a:srcRect l="11176" r="7256"/>
          <a:stretch/>
        </p:blipFill>
        <p:spPr>
          <a:xfrm>
            <a:off x="417693" y="1442226"/>
            <a:ext cx="2242757" cy="3042818"/>
          </a:xfrm>
          <a:prstGeom prst="rect">
            <a:avLst/>
          </a:prstGeom>
        </p:spPr>
      </p:pic>
      <p:sp>
        <p:nvSpPr>
          <p:cNvPr id="2" name="TextBox 1"/>
          <p:cNvSpPr txBox="1"/>
          <p:nvPr/>
        </p:nvSpPr>
        <p:spPr>
          <a:xfrm>
            <a:off x="3361592" y="908466"/>
            <a:ext cx="5229145" cy="6186310"/>
          </a:xfrm>
          <a:prstGeom prst="rect">
            <a:avLst/>
          </a:prstGeom>
          <a:noFill/>
        </p:spPr>
        <p:txBody>
          <a:bodyPr wrap="square" rtlCol="0">
            <a:spAutoFit/>
          </a:bodyPr>
          <a:lstStyle/>
          <a:p>
            <a:pPr marL="285750" indent="-285750">
              <a:buFont typeface="Arial"/>
              <a:buChar char="•"/>
            </a:pPr>
            <a:r>
              <a:rPr lang="en-US" dirty="0" smtClean="0">
                <a:solidFill>
                  <a:schemeClr val="bg1">
                    <a:lumMod val="50000"/>
                  </a:schemeClr>
                </a:solidFill>
              </a:rPr>
              <a:t>Born in 295 AD</a:t>
            </a:r>
            <a:br>
              <a:rPr lang="en-US" dirty="0" smtClean="0">
                <a:solidFill>
                  <a:schemeClr val="bg1">
                    <a:lumMod val="50000"/>
                  </a:schemeClr>
                </a:solidFill>
              </a:rPr>
            </a:br>
            <a:endParaRPr lang="en-US" dirty="0" smtClean="0">
              <a:solidFill>
                <a:schemeClr val="bg1">
                  <a:lumMod val="50000"/>
                </a:schemeClr>
              </a:solidFill>
            </a:endParaRPr>
          </a:p>
          <a:p>
            <a:pPr marL="285750" indent="-285750">
              <a:buFont typeface="Arial"/>
              <a:buChar char="•"/>
            </a:pPr>
            <a:r>
              <a:rPr lang="en-US" dirty="0" smtClean="0">
                <a:solidFill>
                  <a:schemeClr val="bg1">
                    <a:lumMod val="50000"/>
                  </a:schemeClr>
                </a:solidFill>
              </a:rPr>
              <a:t>Served as a deacon to the patriarch </a:t>
            </a:r>
            <a:r>
              <a:rPr lang="en-US" dirty="0" err="1" smtClean="0">
                <a:solidFill>
                  <a:schemeClr val="bg1">
                    <a:lumMod val="50000"/>
                  </a:schemeClr>
                </a:solidFill>
              </a:rPr>
              <a:t>Alexandrus</a:t>
            </a:r>
            <a:endParaRPr lang="en-US" dirty="0" smtClean="0">
              <a:solidFill>
                <a:schemeClr val="bg1">
                  <a:lumMod val="50000"/>
                </a:schemeClr>
              </a:solidFill>
            </a:endParaRPr>
          </a:p>
          <a:p>
            <a:pPr marL="285750" indent="-285750">
              <a:buFont typeface="Arial"/>
              <a:buChar char="•"/>
            </a:pPr>
            <a:endParaRPr lang="en-US" dirty="0" smtClean="0">
              <a:solidFill>
                <a:schemeClr val="bg1">
                  <a:lumMod val="50000"/>
                </a:schemeClr>
              </a:solidFill>
            </a:endParaRPr>
          </a:p>
          <a:p>
            <a:pPr marL="285750" indent="-285750">
              <a:buFont typeface="Arial"/>
              <a:buChar char="•"/>
            </a:pPr>
            <a:r>
              <a:rPr lang="en-US" dirty="0" smtClean="0">
                <a:solidFill>
                  <a:schemeClr val="bg1">
                    <a:lumMod val="50000"/>
                  </a:schemeClr>
                </a:solidFill>
              </a:rPr>
              <a:t>Defended the divinity of Christ at the Council of </a:t>
            </a:r>
            <a:r>
              <a:rPr lang="en-US" dirty="0" err="1" smtClean="0">
                <a:solidFill>
                  <a:schemeClr val="bg1">
                    <a:lumMod val="50000"/>
                  </a:schemeClr>
                </a:solidFill>
              </a:rPr>
              <a:t>Nicea</a:t>
            </a:r>
            <a:r>
              <a:rPr lang="en-US" dirty="0" smtClean="0">
                <a:solidFill>
                  <a:schemeClr val="bg1">
                    <a:lumMod val="50000"/>
                  </a:schemeClr>
                </a:solidFill>
              </a:rPr>
              <a:t/>
            </a:r>
            <a:br>
              <a:rPr lang="en-US" dirty="0" smtClean="0">
                <a:solidFill>
                  <a:schemeClr val="bg1">
                    <a:lumMod val="50000"/>
                  </a:schemeClr>
                </a:solidFill>
              </a:rPr>
            </a:br>
            <a:endParaRPr lang="en-US" dirty="0" smtClean="0">
              <a:solidFill>
                <a:schemeClr val="bg1">
                  <a:lumMod val="50000"/>
                </a:schemeClr>
              </a:solidFill>
            </a:endParaRPr>
          </a:p>
          <a:p>
            <a:pPr marL="285750" indent="-285750">
              <a:buFont typeface="Arial"/>
              <a:buChar char="•"/>
            </a:pPr>
            <a:r>
              <a:rPr lang="en-US" dirty="0" smtClean="0">
                <a:solidFill>
                  <a:schemeClr val="bg1">
                    <a:lumMod val="50000"/>
                  </a:schemeClr>
                </a:solidFill>
              </a:rPr>
              <a:t>Became the patriarch shortly after the </a:t>
            </a:r>
            <a:r>
              <a:rPr lang="en-US" dirty="0" err="1" smtClean="0">
                <a:solidFill>
                  <a:schemeClr val="bg1">
                    <a:lumMod val="50000"/>
                  </a:schemeClr>
                </a:solidFill>
              </a:rPr>
              <a:t>Nicean</a:t>
            </a:r>
            <a:r>
              <a:rPr lang="en-US" dirty="0" smtClean="0">
                <a:solidFill>
                  <a:schemeClr val="bg1">
                    <a:lumMod val="50000"/>
                  </a:schemeClr>
                </a:solidFill>
              </a:rPr>
              <a:t> Council at 33 years of age</a:t>
            </a:r>
            <a:br>
              <a:rPr lang="en-US" dirty="0" smtClean="0">
                <a:solidFill>
                  <a:schemeClr val="bg1">
                    <a:lumMod val="50000"/>
                  </a:schemeClr>
                </a:solidFill>
              </a:rPr>
            </a:br>
            <a:endParaRPr lang="en-US" dirty="0" smtClean="0">
              <a:solidFill>
                <a:schemeClr val="bg1">
                  <a:lumMod val="50000"/>
                </a:schemeClr>
              </a:solidFill>
            </a:endParaRPr>
          </a:p>
          <a:p>
            <a:pPr marL="285750" indent="-285750">
              <a:buFont typeface="Arial"/>
              <a:buChar char="•"/>
            </a:pPr>
            <a:r>
              <a:rPr lang="en-US" dirty="0" smtClean="0">
                <a:solidFill>
                  <a:schemeClr val="bg1">
                    <a:lumMod val="50000"/>
                  </a:schemeClr>
                </a:solidFill>
              </a:rPr>
              <a:t>Integrated monasticism into church life</a:t>
            </a:r>
            <a:br>
              <a:rPr lang="en-US" dirty="0" smtClean="0">
                <a:solidFill>
                  <a:schemeClr val="bg1">
                    <a:lumMod val="50000"/>
                  </a:schemeClr>
                </a:solidFill>
              </a:rPr>
            </a:br>
            <a:endParaRPr lang="en-US" dirty="0" smtClean="0">
              <a:solidFill>
                <a:schemeClr val="bg1">
                  <a:lumMod val="50000"/>
                </a:schemeClr>
              </a:solidFill>
            </a:endParaRPr>
          </a:p>
          <a:p>
            <a:pPr marL="285750" indent="-285750">
              <a:buFont typeface="Arial"/>
              <a:buChar char="•"/>
            </a:pPr>
            <a:r>
              <a:rPr lang="en-US" dirty="0" smtClean="0">
                <a:solidFill>
                  <a:schemeClr val="bg1">
                    <a:lumMod val="50000"/>
                  </a:schemeClr>
                </a:solidFill>
              </a:rPr>
              <a:t>Removed from office five times (17 years) by the king based on accusations of murder brought by the Arians</a:t>
            </a:r>
            <a:br>
              <a:rPr lang="en-US" dirty="0" smtClean="0">
                <a:solidFill>
                  <a:schemeClr val="bg1">
                    <a:lumMod val="50000"/>
                  </a:schemeClr>
                </a:solidFill>
              </a:rPr>
            </a:br>
            <a:endParaRPr lang="en-US" dirty="0" smtClean="0">
              <a:solidFill>
                <a:schemeClr val="bg1">
                  <a:lumMod val="50000"/>
                </a:schemeClr>
              </a:solidFill>
            </a:endParaRPr>
          </a:p>
          <a:p>
            <a:pPr marL="285750" indent="-285750">
              <a:buFont typeface="Arial"/>
              <a:buChar char="•"/>
            </a:pPr>
            <a:r>
              <a:rPr lang="en-US" dirty="0" smtClean="0">
                <a:solidFill>
                  <a:schemeClr val="bg1">
                    <a:lumMod val="50000"/>
                  </a:schemeClr>
                </a:solidFill>
              </a:rPr>
              <a:t>Remained in exile intermittently before he returned to Alexandria to resume his post as patriarch</a:t>
            </a:r>
          </a:p>
          <a:p>
            <a:pPr marL="285750" indent="-285750">
              <a:buFont typeface="Arial"/>
              <a:buChar char="•"/>
            </a:pPr>
            <a:endParaRPr lang="en-US" dirty="0" smtClean="0">
              <a:solidFill>
                <a:schemeClr val="bg1">
                  <a:lumMod val="50000"/>
                </a:schemeClr>
              </a:solidFill>
            </a:endParaRPr>
          </a:p>
          <a:p>
            <a:pPr marL="285750" indent="-285750">
              <a:buFont typeface="Arial"/>
              <a:buChar char="•"/>
            </a:pPr>
            <a:r>
              <a:rPr lang="en-US" dirty="0" smtClean="0">
                <a:solidFill>
                  <a:schemeClr val="bg1">
                    <a:lumMod val="50000"/>
                  </a:schemeClr>
                </a:solidFill>
              </a:rPr>
              <a:t>Served as patriarch for 45 years.</a:t>
            </a:r>
          </a:p>
          <a:p>
            <a:endParaRPr lang="en-US" dirty="0"/>
          </a:p>
        </p:txBody>
      </p:sp>
      <p:sp>
        <p:nvSpPr>
          <p:cNvPr id="8" name="Rectangle 7"/>
          <p:cNvSpPr/>
          <p:nvPr/>
        </p:nvSpPr>
        <p:spPr>
          <a:xfrm>
            <a:off x="417693" y="227130"/>
            <a:ext cx="8460009" cy="400110"/>
          </a:xfrm>
          <a:prstGeom prst="rect">
            <a:avLst/>
          </a:prstGeom>
        </p:spPr>
        <p:txBody>
          <a:bodyPr wrap="square">
            <a:spAutoFit/>
          </a:bodyPr>
          <a:lstStyle/>
          <a:p>
            <a:pPr algn="r"/>
            <a:r>
              <a:rPr lang="en-US" sz="2000" dirty="0" smtClean="0">
                <a:solidFill>
                  <a:schemeClr val="bg1"/>
                </a:solidFill>
                <a:latin typeface="Century Gothic"/>
                <a:cs typeface="Century Gothic"/>
              </a:rPr>
              <a:t>COUNCIL OF NICEA: KEY FIGURE</a:t>
            </a:r>
            <a:endParaRPr lang="en-US" sz="2000" dirty="0">
              <a:solidFill>
                <a:schemeClr val="bg1"/>
              </a:solidFill>
              <a:latin typeface="Century Gothic"/>
              <a:cs typeface="Century Gothic"/>
            </a:endParaRPr>
          </a:p>
        </p:txBody>
      </p:sp>
    </p:spTree>
    <p:extLst>
      <p:ext uri="{BB962C8B-B14F-4D97-AF65-F5344CB8AC3E}">
        <p14:creationId xmlns:p14="http://schemas.microsoft.com/office/powerpoint/2010/main" val="377210242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St. Athanasius</a:t>
            </a:r>
            <a:endParaRPr lang="en-US" dirty="0"/>
          </a:p>
        </p:txBody>
      </p:sp>
      <p:sp>
        <p:nvSpPr>
          <p:cNvPr id="3" name="Content Placeholder 2"/>
          <p:cNvSpPr>
            <a:spLocks noGrp="1"/>
          </p:cNvSpPr>
          <p:nvPr>
            <p:ph idx="1"/>
          </p:nvPr>
        </p:nvSpPr>
        <p:spPr/>
        <p:txBody>
          <a:bodyPr>
            <a:normAutofit lnSpcReduction="10000"/>
          </a:bodyPr>
          <a:lstStyle/>
          <a:p>
            <a:r>
              <a:rPr lang="en-US" sz="2800" dirty="0" smtClean="0"/>
              <a:t>Before age </a:t>
            </a:r>
            <a:r>
              <a:rPr lang="en-US" sz="2800" dirty="0"/>
              <a:t>20, </a:t>
            </a:r>
            <a:r>
              <a:rPr lang="en-US" sz="2800" dirty="0" smtClean="0"/>
              <a:t>he wrote </a:t>
            </a:r>
            <a:r>
              <a:rPr lang="en-US" sz="2800" i="1" dirty="0" smtClean="0"/>
              <a:t>On </a:t>
            </a:r>
            <a:r>
              <a:rPr lang="en-US" sz="2800" i="1" dirty="0"/>
              <a:t>the Incarnation</a:t>
            </a:r>
            <a:r>
              <a:rPr lang="en-US" sz="2800" dirty="0"/>
              <a:t>, </a:t>
            </a:r>
            <a:r>
              <a:rPr lang="en-US" sz="2800" dirty="0" smtClean="0"/>
              <a:t>explaining </a:t>
            </a:r>
            <a:r>
              <a:rPr lang="en-US" sz="2800" dirty="0"/>
              <a:t>that Jesus </a:t>
            </a:r>
            <a:r>
              <a:rPr lang="en-US" sz="2800" dirty="0" smtClean="0"/>
              <a:t>Christ was </a:t>
            </a:r>
            <a:r>
              <a:rPr lang="en-US" sz="2800" dirty="0"/>
              <a:t>both God and Man</a:t>
            </a:r>
            <a:r>
              <a:rPr lang="en-US" sz="2800" dirty="0" smtClean="0">
                <a:effectLst/>
              </a:rPr>
              <a:t> </a:t>
            </a:r>
          </a:p>
          <a:p>
            <a:r>
              <a:rPr lang="en-US" sz="2800" dirty="0" smtClean="0"/>
              <a:t>He was a deacon during the Council of </a:t>
            </a:r>
            <a:r>
              <a:rPr lang="en-US" sz="2800" dirty="0" err="1" smtClean="0"/>
              <a:t>Nicea</a:t>
            </a:r>
            <a:r>
              <a:rPr lang="en-US" sz="2800" dirty="0" smtClean="0"/>
              <a:t> and the primary person who refuted Arius’ arguments.</a:t>
            </a:r>
          </a:p>
          <a:p>
            <a:r>
              <a:rPr lang="en-US" sz="2800" dirty="0" smtClean="0"/>
              <a:t>He was ordained the 20</a:t>
            </a:r>
            <a:r>
              <a:rPr lang="en-US" sz="2800" baseline="30000" dirty="0" smtClean="0"/>
              <a:t>th</a:t>
            </a:r>
            <a:r>
              <a:rPr lang="en-US" sz="2800" dirty="0" smtClean="0"/>
              <a:t> Patriarch after Pope Alexander died in 328 AD</a:t>
            </a:r>
            <a:endParaRPr lang="tr-TR" sz="2800" dirty="0" smtClean="0"/>
          </a:p>
          <a:p>
            <a:r>
              <a:rPr lang="en-US" sz="2800" dirty="0"/>
              <a:t>Pope </a:t>
            </a:r>
            <a:r>
              <a:rPr lang="en-US" sz="2800" dirty="0" smtClean="0"/>
              <a:t>Alexander</a:t>
            </a:r>
            <a:r>
              <a:rPr lang="tr-TR" sz="2800" dirty="0" smtClean="0"/>
              <a:t>-</a:t>
            </a:r>
            <a:r>
              <a:rPr lang="en-US" sz="2800" dirty="0" smtClean="0"/>
              <a:t>I had </a:t>
            </a:r>
            <a:r>
              <a:rPr lang="en-US" sz="2800" dirty="0"/>
              <a:t>expelled Arius from the Church and from Egypt prior to the Council of </a:t>
            </a:r>
            <a:r>
              <a:rPr lang="en-US" sz="2800" dirty="0" err="1"/>
              <a:t>Nicea</a:t>
            </a:r>
            <a:r>
              <a:rPr lang="en-US" sz="2800" dirty="0"/>
              <a:t> and he lead the fight against Arius’ heresy along with St. Athanasius. </a:t>
            </a:r>
          </a:p>
          <a:p>
            <a:endParaRPr lang="tr-TR" sz="2800" dirty="0" smtClean="0"/>
          </a:p>
          <a:p>
            <a:endParaRPr lang="en-US" dirty="0" smtClean="0"/>
          </a:p>
          <a:p>
            <a:pPr marL="0" indent="0">
              <a:buNone/>
            </a:pPr>
            <a:endParaRPr lang="en-US" dirty="0" smtClean="0"/>
          </a:p>
          <a:p>
            <a:endParaRPr lang="en-US" dirty="0" smtClean="0">
              <a:effectLst/>
            </a:endParaRPr>
          </a:p>
          <a:p>
            <a:endParaRPr lang="en-US" dirty="0" smtClean="0">
              <a:effectLst/>
            </a:endParaRPr>
          </a:p>
          <a:p>
            <a:endParaRPr lang="en-US" dirty="0" smtClean="0"/>
          </a:p>
          <a:p>
            <a:endParaRPr lang="en-US" dirty="0"/>
          </a:p>
        </p:txBody>
      </p:sp>
    </p:spTree>
    <p:extLst>
      <p:ext uri="{BB962C8B-B14F-4D97-AF65-F5344CB8AC3E}">
        <p14:creationId xmlns:p14="http://schemas.microsoft.com/office/powerpoint/2010/main" val="32939390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sp>
        <p:nvSpPr>
          <p:cNvPr id="4" name="Slayt Numarası Yer Tutucusu 3"/>
          <p:cNvSpPr>
            <a:spLocks noGrp="1"/>
          </p:cNvSpPr>
          <p:nvPr>
            <p:ph type="sldNum" sz="quarter" idx="12"/>
          </p:nvPr>
        </p:nvSpPr>
        <p:spPr/>
        <p:txBody>
          <a:bodyPr/>
          <a:lstStyle/>
          <a:p>
            <a:fld id="{663F5F2A-07F8-924E-B40A-1548314B1682}" type="slidenum">
              <a:rPr lang="en-US" smtClean="0"/>
              <a:pPr/>
              <a:t>16</a:t>
            </a:fld>
            <a:endParaRPr lang="en-US" dirty="0"/>
          </a:p>
        </p:txBody>
      </p:sp>
    </p:spTree>
    <p:extLst>
      <p:ext uri="{BB962C8B-B14F-4D97-AF65-F5344CB8AC3E}">
        <p14:creationId xmlns:p14="http://schemas.microsoft.com/office/powerpoint/2010/main" val="23867249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Arius </a:t>
            </a:r>
            <a:r>
              <a:rPr lang="en-US" dirty="0" err="1" smtClean="0"/>
              <a:t>vs</a:t>
            </a:r>
            <a:r>
              <a:rPr lang="en-US" dirty="0" smtClean="0"/>
              <a:t> Athanasius</a:t>
            </a:r>
            <a:endParaRPr lang="en-US" dirty="0"/>
          </a:p>
        </p:txBody>
      </p:sp>
      <p:sp>
        <p:nvSpPr>
          <p:cNvPr id="3" name="Content Placeholder 2"/>
          <p:cNvSpPr>
            <a:spLocks noGrp="1"/>
          </p:cNvSpPr>
          <p:nvPr>
            <p:ph idx="1"/>
          </p:nvPr>
        </p:nvSpPr>
        <p:spPr/>
        <p:txBody>
          <a:bodyPr>
            <a:normAutofit fontScale="85000" lnSpcReduction="20000"/>
          </a:bodyPr>
          <a:lstStyle/>
          <a:p>
            <a:r>
              <a:rPr lang="en-US" dirty="0"/>
              <a:t>Arius said the Son said, “My Father is greater than I,” (John 14:28), so, the Son is </a:t>
            </a:r>
            <a:r>
              <a:rPr lang="en-US" dirty="0" smtClean="0"/>
              <a:t>not the </a:t>
            </a:r>
            <a:r>
              <a:rPr lang="en-US" dirty="0"/>
              <a:t>same like the Father but less than He is</a:t>
            </a:r>
            <a:r>
              <a:rPr lang="en-US" dirty="0" smtClean="0"/>
              <a:t>.</a:t>
            </a:r>
          </a:p>
          <a:p>
            <a:endParaRPr lang="en-US" dirty="0"/>
          </a:p>
          <a:p>
            <a:r>
              <a:rPr lang="en-US" dirty="0"/>
              <a:t>Athanasius responded by saying that the Son in flesh is less than the Father </a:t>
            </a:r>
            <a:r>
              <a:rPr lang="en-US" dirty="0" smtClean="0"/>
              <a:t>as He </a:t>
            </a:r>
            <a:r>
              <a:rPr lang="en-US" dirty="0"/>
              <a:t>said, "If you loved Me, you would rejoice because I said, 'I am going to </a:t>
            </a:r>
            <a:r>
              <a:rPr lang="en-US" dirty="0" smtClean="0"/>
              <a:t>the Father</a:t>
            </a:r>
            <a:r>
              <a:rPr lang="en-US" dirty="0"/>
              <a:t>,' for My Father is greater than I." </a:t>
            </a:r>
            <a:r>
              <a:rPr lang="en-US" dirty="0" smtClean="0"/>
              <a:t> (John 14:28 continued)</a:t>
            </a:r>
          </a:p>
          <a:p>
            <a:r>
              <a:rPr lang="en-US" dirty="0" smtClean="0"/>
              <a:t>That </a:t>
            </a:r>
            <a:r>
              <a:rPr lang="en-US" dirty="0"/>
              <a:t>means that He, in His flesh, will </a:t>
            </a:r>
            <a:r>
              <a:rPr lang="en-US" dirty="0" smtClean="0"/>
              <a:t>go to </a:t>
            </a:r>
            <a:r>
              <a:rPr lang="en-US" dirty="0"/>
              <a:t>the Father who is greater than the flesh of the Son, as He, in His Divinity, is </a:t>
            </a:r>
            <a:r>
              <a:rPr lang="en-US" dirty="0" smtClean="0"/>
              <a:t>in the </a:t>
            </a:r>
            <a:r>
              <a:rPr lang="en-US" dirty="0"/>
              <a:t>bosom of the Father all the time</a:t>
            </a:r>
          </a:p>
        </p:txBody>
      </p:sp>
    </p:spTree>
    <p:extLst>
      <p:ext uri="{BB962C8B-B14F-4D97-AF65-F5344CB8AC3E}">
        <p14:creationId xmlns:p14="http://schemas.microsoft.com/office/powerpoint/2010/main" val="35350264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Arius </a:t>
            </a:r>
            <a:r>
              <a:rPr lang="en-US" dirty="0" err="1" smtClean="0"/>
              <a:t>vs</a:t>
            </a:r>
            <a:r>
              <a:rPr lang="en-US" dirty="0" smtClean="0"/>
              <a:t> Athanasius</a:t>
            </a:r>
            <a:endParaRPr lang="en-US" dirty="0"/>
          </a:p>
        </p:txBody>
      </p:sp>
      <p:sp>
        <p:nvSpPr>
          <p:cNvPr id="3" name="Content Placeholder 2"/>
          <p:cNvSpPr>
            <a:spLocks noGrp="1"/>
          </p:cNvSpPr>
          <p:nvPr>
            <p:ph idx="1"/>
          </p:nvPr>
        </p:nvSpPr>
        <p:spPr/>
        <p:txBody>
          <a:bodyPr>
            <a:normAutofit fontScale="92500" lnSpcReduction="10000"/>
          </a:bodyPr>
          <a:lstStyle/>
          <a:p>
            <a:r>
              <a:rPr lang="en-US" dirty="0"/>
              <a:t>Arius said that our Lord Jesus Christ said, "All authority has been given to Me in </a:t>
            </a:r>
            <a:r>
              <a:rPr lang="en-US" dirty="0" smtClean="0"/>
              <a:t>heaven and </a:t>
            </a:r>
            <a:r>
              <a:rPr lang="en-US" dirty="0"/>
              <a:t>on earth." (Mathew 28:18)</a:t>
            </a:r>
            <a:r>
              <a:rPr lang="en-US" dirty="0" smtClean="0"/>
              <a:t>.</a:t>
            </a:r>
          </a:p>
          <a:p>
            <a:endParaRPr lang="en-US" dirty="0"/>
          </a:p>
          <a:p>
            <a:r>
              <a:rPr lang="en-US" dirty="0"/>
              <a:t>Athanasius responded by stating that the Son, as He is born from the </a:t>
            </a:r>
            <a:r>
              <a:rPr lang="en-US" dirty="0" smtClean="0"/>
              <a:t>Father before </a:t>
            </a:r>
            <a:r>
              <a:rPr lang="en-US" dirty="0"/>
              <a:t>all ages, has gained all authority and He considered Himself equal to </a:t>
            </a:r>
            <a:r>
              <a:rPr lang="en-US" dirty="0" smtClean="0"/>
              <a:t>the Father </a:t>
            </a:r>
            <a:r>
              <a:rPr lang="en-US" dirty="0"/>
              <a:t>when He said, “Go and baptize in the name of the Father and of the </a:t>
            </a:r>
            <a:r>
              <a:rPr lang="en-US" dirty="0" smtClean="0"/>
              <a:t>Son and </a:t>
            </a:r>
            <a:r>
              <a:rPr lang="en-US" dirty="0"/>
              <a:t>of the Holy Spirit.</a:t>
            </a:r>
            <a:r>
              <a:rPr lang="en-US" dirty="0" smtClean="0"/>
              <a:t>” (Matthew 28:19)</a:t>
            </a:r>
            <a:endParaRPr lang="en-US" dirty="0"/>
          </a:p>
        </p:txBody>
      </p:sp>
    </p:spTree>
    <p:extLst>
      <p:ext uri="{BB962C8B-B14F-4D97-AF65-F5344CB8AC3E}">
        <p14:creationId xmlns:p14="http://schemas.microsoft.com/office/powerpoint/2010/main" val="29514132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Arius </a:t>
            </a:r>
            <a:r>
              <a:rPr lang="en-US" dirty="0" err="1" smtClean="0"/>
              <a:t>vs</a:t>
            </a:r>
            <a:r>
              <a:rPr lang="en-US" dirty="0" smtClean="0"/>
              <a:t> Athanasius</a:t>
            </a:r>
            <a:endParaRPr lang="en-US" dirty="0"/>
          </a:p>
        </p:txBody>
      </p:sp>
      <p:sp>
        <p:nvSpPr>
          <p:cNvPr id="3" name="Content Placeholder 2"/>
          <p:cNvSpPr>
            <a:spLocks noGrp="1"/>
          </p:cNvSpPr>
          <p:nvPr>
            <p:ph idx="1"/>
          </p:nvPr>
        </p:nvSpPr>
        <p:spPr/>
        <p:txBody>
          <a:bodyPr>
            <a:normAutofit fontScale="92500"/>
          </a:bodyPr>
          <a:lstStyle/>
          <a:p>
            <a:r>
              <a:rPr lang="en-US" dirty="0"/>
              <a:t>Arius said that our Lord Jesus Christ said He can't do His will but the will of His </a:t>
            </a:r>
            <a:r>
              <a:rPr lang="en-US" dirty="0" smtClean="0"/>
              <a:t>Father (</a:t>
            </a:r>
            <a:r>
              <a:rPr lang="en-US" dirty="0"/>
              <a:t>John 5:30), thus He is less than the Father.</a:t>
            </a:r>
          </a:p>
          <a:p>
            <a:r>
              <a:rPr lang="en-US" dirty="0"/>
              <a:t>Athanasius responded by saying that our Lord Jesus Christ spoke in </a:t>
            </a:r>
            <a:r>
              <a:rPr lang="en-US" dirty="0" smtClean="0"/>
              <a:t>many situations </a:t>
            </a:r>
            <a:r>
              <a:rPr lang="en-US" dirty="0"/>
              <a:t>as being God incarnate who became man. But speaking as the </a:t>
            </a:r>
            <a:r>
              <a:rPr lang="en-US" dirty="0" smtClean="0"/>
              <a:t>divine God </a:t>
            </a:r>
            <a:r>
              <a:rPr lang="en-US" dirty="0"/>
              <a:t>He said, "He who has seen Me has seen My Father," and "I am in My </a:t>
            </a:r>
            <a:r>
              <a:rPr lang="en-US" dirty="0" smtClean="0"/>
              <a:t>Father and </a:t>
            </a:r>
            <a:r>
              <a:rPr lang="en-US" dirty="0"/>
              <a:t>My Father in </a:t>
            </a:r>
            <a:r>
              <a:rPr lang="en-US" dirty="0" smtClean="0"/>
              <a:t>Me”. (John 14:9, John 14:11)</a:t>
            </a:r>
            <a:endParaRPr lang="en-US" dirty="0"/>
          </a:p>
        </p:txBody>
      </p:sp>
    </p:spTree>
    <p:extLst>
      <p:ext uri="{BB962C8B-B14F-4D97-AF65-F5344CB8AC3E}">
        <p14:creationId xmlns:p14="http://schemas.microsoft.com/office/powerpoint/2010/main" val="8382117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solidFill>
                  <a:srgbClr val="FF0000"/>
                </a:solidFill>
              </a:rPr>
              <a:t>Earlier</a:t>
            </a:r>
            <a:r>
              <a:rPr lang="tr-TR" dirty="0" smtClean="0">
                <a:solidFill>
                  <a:srgbClr val="FF0000"/>
                </a:solidFill>
              </a:rPr>
              <a:t> </a:t>
            </a:r>
            <a:r>
              <a:rPr lang="tr-TR" dirty="0" err="1" smtClean="0">
                <a:solidFill>
                  <a:srgbClr val="FF0000"/>
                </a:solidFill>
              </a:rPr>
              <a:t>debates</a:t>
            </a:r>
            <a:endParaRPr lang="tr-TR" dirty="0">
              <a:solidFill>
                <a:srgbClr val="FF0000"/>
              </a:solidFill>
            </a:endParaRPr>
          </a:p>
        </p:txBody>
      </p:sp>
      <p:sp>
        <p:nvSpPr>
          <p:cNvPr id="3" name="İçerik Yer Tutucusu 2"/>
          <p:cNvSpPr>
            <a:spLocks noGrp="1"/>
          </p:cNvSpPr>
          <p:nvPr>
            <p:ph idx="1"/>
          </p:nvPr>
        </p:nvSpPr>
        <p:spPr/>
        <p:txBody>
          <a:bodyPr/>
          <a:lstStyle/>
          <a:p>
            <a:r>
              <a:rPr lang="tr-TR" dirty="0" err="1" smtClean="0"/>
              <a:t>Korintlis</a:t>
            </a:r>
            <a:r>
              <a:rPr lang="tr-TR" dirty="0" smtClean="0"/>
              <a:t>, </a:t>
            </a:r>
            <a:r>
              <a:rPr lang="tr-TR" dirty="0"/>
              <a:t>11: </a:t>
            </a:r>
            <a:r>
              <a:rPr lang="tr-TR" dirty="0" smtClean="0"/>
              <a:t>4</a:t>
            </a:r>
          </a:p>
          <a:p>
            <a:r>
              <a:rPr lang="tr-TR" dirty="0" err="1" smtClean="0"/>
              <a:t>Galatyalılar</a:t>
            </a:r>
            <a:r>
              <a:rPr lang="tr-TR" dirty="0" smtClean="0"/>
              <a:t>, 1: </a:t>
            </a:r>
            <a:r>
              <a:rPr lang="tr-TR" b="1" dirty="0" smtClean="0"/>
              <a:t>6</a:t>
            </a:r>
            <a:endParaRPr lang="tr-TR" dirty="0"/>
          </a:p>
        </p:txBody>
      </p:sp>
      <p:sp>
        <p:nvSpPr>
          <p:cNvPr id="4" name="Slayt Numarası Yer Tutucusu 3"/>
          <p:cNvSpPr>
            <a:spLocks noGrp="1"/>
          </p:cNvSpPr>
          <p:nvPr>
            <p:ph type="sldNum" sz="quarter" idx="12"/>
          </p:nvPr>
        </p:nvSpPr>
        <p:spPr/>
        <p:txBody>
          <a:bodyPr/>
          <a:lstStyle/>
          <a:p>
            <a:fld id="{663F5F2A-07F8-924E-B40A-1548314B1682}" type="slidenum">
              <a:rPr lang="en-US" smtClean="0"/>
              <a:pPr/>
              <a:t>2</a:t>
            </a:fld>
            <a:endParaRPr lang="en-US" dirty="0"/>
          </a:p>
        </p:txBody>
      </p:sp>
    </p:spTree>
    <p:extLst>
      <p:ext uri="{BB962C8B-B14F-4D97-AF65-F5344CB8AC3E}">
        <p14:creationId xmlns:p14="http://schemas.microsoft.com/office/powerpoint/2010/main" val="204101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Nicene Creed</a:t>
            </a:r>
            <a:endParaRPr lang="en-US" dirty="0"/>
          </a:p>
        </p:txBody>
      </p:sp>
      <p:sp>
        <p:nvSpPr>
          <p:cNvPr id="4" name="TextBox 3"/>
          <p:cNvSpPr txBox="1"/>
          <p:nvPr/>
        </p:nvSpPr>
        <p:spPr>
          <a:xfrm>
            <a:off x="643276" y="1186701"/>
            <a:ext cx="7636838" cy="5355313"/>
          </a:xfrm>
          <a:prstGeom prst="rect">
            <a:avLst/>
          </a:prstGeom>
          <a:noFill/>
        </p:spPr>
        <p:txBody>
          <a:bodyPr wrap="square" rtlCol="0">
            <a:spAutoFit/>
          </a:bodyPr>
          <a:lstStyle/>
          <a:p>
            <a:r>
              <a:rPr lang="en-US" b="1" dirty="0" smtClean="0"/>
              <a:t>WE </a:t>
            </a:r>
            <a:r>
              <a:rPr lang="en-US" b="1" dirty="0"/>
              <a:t>BELIEVE IN ONE GOD: THE FATHER ALMIGHTY, MAKER OF HEAVEN</a:t>
            </a:r>
          </a:p>
          <a:p>
            <a:r>
              <a:rPr lang="en-US" b="1" dirty="0"/>
              <a:t>AND EARTH: THE VISIBLE AND THE INVISIBLE</a:t>
            </a:r>
            <a:r>
              <a:rPr lang="en-US" b="1" dirty="0" smtClean="0"/>
              <a:t>.</a:t>
            </a:r>
          </a:p>
          <a:p>
            <a:endParaRPr lang="en-US" b="1" dirty="0"/>
          </a:p>
          <a:p>
            <a:r>
              <a:rPr lang="en-US" b="1" dirty="0"/>
              <a:t>WE BELIEVE IN ONE LORD JESUS THE CHRIST, THE ONLY BEGOTTEN</a:t>
            </a:r>
          </a:p>
          <a:p>
            <a:r>
              <a:rPr lang="en-US" b="1" dirty="0"/>
              <a:t>SON, BORN OF THE FATHER BEFORE ALL AGES. LIGHT OF LIGHT, VERY</a:t>
            </a:r>
          </a:p>
          <a:p>
            <a:r>
              <a:rPr lang="en-US" b="1" dirty="0"/>
              <a:t>GOD OF VERY GOD; BEGOTTEN NOT CREATED. CONSUBSTANTIAL WITH</a:t>
            </a:r>
          </a:p>
          <a:p>
            <a:r>
              <a:rPr lang="en-US" b="1" dirty="0"/>
              <a:t>THE FATHER; BY WHOM WERE ALL THINGS MADE. THIS IS HE WHO FOR</a:t>
            </a:r>
          </a:p>
          <a:p>
            <a:r>
              <a:rPr lang="en-US" b="1" dirty="0"/>
              <a:t>US HUMANS, AND FOR OUR SALVATION, CAME DOWN FROM HEAVEN,</a:t>
            </a:r>
          </a:p>
          <a:p>
            <a:r>
              <a:rPr lang="en-US" b="1" dirty="0"/>
              <a:t>AND WAS MADE MAN BY THE HOLY SPIRIT AND THE VIRGIN MARY.</a:t>
            </a:r>
          </a:p>
          <a:p>
            <a:endParaRPr lang="en-US" b="1" dirty="0" smtClean="0"/>
          </a:p>
          <a:p>
            <a:r>
              <a:rPr lang="en-US" b="1" dirty="0" smtClean="0"/>
              <a:t>HE </a:t>
            </a:r>
            <a:r>
              <a:rPr lang="en-US" b="1" dirty="0"/>
              <a:t>WAS INCARNATE; CRUCIFIED UNDER PONTIUS PILATE, HE</a:t>
            </a:r>
          </a:p>
          <a:p>
            <a:r>
              <a:rPr lang="en-US" b="1" dirty="0"/>
              <a:t>SUFFERED, WAS BURIED AND ROSE FROM THE DEAD ON THE THIRD</a:t>
            </a:r>
          </a:p>
          <a:p>
            <a:r>
              <a:rPr lang="en-US" b="1" dirty="0"/>
              <a:t>DAY ACCORDING TO THE SCRIPTURES.</a:t>
            </a:r>
          </a:p>
          <a:p>
            <a:endParaRPr lang="en-US" b="1" dirty="0" smtClean="0"/>
          </a:p>
          <a:p>
            <a:r>
              <a:rPr lang="en-US" b="1" dirty="0" smtClean="0"/>
              <a:t>HE </a:t>
            </a:r>
            <a:r>
              <a:rPr lang="en-US" b="1" dirty="0"/>
              <a:t>ASCENDED UP TO HEAVEN AND SITTETH AT THE RIGHT HAND OF HIS</a:t>
            </a:r>
          </a:p>
          <a:p>
            <a:r>
              <a:rPr lang="en-US" b="1" dirty="0"/>
              <a:t>FATHER, FROM WHENCE HE SHALL COME IN GLORY TO JUDGE THE</a:t>
            </a:r>
          </a:p>
          <a:p>
            <a:r>
              <a:rPr lang="en-US" b="1" dirty="0"/>
              <a:t>LIVING AND THE DEAD; FOR WHOSE KINGDOM THERE IS NO END</a:t>
            </a:r>
            <a:r>
              <a:rPr lang="en-US" b="1" dirty="0" smtClean="0"/>
              <a:t>.</a:t>
            </a:r>
          </a:p>
          <a:p>
            <a:endParaRPr lang="en-US" b="1" dirty="0"/>
          </a:p>
          <a:p>
            <a:r>
              <a:rPr lang="en-US" b="1" dirty="0"/>
              <a:t>WE BELIEVE IN THE HOLY SPIRIT."</a:t>
            </a:r>
            <a:endParaRPr lang="en-US" dirty="0"/>
          </a:p>
        </p:txBody>
      </p:sp>
    </p:spTree>
    <p:extLst>
      <p:ext uri="{BB962C8B-B14F-4D97-AF65-F5344CB8AC3E}">
        <p14:creationId xmlns:p14="http://schemas.microsoft.com/office/powerpoint/2010/main" val="28292177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en-US" dirty="0"/>
              <a:t>Arians do not believe in the traditional doctrine of the </a:t>
            </a:r>
            <a:r>
              <a:rPr lang="en-US" dirty="0" smtClean="0"/>
              <a:t>Trinity</a:t>
            </a:r>
            <a:endParaRPr lang="tr-TR" dirty="0" smtClean="0"/>
          </a:p>
          <a:p>
            <a:r>
              <a:rPr lang="en-US" dirty="0"/>
              <a:t>God, the Father, ("unbegotten" God; Almighty God) always existing and who is the only true God (John 17:3). The Son of God, Jesus Christ, ("only-begotten God" John 1:18</a:t>
            </a:r>
            <a:r>
              <a:rPr lang="en-US" dirty="0" smtClean="0"/>
              <a:t>; </a:t>
            </a:r>
            <a:r>
              <a:rPr lang="en-US" dirty="0"/>
              <a:t>Mighty God Isaiah 9:6) begotten before time began (Proverbs 8:22-29; Revelation 3:14; Colossians 1:15) and who is Lord/Master (1 </a:t>
            </a:r>
            <a:r>
              <a:rPr lang="en-US" dirty="0" err="1"/>
              <a:t>Cor</a:t>
            </a:r>
            <a:r>
              <a:rPr lang="en-US" dirty="0"/>
              <a:t> 8:6). The Holy Spirit (the illuminating and sanctifying power, who is neither God the Father nor Lord/Master. First Corinthians 8:5-8:6 was cited as proof text:</a:t>
            </a:r>
          </a:p>
          <a:p>
            <a:endParaRPr lang="en-US" dirty="0"/>
          </a:p>
          <a:p>
            <a:r>
              <a:rPr lang="en-US" dirty="0"/>
              <a:t>    Indeed, even though there may be so-called gods in heaven or on earth — as in fact there are many gods and many lords/masters — yet for us there is one God (Gk. </a:t>
            </a:r>
            <a:r>
              <a:rPr lang="en-US" dirty="0" err="1"/>
              <a:t>theos</a:t>
            </a:r>
            <a:r>
              <a:rPr lang="en-US" dirty="0"/>
              <a:t> – </a:t>
            </a:r>
            <a:r>
              <a:rPr lang="en-US" dirty="0" err="1"/>
              <a:t>θεός</a:t>
            </a:r>
            <a:r>
              <a:rPr lang="en-US" dirty="0"/>
              <a:t>), the Father, from whom are all things and for whom we exist, and one Lord/Master (</a:t>
            </a:r>
            <a:r>
              <a:rPr lang="en-US" dirty="0" err="1"/>
              <a:t>kyrios</a:t>
            </a:r>
            <a:r>
              <a:rPr lang="en-US" dirty="0"/>
              <a:t> – </a:t>
            </a:r>
            <a:r>
              <a:rPr lang="en-US" dirty="0" err="1"/>
              <a:t>κύριος</a:t>
            </a:r>
            <a:r>
              <a:rPr lang="en-US" dirty="0"/>
              <a:t>), Jesus Christ, through whom are all things and through whom we exist.</a:t>
            </a:r>
            <a:endParaRPr lang="tr-TR" dirty="0"/>
          </a:p>
        </p:txBody>
      </p:sp>
      <p:sp>
        <p:nvSpPr>
          <p:cNvPr id="4" name="Slayt Numarası Yer Tutucusu 3"/>
          <p:cNvSpPr>
            <a:spLocks noGrp="1"/>
          </p:cNvSpPr>
          <p:nvPr>
            <p:ph type="sldNum" sz="quarter" idx="12"/>
          </p:nvPr>
        </p:nvSpPr>
        <p:spPr/>
        <p:txBody>
          <a:bodyPr/>
          <a:lstStyle/>
          <a:p>
            <a:fld id="{663F5F2A-07F8-924E-B40A-1548314B1682}" type="slidenum">
              <a:rPr lang="en-US" smtClean="0"/>
              <a:pPr/>
              <a:t>21</a:t>
            </a:fld>
            <a:endParaRPr lang="en-US" dirty="0"/>
          </a:p>
        </p:txBody>
      </p:sp>
    </p:spTree>
    <p:extLst>
      <p:ext uri="{BB962C8B-B14F-4D97-AF65-F5344CB8AC3E}">
        <p14:creationId xmlns:p14="http://schemas.microsoft.com/office/powerpoint/2010/main" val="15974576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en-US" dirty="0"/>
              <a:t>God the Father ("unbegotten"), who is the only true God from Son of God ("only-begotten"), who is Lord/Master; and the Holy Spirit (the illuminating and sanctifying power), who is neither God the Father nor </a:t>
            </a:r>
            <a:r>
              <a:rPr lang="en-US" dirty="0" smtClean="0"/>
              <a:t>Lord/Master</a:t>
            </a:r>
            <a:r>
              <a:rPr lang="tr-TR" dirty="0" smtClean="0"/>
              <a:t>.</a:t>
            </a:r>
          </a:p>
          <a:p>
            <a:r>
              <a:rPr lang="en-US" dirty="0" err="1"/>
              <a:t>ome</a:t>
            </a:r>
            <a:r>
              <a:rPr lang="en-US" dirty="0"/>
              <a:t> of them say that the Son is an eructation, others that he is a production, others that he is also unbegotten. These are impieties to which we cannot listen, even though the heretics threaten us with a thousand deaths. But we say and believe and have taught, and do teach, that the Son is not unbegotten, nor in any way part of the unbegotten; and that he does not derive his subsistence from any matter; but that by his own will and counsel he has subsisted before time and before ages as perfect as God, only begotten and unchangeable, and that before he was begotten, or created, or purposed, or established, he was not. For he was not unbegotten. We are persecuted because we say that the Son has a beginning but that God is without beginning.</a:t>
            </a:r>
            <a:endParaRPr lang="tr-TR" dirty="0"/>
          </a:p>
        </p:txBody>
      </p:sp>
      <p:sp>
        <p:nvSpPr>
          <p:cNvPr id="4" name="Slayt Numarası Yer Tutucusu 3"/>
          <p:cNvSpPr>
            <a:spLocks noGrp="1"/>
          </p:cNvSpPr>
          <p:nvPr>
            <p:ph type="sldNum" sz="quarter" idx="12"/>
          </p:nvPr>
        </p:nvSpPr>
        <p:spPr/>
        <p:txBody>
          <a:bodyPr/>
          <a:lstStyle/>
          <a:p>
            <a:fld id="{663F5F2A-07F8-924E-B40A-1548314B1682}" type="slidenum">
              <a:rPr lang="en-US" smtClean="0"/>
              <a:pPr/>
              <a:t>22</a:t>
            </a:fld>
            <a:endParaRPr lang="en-US" dirty="0"/>
          </a:p>
        </p:txBody>
      </p:sp>
    </p:spTree>
    <p:extLst>
      <p:ext uri="{BB962C8B-B14F-4D97-AF65-F5344CB8AC3E}">
        <p14:creationId xmlns:p14="http://schemas.microsoft.com/office/powerpoint/2010/main" val="117382983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lide Number Placeholder 10"/>
          <p:cNvSpPr>
            <a:spLocks noGrp="1"/>
          </p:cNvSpPr>
          <p:nvPr>
            <p:ph type="sldNum" sz="quarter" idx="12"/>
          </p:nvPr>
        </p:nvSpPr>
        <p:spPr>
          <a:xfrm>
            <a:off x="6886496" y="6356350"/>
            <a:ext cx="2133600" cy="365125"/>
          </a:xfrm>
        </p:spPr>
        <p:txBody>
          <a:bodyPr/>
          <a:lstStyle/>
          <a:p>
            <a:fld id="{663F5F2A-07F8-924E-B40A-1548314B1682}" type="slidenum">
              <a:rPr lang="en-US" sz="1600" smtClean="0">
                <a:solidFill>
                  <a:srgbClr val="C6101E"/>
                </a:solidFill>
                <a:latin typeface="Century Gothic"/>
              </a:rPr>
              <a:pPr/>
              <a:t>23</a:t>
            </a:fld>
            <a:endParaRPr lang="en-US" sz="1600" dirty="0">
              <a:solidFill>
                <a:srgbClr val="C6101E"/>
              </a:solidFill>
              <a:latin typeface="Century Gothic"/>
            </a:endParaRPr>
          </a:p>
        </p:txBody>
      </p:sp>
      <p:sp>
        <p:nvSpPr>
          <p:cNvPr id="52" name="Rectangle 51"/>
          <p:cNvSpPr/>
          <p:nvPr/>
        </p:nvSpPr>
        <p:spPr>
          <a:xfrm>
            <a:off x="633588" y="1067445"/>
            <a:ext cx="8386508" cy="1077218"/>
          </a:xfrm>
          <a:prstGeom prst="rect">
            <a:avLst/>
          </a:prstGeom>
        </p:spPr>
        <p:txBody>
          <a:bodyPr wrap="square">
            <a:spAutoFit/>
          </a:bodyPr>
          <a:lstStyle/>
          <a:p>
            <a:endParaRPr lang="en-US" sz="3200" dirty="0">
              <a:solidFill>
                <a:schemeClr val="bg1">
                  <a:lumMod val="50000"/>
                </a:schemeClr>
              </a:solidFill>
              <a:latin typeface="Calibri"/>
              <a:cs typeface="Calibri"/>
            </a:endParaRPr>
          </a:p>
          <a:p>
            <a:pPr marL="342900" indent="-342900">
              <a:buFont typeface="Arial"/>
              <a:buChar char="•"/>
            </a:pPr>
            <a:endParaRPr lang="en-US" sz="3200" dirty="0">
              <a:solidFill>
                <a:schemeClr val="bg1">
                  <a:lumMod val="50000"/>
                </a:schemeClr>
              </a:solidFill>
              <a:latin typeface="Calibri"/>
              <a:cs typeface="Calibri"/>
            </a:endParaRPr>
          </a:p>
        </p:txBody>
      </p:sp>
      <p:sp>
        <p:nvSpPr>
          <p:cNvPr id="58" name="Rectangle 57"/>
          <p:cNvSpPr/>
          <p:nvPr/>
        </p:nvSpPr>
        <p:spPr>
          <a:xfrm>
            <a:off x="-112054" y="-112064"/>
            <a:ext cx="9375110" cy="952533"/>
          </a:xfrm>
          <a:prstGeom prst="rect">
            <a:avLst/>
          </a:prstGeom>
          <a:solidFill>
            <a:schemeClr val="accent5">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2962A2"/>
              </a:solidFill>
            </a:endParaRPr>
          </a:p>
        </p:txBody>
      </p:sp>
      <p:sp>
        <p:nvSpPr>
          <p:cNvPr id="59" name="Rectangle 58"/>
          <p:cNvSpPr/>
          <p:nvPr/>
        </p:nvSpPr>
        <p:spPr>
          <a:xfrm>
            <a:off x="382848" y="220872"/>
            <a:ext cx="8460009" cy="400110"/>
          </a:xfrm>
          <a:prstGeom prst="rect">
            <a:avLst/>
          </a:prstGeom>
        </p:spPr>
        <p:txBody>
          <a:bodyPr wrap="square">
            <a:spAutoFit/>
          </a:bodyPr>
          <a:lstStyle/>
          <a:p>
            <a:pPr algn="r"/>
            <a:r>
              <a:rPr lang="en-US" sz="2000" dirty="0" smtClean="0">
                <a:solidFill>
                  <a:schemeClr val="bg1"/>
                </a:solidFill>
                <a:latin typeface="Century Gothic"/>
                <a:cs typeface="Century Gothic"/>
              </a:rPr>
              <a:t>COUNCIL OF CONSTANTINOPLE</a:t>
            </a:r>
            <a:endParaRPr lang="en-US" sz="2000" dirty="0">
              <a:solidFill>
                <a:schemeClr val="bg1"/>
              </a:solidFill>
              <a:latin typeface="Century Gothic"/>
              <a:cs typeface="Century Gothic"/>
            </a:endParaRPr>
          </a:p>
        </p:txBody>
      </p:sp>
      <p:sp>
        <p:nvSpPr>
          <p:cNvPr id="7" name="TextBox 6"/>
          <p:cNvSpPr txBox="1"/>
          <p:nvPr/>
        </p:nvSpPr>
        <p:spPr>
          <a:xfrm>
            <a:off x="226067" y="3697831"/>
            <a:ext cx="8161485" cy="3416320"/>
          </a:xfrm>
          <a:prstGeom prst="rect">
            <a:avLst/>
          </a:prstGeom>
          <a:noFill/>
        </p:spPr>
        <p:txBody>
          <a:bodyPr wrap="square" rtlCol="0">
            <a:spAutoFit/>
          </a:bodyPr>
          <a:lstStyle/>
          <a:p>
            <a:r>
              <a:rPr lang="en-US" sz="2400" b="1" dirty="0" smtClean="0">
                <a:solidFill>
                  <a:srgbClr val="008000"/>
                </a:solidFill>
              </a:rPr>
              <a:t>Date: </a:t>
            </a:r>
            <a:r>
              <a:rPr lang="en-US" sz="2400" dirty="0" smtClean="0">
                <a:solidFill>
                  <a:srgbClr val="7F7F7F"/>
                </a:solidFill>
              </a:rPr>
              <a:t>381 AD</a:t>
            </a:r>
          </a:p>
          <a:p>
            <a:r>
              <a:rPr lang="en-US" sz="2400" dirty="0">
                <a:solidFill>
                  <a:srgbClr val="7F7F7F"/>
                </a:solidFill>
              </a:rPr>
              <a:t/>
            </a:r>
            <a:br>
              <a:rPr lang="en-US" sz="2400" dirty="0">
                <a:solidFill>
                  <a:srgbClr val="7F7F7F"/>
                </a:solidFill>
              </a:rPr>
            </a:br>
            <a:r>
              <a:rPr lang="en-US" sz="2400" b="1" dirty="0" smtClean="0">
                <a:solidFill>
                  <a:srgbClr val="008000"/>
                </a:solidFill>
              </a:rPr>
              <a:t>Place: </a:t>
            </a:r>
            <a:r>
              <a:rPr lang="en-US" sz="2400" dirty="0" smtClean="0">
                <a:solidFill>
                  <a:srgbClr val="7F7F7F"/>
                </a:solidFill>
              </a:rPr>
              <a:t>Constantinople </a:t>
            </a:r>
          </a:p>
          <a:p>
            <a:endParaRPr lang="en-US" sz="2400" dirty="0">
              <a:solidFill>
                <a:srgbClr val="008000"/>
              </a:solidFill>
            </a:endParaRPr>
          </a:p>
          <a:p>
            <a:r>
              <a:rPr lang="en-US" sz="2400" b="1" dirty="0" smtClean="0">
                <a:solidFill>
                  <a:srgbClr val="008000"/>
                </a:solidFill>
              </a:rPr>
              <a:t>Participants: </a:t>
            </a:r>
            <a:r>
              <a:rPr lang="en-US" sz="2400" dirty="0" smtClean="0">
                <a:solidFill>
                  <a:schemeClr val="bg1">
                    <a:lumMod val="50000"/>
                  </a:schemeClr>
                </a:solidFill>
              </a:rPr>
              <a:t>150 bishops </a:t>
            </a:r>
          </a:p>
          <a:p>
            <a:endParaRPr lang="en-US" sz="2400" dirty="0">
              <a:solidFill>
                <a:srgbClr val="7F7F7F"/>
              </a:solidFill>
            </a:endParaRPr>
          </a:p>
          <a:p>
            <a:r>
              <a:rPr lang="en-US" sz="2400" b="1" dirty="0" smtClean="0">
                <a:solidFill>
                  <a:srgbClr val="008000"/>
                </a:solidFill>
              </a:rPr>
              <a:t>Reason for Council:  </a:t>
            </a:r>
            <a:r>
              <a:rPr lang="en-US" sz="2400" dirty="0">
                <a:solidFill>
                  <a:srgbClr val="7F7F7F"/>
                </a:solidFill>
              </a:rPr>
              <a:t>King Constantine called this council to define the faith </a:t>
            </a:r>
            <a:r>
              <a:rPr lang="en-US" sz="2400" dirty="0" smtClean="0">
                <a:solidFill>
                  <a:srgbClr val="7F7F7F"/>
                </a:solidFill>
              </a:rPr>
              <a:t>concerning the divinity of the </a:t>
            </a:r>
            <a:r>
              <a:rPr lang="en-US" sz="2400" dirty="0">
                <a:solidFill>
                  <a:srgbClr val="7F7F7F"/>
                </a:solidFill>
              </a:rPr>
              <a:t>Holy Spirit </a:t>
            </a:r>
          </a:p>
          <a:p>
            <a:endParaRPr lang="en-US" sz="2400" dirty="0"/>
          </a:p>
        </p:txBody>
      </p:sp>
      <p:pic>
        <p:nvPicPr>
          <p:cNvPr id="8" name="Picture 7" descr="Map_of_Council_of_Nicaea.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19325" y="840469"/>
            <a:ext cx="6924675" cy="3686175"/>
          </a:xfrm>
          <a:prstGeom prst="rect">
            <a:avLst/>
          </a:prstGeom>
        </p:spPr>
      </p:pic>
      <p:sp>
        <p:nvSpPr>
          <p:cNvPr id="3" name="5-Point Star 2"/>
          <p:cNvSpPr/>
          <p:nvPr/>
        </p:nvSpPr>
        <p:spPr>
          <a:xfrm>
            <a:off x="5406242" y="2040130"/>
            <a:ext cx="318649" cy="334505"/>
          </a:xfrm>
          <a:prstGeom prst="star5">
            <a:avLst/>
          </a:prstGeom>
          <a:solidFill>
            <a:srgbClr val="008000"/>
          </a:solidFill>
          <a:ln>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TextBox 3"/>
          <p:cNvSpPr txBox="1"/>
          <p:nvPr/>
        </p:nvSpPr>
        <p:spPr>
          <a:xfrm>
            <a:off x="4956672" y="1810753"/>
            <a:ext cx="1846177" cy="307777"/>
          </a:xfrm>
          <a:prstGeom prst="rect">
            <a:avLst/>
          </a:prstGeom>
          <a:noFill/>
        </p:spPr>
        <p:txBody>
          <a:bodyPr wrap="square" rtlCol="0">
            <a:spAutoFit/>
          </a:bodyPr>
          <a:lstStyle/>
          <a:p>
            <a:r>
              <a:rPr lang="en-US" sz="1400" b="1" dirty="0" smtClean="0"/>
              <a:t>Constantinople</a:t>
            </a:r>
            <a:endParaRPr lang="en-US" sz="1400" b="1" dirty="0"/>
          </a:p>
        </p:txBody>
      </p:sp>
    </p:spTree>
    <p:extLst>
      <p:ext uri="{BB962C8B-B14F-4D97-AF65-F5344CB8AC3E}">
        <p14:creationId xmlns:p14="http://schemas.microsoft.com/office/powerpoint/2010/main" val="264563986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lide Number Placeholder 10"/>
          <p:cNvSpPr>
            <a:spLocks noGrp="1"/>
          </p:cNvSpPr>
          <p:nvPr>
            <p:ph type="sldNum" sz="quarter" idx="12"/>
          </p:nvPr>
        </p:nvSpPr>
        <p:spPr>
          <a:xfrm>
            <a:off x="6886496" y="6356350"/>
            <a:ext cx="2133600" cy="365125"/>
          </a:xfrm>
        </p:spPr>
        <p:txBody>
          <a:bodyPr/>
          <a:lstStyle/>
          <a:p>
            <a:fld id="{663F5F2A-07F8-924E-B40A-1548314B1682}" type="slidenum">
              <a:rPr lang="en-US" sz="1600" smtClean="0">
                <a:solidFill>
                  <a:srgbClr val="C6101E"/>
                </a:solidFill>
                <a:latin typeface="Century Gothic"/>
              </a:rPr>
              <a:pPr/>
              <a:t>24</a:t>
            </a:fld>
            <a:endParaRPr lang="en-US" sz="1600" dirty="0">
              <a:solidFill>
                <a:srgbClr val="C6101E"/>
              </a:solidFill>
              <a:latin typeface="Century Gothic"/>
            </a:endParaRPr>
          </a:p>
        </p:txBody>
      </p:sp>
      <p:sp>
        <p:nvSpPr>
          <p:cNvPr id="52" name="Rectangle 51"/>
          <p:cNvSpPr/>
          <p:nvPr/>
        </p:nvSpPr>
        <p:spPr>
          <a:xfrm>
            <a:off x="633588" y="1067445"/>
            <a:ext cx="8386508" cy="1077218"/>
          </a:xfrm>
          <a:prstGeom prst="rect">
            <a:avLst/>
          </a:prstGeom>
        </p:spPr>
        <p:txBody>
          <a:bodyPr wrap="square">
            <a:spAutoFit/>
          </a:bodyPr>
          <a:lstStyle/>
          <a:p>
            <a:endParaRPr lang="en-US" sz="3200" dirty="0">
              <a:solidFill>
                <a:schemeClr val="bg1">
                  <a:lumMod val="50000"/>
                </a:schemeClr>
              </a:solidFill>
              <a:latin typeface="Calibri"/>
              <a:cs typeface="Calibri"/>
            </a:endParaRPr>
          </a:p>
          <a:p>
            <a:pPr marL="342900" indent="-342900">
              <a:buFont typeface="Arial"/>
              <a:buChar char="•"/>
            </a:pPr>
            <a:endParaRPr lang="en-US" sz="3200" dirty="0">
              <a:solidFill>
                <a:schemeClr val="bg1">
                  <a:lumMod val="50000"/>
                </a:schemeClr>
              </a:solidFill>
              <a:latin typeface="Calibri"/>
              <a:cs typeface="Calibri"/>
            </a:endParaRPr>
          </a:p>
        </p:txBody>
      </p:sp>
      <p:sp>
        <p:nvSpPr>
          <p:cNvPr id="58" name="Rectangle 57"/>
          <p:cNvSpPr/>
          <p:nvPr/>
        </p:nvSpPr>
        <p:spPr>
          <a:xfrm>
            <a:off x="-112054" y="-112064"/>
            <a:ext cx="9375110" cy="952533"/>
          </a:xfrm>
          <a:prstGeom prst="rect">
            <a:avLst/>
          </a:prstGeom>
          <a:solidFill>
            <a:schemeClr val="accent5">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2962A2"/>
              </a:solidFill>
            </a:endParaRPr>
          </a:p>
        </p:txBody>
      </p:sp>
      <p:sp>
        <p:nvSpPr>
          <p:cNvPr id="59" name="Rectangle 58"/>
          <p:cNvSpPr/>
          <p:nvPr/>
        </p:nvSpPr>
        <p:spPr>
          <a:xfrm>
            <a:off x="382848" y="220872"/>
            <a:ext cx="8460009" cy="400110"/>
          </a:xfrm>
          <a:prstGeom prst="rect">
            <a:avLst/>
          </a:prstGeom>
        </p:spPr>
        <p:txBody>
          <a:bodyPr wrap="square">
            <a:spAutoFit/>
          </a:bodyPr>
          <a:lstStyle/>
          <a:p>
            <a:pPr algn="r"/>
            <a:r>
              <a:rPr lang="en-US" sz="2000" dirty="0" smtClean="0">
                <a:solidFill>
                  <a:schemeClr val="bg1"/>
                </a:solidFill>
                <a:latin typeface="Century Gothic"/>
                <a:cs typeface="Century Gothic"/>
              </a:rPr>
              <a:t>COUNCIL OF CONSTANTINOPLE</a:t>
            </a:r>
            <a:endParaRPr lang="en-US" sz="2000" dirty="0">
              <a:solidFill>
                <a:schemeClr val="bg1"/>
              </a:solidFill>
              <a:latin typeface="Century Gothic"/>
              <a:cs typeface="Century Gothic"/>
            </a:endParaRPr>
          </a:p>
        </p:txBody>
      </p:sp>
      <p:sp>
        <p:nvSpPr>
          <p:cNvPr id="7" name="TextBox 6"/>
          <p:cNvSpPr txBox="1"/>
          <p:nvPr/>
        </p:nvSpPr>
        <p:spPr>
          <a:xfrm>
            <a:off x="382847" y="1145845"/>
            <a:ext cx="8004705" cy="5262979"/>
          </a:xfrm>
          <a:prstGeom prst="rect">
            <a:avLst/>
          </a:prstGeom>
          <a:noFill/>
        </p:spPr>
        <p:txBody>
          <a:bodyPr wrap="square" rtlCol="0">
            <a:spAutoFit/>
          </a:bodyPr>
          <a:lstStyle/>
          <a:p>
            <a:r>
              <a:rPr lang="en-US" sz="2400" dirty="0" smtClean="0">
                <a:solidFill>
                  <a:srgbClr val="CC3300"/>
                </a:solidFill>
              </a:rPr>
              <a:t>KEY HERESY - EUNOMIANISM</a:t>
            </a:r>
          </a:p>
          <a:p>
            <a:endParaRPr lang="en-US" sz="2400" dirty="0"/>
          </a:p>
          <a:p>
            <a:pPr marL="342900" indent="-342900">
              <a:buFont typeface="Arial"/>
              <a:buChar char="•"/>
            </a:pPr>
            <a:r>
              <a:rPr lang="en-US" sz="2400" dirty="0" smtClean="0">
                <a:solidFill>
                  <a:schemeClr val="bg1">
                    <a:lumMod val="50000"/>
                  </a:schemeClr>
                </a:solidFill>
              </a:rPr>
              <a:t>Founder: </a:t>
            </a:r>
            <a:r>
              <a:rPr lang="en-US" sz="2400" dirty="0" err="1" smtClean="0">
                <a:solidFill>
                  <a:schemeClr val="bg1">
                    <a:lumMod val="50000"/>
                  </a:schemeClr>
                </a:solidFill>
              </a:rPr>
              <a:t>Eunomius</a:t>
            </a:r>
            <a:r>
              <a:rPr lang="en-US" sz="2400" dirty="0" smtClean="0">
                <a:solidFill>
                  <a:schemeClr val="bg1">
                    <a:lumMod val="50000"/>
                  </a:schemeClr>
                </a:solidFill>
              </a:rPr>
              <a:t>, a priest </a:t>
            </a:r>
          </a:p>
          <a:p>
            <a:pPr marL="342900" indent="-342900">
              <a:buFont typeface="Arial"/>
              <a:buChar char="•"/>
            </a:pPr>
            <a:endParaRPr lang="en-US" sz="2400" dirty="0" smtClean="0">
              <a:solidFill>
                <a:schemeClr val="bg1">
                  <a:lumMod val="50000"/>
                </a:schemeClr>
              </a:solidFill>
            </a:endParaRPr>
          </a:p>
          <a:p>
            <a:pPr marL="342900" indent="-342900">
              <a:buFont typeface="Arial"/>
              <a:buChar char="•"/>
            </a:pPr>
            <a:r>
              <a:rPr lang="en-US" sz="2400" dirty="0" smtClean="0">
                <a:solidFill>
                  <a:schemeClr val="bg1">
                    <a:lumMod val="50000"/>
                  </a:schemeClr>
                </a:solidFill>
              </a:rPr>
              <a:t>Denied </a:t>
            </a:r>
            <a:r>
              <a:rPr lang="en-US" sz="2400" dirty="0">
                <a:solidFill>
                  <a:schemeClr val="bg1">
                    <a:lumMod val="50000"/>
                  </a:schemeClr>
                </a:solidFill>
              </a:rPr>
              <a:t>Holy Spirit as </a:t>
            </a:r>
            <a:r>
              <a:rPr lang="en-US" sz="2400" dirty="0" smtClean="0">
                <a:solidFill>
                  <a:schemeClr val="bg1">
                    <a:lumMod val="50000"/>
                  </a:schemeClr>
                </a:solidFill>
              </a:rPr>
              <a:t>God </a:t>
            </a:r>
            <a:r>
              <a:rPr lang="en-US" sz="2400" dirty="0">
                <a:solidFill>
                  <a:schemeClr val="bg1">
                    <a:lumMod val="50000"/>
                  </a:schemeClr>
                </a:solidFill>
              </a:rPr>
              <a:t>because of </a:t>
            </a:r>
            <a:r>
              <a:rPr lang="en-US" sz="2400" dirty="0" smtClean="0">
                <a:solidFill>
                  <a:schemeClr val="bg1">
                    <a:lumMod val="50000"/>
                  </a:schemeClr>
                </a:solidFill>
              </a:rPr>
              <a:t>his </a:t>
            </a:r>
            <a:r>
              <a:rPr lang="en-US" sz="2400" dirty="0">
                <a:solidFill>
                  <a:schemeClr val="bg1">
                    <a:lumMod val="50000"/>
                  </a:schemeClr>
                </a:solidFill>
              </a:rPr>
              <a:t>misinterpretation of the </a:t>
            </a:r>
            <a:r>
              <a:rPr lang="en-US" sz="2400" dirty="0" smtClean="0">
                <a:solidFill>
                  <a:schemeClr val="bg1">
                    <a:lumMod val="50000"/>
                  </a:schemeClr>
                </a:solidFill>
              </a:rPr>
              <a:t>Scripture</a:t>
            </a:r>
          </a:p>
          <a:p>
            <a:pPr marL="342900" indent="-342900">
              <a:buFont typeface="Arial"/>
              <a:buChar char="•"/>
            </a:pPr>
            <a:endParaRPr lang="en-US" sz="2400" dirty="0" smtClean="0">
              <a:solidFill>
                <a:schemeClr val="bg1">
                  <a:lumMod val="50000"/>
                </a:schemeClr>
              </a:solidFill>
            </a:endParaRPr>
          </a:p>
          <a:p>
            <a:pPr marL="342900" indent="-342900">
              <a:buFont typeface="Arial"/>
              <a:buChar char="•"/>
            </a:pPr>
            <a:r>
              <a:rPr lang="en-US" sz="2400" dirty="0" smtClean="0">
                <a:solidFill>
                  <a:schemeClr val="bg1">
                    <a:lumMod val="50000"/>
                  </a:schemeClr>
                </a:solidFill>
              </a:rPr>
              <a:t>1</a:t>
            </a:r>
            <a:r>
              <a:rPr lang="en-US" sz="2400" baseline="30000" dirty="0" smtClean="0">
                <a:solidFill>
                  <a:schemeClr val="bg1">
                    <a:lumMod val="50000"/>
                  </a:schemeClr>
                </a:solidFill>
              </a:rPr>
              <a:t>st</a:t>
            </a:r>
            <a:r>
              <a:rPr lang="en-US" sz="2400" dirty="0" smtClean="0">
                <a:solidFill>
                  <a:schemeClr val="bg1">
                    <a:lumMod val="50000"/>
                  </a:schemeClr>
                </a:solidFill>
              </a:rPr>
              <a:t> ARGUMENT: Since </a:t>
            </a:r>
            <a:r>
              <a:rPr lang="en-US" sz="2400" dirty="0">
                <a:solidFill>
                  <a:schemeClr val="bg1">
                    <a:lumMod val="50000"/>
                  </a:schemeClr>
                </a:solidFill>
              </a:rPr>
              <a:t>angels are called spirits and they are created </a:t>
            </a:r>
            <a:r>
              <a:rPr lang="en-US" sz="2400" dirty="0" smtClean="0">
                <a:solidFill>
                  <a:schemeClr val="bg1">
                    <a:lumMod val="50000"/>
                  </a:schemeClr>
                </a:solidFill>
              </a:rPr>
              <a:t>beings, </a:t>
            </a:r>
            <a:r>
              <a:rPr lang="en-US" sz="2400" dirty="0">
                <a:solidFill>
                  <a:schemeClr val="bg1">
                    <a:lumMod val="50000"/>
                  </a:schemeClr>
                </a:solidFill>
              </a:rPr>
              <a:t>the Holy Spirit is also a created </a:t>
            </a:r>
            <a:r>
              <a:rPr lang="en-US" sz="2400" dirty="0" smtClean="0">
                <a:solidFill>
                  <a:schemeClr val="bg1">
                    <a:lumMod val="50000"/>
                  </a:schemeClr>
                </a:solidFill>
              </a:rPr>
              <a:t>being</a:t>
            </a:r>
          </a:p>
          <a:p>
            <a:pPr marL="342900" indent="-342900">
              <a:buFont typeface="Arial"/>
              <a:buChar char="•"/>
            </a:pPr>
            <a:endParaRPr lang="en-US" sz="2400" dirty="0" smtClean="0">
              <a:solidFill>
                <a:schemeClr val="bg1">
                  <a:lumMod val="50000"/>
                </a:schemeClr>
              </a:solidFill>
            </a:endParaRPr>
          </a:p>
          <a:p>
            <a:pPr marL="342900" indent="-342900">
              <a:buFont typeface="Arial"/>
              <a:buChar char="•"/>
            </a:pPr>
            <a:r>
              <a:rPr lang="en-US" sz="2400" dirty="0" smtClean="0">
                <a:solidFill>
                  <a:schemeClr val="bg1">
                    <a:lumMod val="50000"/>
                  </a:schemeClr>
                </a:solidFill>
              </a:rPr>
              <a:t> 2</a:t>
            </a:r>
            <a:r>
              <a:rPr lang="en-US" sz="2400" baseline="30000" dirty="0" smtClean="0">
                <a:solidFill>
                  <a:schemeClr val="bg1">
                    <a:lumMod val="50000"/>
                  </a:schemeClr>
                </a:solidFill>
              </a:rPr>
              <a:t>nd</a:t>
            </a:r>
            <a:r>
              <a:rPr lang="en-US" sz="2400" dirty="0" smtClean="0">
                <a:solidFill>
                  <a:schemeClr val="bg1">
                    <a:lumMod val="50000"/>
                  </a:schemeClr>
                </a:solidFill>
              </a:rPr>
              <a:t> ARGUMENT: </a:t>
            </a:r>
            <a:r>
              <a:rPr lang="en-US" sz="2400" dirty="0">
                <a:solidFill>
                  <a:schemeClr val="bg1">
                    <a:lumMod val="50000"/>
                  </a:schemeClr>
                </a:solidFill>
              </a:rPr>
              <a:t>T</a:t>
            </a:r>
            <a:r>
              <a:rPr lang="en-US" sz="2400" dirty="0" smtClean="0">
                <a:solidFill>
                  <a:schemeClr val="bg1">
                    <a:lumMod val="50000"/>
                  </a:schemeClr>
                </a:solidFill>
              </a:rPr>
              <a:t>he </a:t>
            </a:r>
            <a:r>
              <a:rPr lang="en-US" sz="2400" dirty="0">
                <a:solidFill>
                  <a:schemeClr val="bg1">
                    <a:lumMod val="50000"/>
                  </a:schemeClr>
                </a:solidFill>
              </a:rPr>
              <a:t>Holy Spirit is not mentioned in Scripture with the definite article “the</a:t>
            </a:r>
            <a:r>
              <a:rPr lang="en-US" sz="2400" dirty="0" smtClean="0">
                <a:solidFill>
                  <a:schemeClr val="bg1">
                    <a:lumMod val="50000"/>
                  </a:schemeClr>
                </a:solidFill>
              </a:rPr>
              <a:t>”</a:t>
            </a:r>
            <a:r>
              <a:rPr lang="en-US" sz="2400" dirty="0" smtClean="0"/>
              <a:t>  </a:t>
            </a:r>
          </a:p>
          <a:p>
            <a:endParaRPr lang="en-US" sz="2400" dirty="0"/>
          </a:p>
          <a:p>
            <a:r>
              <a:rPr lang="en-US" sz="2400" dirty="0" smtClean="0"/>
              <a:t> </a:t>
            </a:r>
            <a:endParaRPr lang="en-US" sz="2400" dirty="0"/>
          </a:p>
        </p:txBody>
      </p:sp>
    </p:spTree>
    <p:extLst>
      <p:ext uri="{BB962C8B-B14F-4D97-AF65-F5344CB8AC3E}">
        <p14:creationId xmlns:p14="http://schemas.microsoft.com/office/powerpoint/2010/main" val="116318648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lide Number Placeholder 10"/>
          <p:cNvSpPr>
            <a:spLocks noGrp="1"/>
          </p:cNvSpPr>
          <p:nvPr>
            <p:ph type="sldNum" sz="quarter" idx="12"/>
          </p:nvPr>
        </p:nvSpPr>
        <p:spPr>
          <a:xfrm>
            <a:off x="6886496" y="6356350"/>
            <a:ext cx="2133600" cy="365125"/>
          </a:xfrm>
        </p:spPr>
        <p:txBody>
          <a:bodyPr/>
          <a:lstStyle/>
          <a:p>
            <a:fld id="{663F5F2A-07F8-924E-B40A-1548314B1682}" type="slidenum">
              <a:rPr lang="en-US" sz="1600" smtClean="0">
                <a:solidFill>
                  <a:srgbClr val="C6101E"/>
                </a:solidFill>
                <a:latin typeface="Century Gothic"/>
              </a:rPr>
              <a:pPr/>
              <a:t>25</a:t>
            </a:fld>
            <a:endParaRPr lang="en-US" sz="1600" dirty="0">
              <a:solidFill>
                <a:srgbClr val="C6101E"/>
              </a:solidFill>
              <a:latin typeface="Century Gothic"/>
            </a:endParaRPr>
          </a:p>
        </p:txBody>
      </p:sp>
      <p:sp>
        <p:nvSpPr>
          <p:cNvPr id="52" name="Rectangle 51"/>
          <p:cNvSpPr/>
          <p:nvPr/>
        </p:nvSpPr>
        <p:spPr>
          <a:xfrm>
            <a:off x="633588" y="1067445"/>
            <a:ext cx="8386508" cy="1077218"/>
          </a:xfrm>
          <a:prstGeom prst="rect">
            <a:avLst/>
          </a:prstGeom>
        </p:spPr>
        <p:txBody>
          <a:bodyPr wrap="square">
            <a:spAutoFit/>
          </a:bodyPr>
          <a:lstStyle/>
          <a:p>
            <a:endParaRPr lang="en-US" sz="3200" dirty="0">
              <a:solidFill>
                <a:schemeClr val="bg1">
                  <a:lumMod val="50000"/>
                </a:schemeClr>
              </a:solidFill>
              <a:latin typeface="Calibri"/>
              <a:cs typeface="Calibri"/>
            </a:endParaRPr>
          </a:p>
          <a:p>
            <a:pPr marL="342900" indent="-342900">
              <a:buFont typeface="Arial"/>
              <a:buChar char="•"/>
            </a:pPr>
            <a:endParaRPr lang="en-US" sz="3200" dirty="0">
              <a:solidFill>
                <a:schemeClr val="bg1">
                  <a:lumMod val="50000"/>
                </a:schemeClr>
              </a:solidFill>
              <a:latin typeface="Calibri"/>
              <a:cs typeface="Calibri"/>
            </a:endParaRPr>
          </a:p>
        </p:txBody>
      </p:sp>
      <p:sp>
        <p:nvSpPr>
          <p:cNvPr id="58" name="Rectangle 57"/>
          <p:cNvSpPr/>
          <p:nvPr/>
        </p:nvSpPr>
        <p:spPr>
          <a:xfrm>
            <a:off x="-112054" y="-112064"/>
            <a:ext cx="9375110" cy="952533"/>
          </a:xfrm>
          <a:prstGeom prst="rect">
            <a:avLst/>
          </a:prstGeom>
          <a:solidFill>
            <a:schemeClr val="accent5">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2962A2"/>
              </a:solidFill>
            </a:endParaRPr>
          </a:p>
        </p:txBody>
      </p:sp>
      <p:sp>
        <p:nvSpPr>
          <p:cNvPr id="59" name="Rectangle 58"/>
          <p:cNvSpPr/>
          <p:nvPr/>
        </p:nvSpPr>
        <p:spPr>
          <a:xfrm>
            <a:off x="382848" y="220872"/>
            <a:ext cx="8460009" cy="400110"/>
          </a:xfrm>
          <a:prstGeom prst="rect">
            <a:avLst/>
          </a:prstGeom>
        </p:spPr>
        <p:txBody>
          <a:bodyPr wrap="square">
            <a:spAutoFit/>
          </a:bodyPr>
          <a:lstStyle/>
          <a:p>
            <a:pPr algn="r"/>
            <a:r>
              <a:rPr lang="en-US" sz="2000" dirty="0" smtClean="0">
                <a:solidFill>
                  <a:schemeClr val="bg1"/>
                </a:solidFill>
                <a:latin typeface="Century Gothic"/>
                <a:cs typeface="Century Gothic"/>
              </a:rPr>
              <a:t>COUNCIL OF CONSTANTINOPLE</a:t>
            </a:r>
            <a:endParaRPr lang="en-US" sz="2000" dirty="0">
              <a:solidFill>
                <a:schemeClr val="bg1"/>
              </a:solidFill>
              <a:latin typeface="Century Gothic"/>
              <a:cs typeface="Century Gothic"/>
            </a:endParaRPr>
          </a:p>
        </p:txBody>
      </p:sp>
      <p:sp>
        <p:nvSpPr>
          <p:cNvPr id="7" name="TextBox 6"/>
          <p:cNvSpPr txBox="1"/>
          <p:nvPr/>
        </p:nvSpPr>
        <p:spPr>
          <a:xfrm>
            <a:off x="382847" y="1145845"/>
            <a:ext cx="8004705" cy="4154984"/>
          </a:xfrm>
          <a:prstGeom prst="rect">
            <a:avLst/>
          </a:prstGeom>
          <a:noFill/>
        </p:spPr>
        <p:txBody>
          <a:bodyPr wrap="square" rtlCol="0">
            <a:spAutoFit/>
          </a:bodyPr>
          <a:lstStyle/>
          <a:p>
            <a:r>
              <a:rPr lang="en-US" sz="2400" dirty="0" smtClean="0">
                <a:solidFill>
                  <a:srgbClr val="CC3300"/>
                </a:solidFill>
              </a:rPr>
              <a:t>KEY DEFENSE</a:t>
            </a:r>
          </a:p>
          <a:p>
            <a:endParaRPr lang="en-US" sz="2400" dirty="0"/>
          </a:p>
          <a:p>
            <a:pPr marL="342900" indent="-342900">
              <a:buFont typeface="Arial"/>
              <a:buChar char="•"/>
            </a:pPr>
            <a:r>
              <a:rPr lang="en-US" sz="2400" dirty="0" smtClean="0">
                <a:solidFill>
                  <a:schemeClr val="bg1">
                    <a:lumMod val="50000"/>
                  </a:schemeClr>
                </a:solidFill>
              </a:rPr>
              <a:t>If we deny the divinity of the Holy Spirit, then we don’t believe of the Son (because the Holy Spirit is the Spirit of the Son and of the Father), so we don’t believe in the Holy Trinity</a:t>
            </a:r>
          </a:p>
          <a:p>
            <a:pPr marL="342900" indent="-342900">
              <a:buFont typeface="Arial"/>
              <a:buChar char="•"/>
            </a:pPr>
            <a:endParaRPr lang="en-US" sz="2400" dirty="0" smtClean="0">
              <a:solidFill>
                <a:schemeClr val="bg1">
                  <a:lumMod val="50000"/>
                </a:schemeClr>
              </a:solidFill>
            </a:endParaRPr>
          </a:p>
          <a:p>
            <a:pPr marL="342900" indent="-342900">
              <a:buFont typeface="Arial"/>
              <a:buChar char="•"/>
            </a:pPr>
            <a:r>
              <a:rPr lang="en-US" sz="2400" dirty="0" smtClean="0">
                <a:solidFill>
                  <a:schemeClr val="bg1">
                    <a:lumMod val="50000"/>
                  </a:schemeClr>
                </a:solidFill>
              </a:rPr>
              <a:t>The </a:t>
            </a:r>
            <a:r>
              <a:rPr lang="en-US" sz="2400" dirty="0">
                <a:solidFill>
                  <a:schemeClr val="bg1">
                    <a:lumMod val="50000"/>
                  </a:schemeClr>
                </a:solidFill>
              </a:rPr>
              <a:t>work of the Holy Spirit in us proves that He is </a:t>
            </a:r>
            <a:r>
              <a:rPr lang="en-US" sz="2400" dirty="0" smtClean="0">
                <a:solidFill>
                  <a:schemeClr val="bg1">
                    <a:lumMod val="50000"/>
                  </a:schemeClr>
                </a:solidFill>
              </a:rPr>
              <a:t>God</a:t>
            </a:r>
            <a:endParaRPr lang="en-US" sz="2400" dirty="0">
              <a:solidFill>
                <a:schemeClr val="bg1">
                  <a:lumMod val="50000"/>
                </a:schemeClr>
              </a:solidFill>
            </a:endParaRPr>
          </a:p>
          <a:p>
            <a:pPr marL="342900" indent="-342900">
              <a:buFont typeface="Arial"/>
              <a:buChar char="•"/>
            </a:pPr>
            <a:endParaRPr lang="en-US" sz="2400" dirty="0" smtClean="0">
              <a:solidFill>
                <a:schemeClr val="bg1">
                  <a:lumMod val="50000"/>
                </a:schemeClr>
              </a:solidFill>
            </a:endParaRPr>
          </a:p>
          <a:p>
            <a:endParaRPr lang="en-US" sz="2400" dirty="0"/>
          </a:p>
          <a:p>
            <a:r>
              <a:rPr lang="en-US" sz="2400" dirty="0" smtClean="0"/>
              <a:t> </a:t>
            </a:r>
            <a:endParaRPr lang="en-US" sz="2400" dirty="0"/>
          </a:p>
        </p:txBody>
      </p:sp>
    </p:spTree>
    <p:extLst>
      <p:ext uri="{BB962C8B-B14F-4D97-AF65-F5344CB8AC3E}">
        <p14:creationId xmlns:p14="http://schemas.microsoft.com/office/powerpoint/2010/main" val="160915090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Rectangle 57"/>
          <p:cNvSpPr/>
          <p:nvPr/>
        </p:nvSpPr>
        <p:spPr>
          <a:xfrm>
            <a:off x="-112054" y="-112064"/>
            <a:ext cx="9375110" cy="952533"/>
          </a:xfrm>
          <a:prstGeom prst="rect">
            <a:avLst/>
          </a:prstGeom>
          <a:solidFill>
            <a:schemeClr val="accent5">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2962A2"/>
              </a:solidFill>
            </a:endParaRPr>
          </a:p>
        </p:txBody>
      </p:sp>
      <p:sp>
        <p:nvSpPr>
          <p:cNvPr id="3" name="TextBox 2"/>
          <p:cNvSpPr txBox="1"/>
          <p:nvPr/>
        </p:nvSpPr>
        <p:spPr>
          <a:xfrm>
            <a:off x="308143" y="4485044"/>
            <a:ext cx="2635270" cy="369332"/>
          </a:xfrm>
          <a:prstGeom prst="rect">
            <a:avLst/>
          </a:prstGeom>
          <a:noFill/>
        </p:spPr>
        <p:txBody>
          <a:bodyPr wrap="square" rtlCol="0">
            <a:spAutoFit/>
          </a:bodyPr>
          <a:lstStyle/>
          <a:p>
            <a:r>
              <a:rPr lang="en-US" dirty="0" smtClean="0">
                <a:solidFill>
                  <a:srgbClr val="7F7F7F"/>
                </a:solidFill>
              </a:rPr>
              <a:t>Saint Basil the Great </a:t>
            </a:r>
            <a:endParaRPr lang="en-US" dirty="0">
              <a:solidFill>
                <a:srgbClr val="7F7F7F"/>
              </a:solidFill>
            </a:endParaRPr>
          </a:p>
        </p:txBody>
      </p:sp>
      <p:pic>
        <p:nvPicPr>
          <p:cNvPr id="9" name="Picture 8" descr="StBasil.jpg"/>
          <p:cNvPicPr>
            <a:picLocks noChangeAspect="1"/>
          </p:cNvPicPr>
          <p:nvPr/>
        </p:nvPicPr>
        <p:blipFill rotWithShape="1">
          <a:blip r:embed="rId3">
            <a:extLst>
              <a:ext uri="{28A0092B-C50C-407E-A947-70E740481C1C}">
                <a14:useLocalDpi xmlns:a14="http://schemas.microsoft.com/office/drawing/2010/main" val="0"/>
              </a:ext>
            </a:extLst>
          </a:blip>
          <a:srcRect l="11764" r="9625" b="7792"/>
          <a:stretch/>
        </p:blipFill>
        <p:spPr>
          <a:xfrm>
            <a:off x="382848" y="1270007"/>
            <a:ext cx="2136589" cy="3063729"/>
          </a:xfrm>
          <a:prstGeom prst="rect">
            <a:avLst/>
          </a:prstGeom>
        </p:spPr>
      </p:pic>
      <p:sp>
        <p:nvSpPr>
          <p:cNvPr id="6" name="Rectangle 5"/>
          <p:cNvSpPr/>
          <p:nvPr/>
        </p:nvSpPr>
        <p:spPr>
          <a:xfrm>
            <a:off x="382848" y="220872"/>
            <a:ext cx="8460009" cy="400110"/>
          </a:xfrm>
          <a:prstGeom prst="rect">
            <a:avLst/>
          </a:prstGeom>
        </p:spPr>
        <p:txBody>
          <a:bodyPr wrap="square">
            <a:spAutoFit/>
          </a:bodyPr>
          <a:lstStyle/>
          <a:p>
            <a:pPr algn="r"/>
            <a:r>
              <a:rPr lang="en-US" sz="2000" dirty="0" smtClean="0">
                <a:solidFill>
                  <a:schemeClr val="bg1"/>
                </a:solidFill>
                <a:latin typeface="Century Gothic"/>
                <a:cs typeface="Century Gothic"/>
              </a:rPr>
              <a:t>COUNCIL OF CONSTANTINOPLE: KEY FIGURE</a:t>
            </a:r>
            <a:endParaRPr lang="en-US" sz="2000" dirty="0">
              <a:solidFill>
                <a:schemeClr val="bg1"/>
              </a:solidFill>
              <a:latin typeface="Century Gothic"/>
              <a:cs typeface="Century Gothic"/>
            </a:endParaRPr>
          </a:p>
        </p:txBody>
      </p:sp>
      <p:sp>
        <p:nvSpPr>
          <p:cNvPr id="2" name="TextBox 1"/>
          <p:cNvSpPr txBox="1"/>
          <p:nvPr/>
        </p:nvSpPr>
        <p:spPr>
          <a:xfrm>
            <a:off x="2943413" y="1088194"/>
            <a:ext cx="5899444" cy="3693319"/>
          </a:xfrm>
          <a:prstGeom prst="rect">
            <a:avLst/>
          </a:prstGeom>
          <a:noFill/>
        </p:spPr>
        <p:txBody>
          <a:bodyPr wrap="square" rtlCol="0">
            <a:spAutoFit/>
          </a:bodyPr>
          <a:lstStyle/>
          <a:p>
            <a:pPr marL="285750" indent="-285750">
              <a:buFont typeface="Arial"/>
              <a:buChar char="•"/>
            </a:pPr>
            <a:r>
              <a:rPr lang="en-US" dirty="0" smtClean="0">
                <a:solidFill>
                  <a:srgbClr val="7F7F7F"/>
                </a:solidFill>
              </a:rPr>
              <a:t>Born in 329/330 AD</a:t>
            </a:r>
            <a:br>
              <a:rPr lang="en-US" dirty="0" smtClean="0">
                <a:solidFill>
                  <a:srgbClr val="7F7F7F"/>
                </a:solidFill>
              </a:rPr>
            </a:br>
            <a:endParaRPr lang="en-US" dirty="0" smtClean="0">
              <a:solidFill>
                <a:srgbClr val="7F7F7F"/>
              </a:solidFill>
            </a:endParaRPr>
          </a:p>
          <a:p>
            <a:pPr marL="285750" indent="-285750">
              <a:buFont typeface="Arial"/>
              <a:buChar char="•"/>
            </a:pPr>
            <a:r>
              <a:rPr lang="en-US" dirty="0" smtClean="0">
                <a:solidFill>
                  <a:srgbClr val="7F7F7F"/>
                </a:solidFill>
              </a:rPr>
              <a:t>Received instruction about the Christian faith through his grandmother; raised in an influential Christian family </a:t>
            </a:r>
            <a:br>
              <a:rPr lang="en-US" dirty="0" smtClean="0">
                <a:solidFill>
                  <a:srgbClr val="7F7F7F"/>
                </a:solidFill>
              </a:rPr>
            </a:br>
            <a:endParaRPr lang="en-US" dirty="0" smtClean="0">
              <a:solidFill>
                <a:srgbClr val="7F7F7F"/>
              </a:solidFill>
            </a:endParaRPr>
          </a:p>
          <a:p>
            <a:pPr marL="285750" indent="-285750">
              <a:buFont typeface="Arial"/>
              <a:buChar char="•"/>
            </a:pPr>
            <a:r>
              <a:rPr lang="en-US" dirty="0" smtClean="0">
                <a:solidFill>
                  <a:srgbClr val="7F7F7F"/>
                </a:solidFill>
              </a:rPr>
              <a:t>Focused the majority of his life</a:t>
            </a:r>
            <a:r>
              <a:rPr lang="en-US" dirty="0">
                <a:solidFill>
                  <a:srgbClr val="7F7F7F"/>
                </a:solidFill>
              </a:rPr>
              <a:t> </a:t>
            </a:r>
            <a:r>
              <a:rPr lang="en-US" dirty="0" smtClean="0">
                <a:solidFill>
                  <a:srgbClr val="7F7F7F"/>
                </a:solidFill>
              </a:rPr>
              <a:t>on </a:t>
            </a:r>
            <a:r>
              <a:rPr lang="en-US" dirty="0">
                <a:solidFill>
                  <a:srgbClr val="7F7F7F"/>
                </a:solidFill>
              </a:rPr>
              <a:t>d</a:t>
            </a:r>
            <a:r>
              <a:rPr lang="en-US" dirty="0" smtClean="0">
                <a:solidFill>
                  <a:srgbClr val="7F7F7F"/>
                </a:solidFill>
              </a:rPr>
              <a:t>efending the faith against </a:t>
            </a:r>
            <a:r>
              <a:rPr lang="en-US" dirty="0" err="1" smtClean="0">
                <a:solidFill>
                  <a:srgbClr val="7F7F7F"/>
                </a:solidFill>
              </a:rPr>
              <a:t>Homoean</a:t>
            </a:r>
            <a:r>
              <a:rPr lang="en-US" dirty="0" smtClean="0">
                <a:solidFill>
                  <a:srgbClr val="7F7F7F"/>
                </a:solidFill>
              </a:rPr>
              <a:t> policy (Son is similar to the Father, not of one essence of the Father)</a:t>
            </a:r>
          </a:p>
          <a:p>
            <a:pPr marL="742950" lvl="1" indent="-285750">
              <a:buFont typeface="Arial"/>
              <a:buChar char="•"/>
            </a:pPr>
            <a:endParaRPr lang="en-US" dirty="0" smtClean="0">
              <a:solidFill>
                <a:srgbClr val="7F7F7F"/>
              </a:solidFill>
            </a:endParaRPr>
          </a:p>
          <a:p>
            <a:pPr marL="285750" indent="-285750">
              <a:buFont typeface="Arial"/>
              <a:buChar char="•"/>
            </a:pPr>
            <a:r>
              <a:rPr lang="en-US" dirty="0" smtClean="0">
                <a:solidFill>
                  <a:srgbClr val="7F7F7F"/>
                </a:solidFill>
              </a:rPr>
              <a:t>Wrote two major writings against </a:t>
            </a:r>
            <a:r>
              <a:rPr lang="en-US" dirty="0" err="1" smtClean="0">
                <a:solidFill>
                  <a:srgbClr val="7F7F7F"/>
                </a:solidFill>
              </a:rPr>
              <a:t>Eunomius</a:t>
            </a:r>
            <a:r>
              <a:rPr lang="en-US" dirty="0" smtClean="0">
                <a:solidFill>
                  <a:srgbClr val="7F7F7F"/>
                </a:solidFill>
              </a:rPr>
              <a:t> and defended the divinity of the Holy Spirit </a:t>
            </a:r>
            <a:br>
              <a:rPr lang="en-US" dirty="0" smtClean="0">
                <a:solidFill>
                  <a:srgbClr val="7F7F7F"/>
                </a:solidFill>
              </a:rPr>
            </a:br>
            <a:endParaRPr lang="en-US" dirty="0" smtClean="0">
              <a:solidFill>
                <a:srgbClr val="7F7F7F"/>
              </a:solidFill>
            </a:endParaRPr>
          </a:p>
          <a:p>
            <a:pPr marL="285750" indent="-285750">
              <a:buFont typeface="Arial"/>
              <a:buChar char="•"/>
            </a:pPr>
            <a:endParaRPr lang="en-US" dirty="0">
              <a:solidFill>
                <a:srgbClr val="7F7F7F"/>
              </a:solidFill>
            </a:endParaRPr>
          </a:p>
        </p:txBody>
      </p:sp>
    </p:spTree>
    <p:extLst>
      <p:ext uri="{BB962C8B-B14F-4D97-AF65-F5344CB8AC3E}">
        <p14:creationId xmlns:p14="http://schemas.microsoft.com/office/powerpoint/2010/main" val="325649495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Rectangle 57"/>
          <p:cNvSpPr/>
          <p:nvPr/>
        </p:nvSpPr>
        <p:spPr>
          <a:xfrm>
            <a:off x="-112054" y="-112064"/>
            <a:ext cx="9375110" cy="952533"/>
          </a:xfrm>
          <a:prstGeom prst="rect">
            <a:avLst/>
          </a:prstGeom>
          <a:solidFill>
            <a:schemeClr val="accent5">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2962A2"/>
              </a:solidFill>
            </a:endParaRPr>
          </a:p>
        </p:txBody>
      </p:sp>
      <p:sp>
        <p:nvSpPr>
          <p:cNvPr id="3" name="TextBox 2"/>
          <p:cNvSpPr txBox="1"/>
          <p:nvPr/>
        </p:nvSpPr>
        <p:spPr>
          <a:xfrm>
            <a:off x="308142" y="4485044"/>
            <a:ext cx="2922721" cy="369332"/>
          </a:xfrm>
          <a:prstGeom prst="rect">
            <a:avLst/>
          </a:prstGeom>
          <a:noFill/>
        </p:spPr>
        <p:txBody>
          <a:bodyPr wrap="square" rtlCol="0">
            <a:spAutoFit/>
          </a:bodyPr>
          <a:lstStyle/>
          <a:p>
            <a:r>
              <a:rPr lang="en-US" dirty="0" smtClean="0">
                <a:solidFill>
                  <a:srgbClr val="7F7F7F"/>
                </a:solidFill>
              </a:rPr>
              <a:t>Saint Gregory the Theologian</a:t>
            </a:r>
            <a:endParaRPr lang="en-US" dirty="0">
              <a:solidFill>
                <a:srgbClr val="7F7F7F"/>
              </a:solidFill>
            </a:endParaRPr>
          </a:p>
        </p:txBody>
      </p:sp>
      <p:sp>
        <p:nvSpPr>
          <p:cNvPr id="6" name="Rectangle 5"/>
          <p:cNvSpPr/>
          <p:nvPr/>
        </p:nvSpPr>
        <p:spPr>
          <a:xfrm>
            <a:off x="382848" y="220872"/>
            <a:ext cx="8460009" cy="400110"/>
          </a:xfrm>
          <a:prstGeom prst="rect">
            <a:avLst/>
          </a:prstGeom>
        </p:spPr>
        <p:txBody>
          <a:bodyPr wrap="square">
            <a:spAutoFit/>
          </a:bodyPr>
          <a:lstStyle/>
          <a:p>
            <a:pPr algn="r"/>
            <a:r>
              <a:rPr lang="en-US" sz="2000" dirty="0" smtClean="0">
                <a:solidFill>
                  <a:schemeClr val="bg1"/>
                </a:solidFill>
                <a:latin typeface="Century Gothic"/>
                <a:cs typeface="Century Gothic"/>
              </a:rPr>
              <a:t>COUNCIL OF CONSTANTINOPLE: KEY FIGURE</a:t>
            </a:r>
            <a:endParaRPr lang="en-US" sz="2000" dirty="0">
              <a:solidFill>
                <a:schemeClr val="bg1"/>
              </a:solidFill>
              <a:latin typeface="Century Gothic"/>
              <a:cs typeface="Century Gothic"/>
            </a:endParaRPr>
          </a:p>
        </p:txBody>
      </p:sp>
      <p:pic>
        <p:nvPicPr>
          <p:cNvPr id="2" name="Picture 1" descr="Saint_Gregory_the_Great.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4510" y="1450329"/>
            <a:ext cx="2036371" cy="2866004"/>
          </a:xfrm>
          <a:prstGeom prst="rect">
            <a:avLst/>
          </a:prstGeom>
        </p:spPr>
      </p:pic>
      <p:sp>
        <p:nvSpPr>
          <p:cNvPr id="7" name="TextBox 6"/>
          <p:cNvSpPr txBox="1"/>
          <p:nvPr/>
        </p:nvSpPr>
        <p:spPr>
          <a:xfrm>
            <a:off x="3230863" y="1450329"/>
            <a:ext cx="5130516" cy="5355313"/>
          </a:xfrm>
          <a:prstGeom prst="rect">
            <a:avLst/>
          </a:prstGeom>
          <a:noFill/>
        </p:spPr>
        <p:txBody>
          <a:bodyPr wrap="square" rtlCol="0">
            <a:spAutoFit/>
          </a:bodyPr>
          <a:lstStyle/>
          <a:p>
            <a:pPr marL="285750" indent="-285750">
              <a:buFont typeface="Arial"/>
              <a:buChar char="•"/>
            </a:pPr>
            <a:r>
              <a:rPr lang="en-US" dirty="0" smtClean="0">
                <a:solidFill>
                  <a:srgbClr val="7F7F7F"/>
                </a:solidFill>
              </a:rPr>
              <a:t>Born 329/330 AD</a:t>
            </a:r>
            <a:r>
              <a:rPr lang="en-US" dirty="0">
                <a:solidFill>
                  <a:srgbClr val="7F7F7F"/>
                </a:solidFill>
              </a:rPr>
              <a:t> </a:t>
            </a:r>
            <a:r>
              <a:rPr lang="en-US" dirty="0" smtClean="0">
                <a:solidFill>
                  <a:srgbClr val="7F7F7F"/>
                </a:solidFill>
              </a:rPr>
              <a:t>in </a:t>
            </a:r>
            <a:r>
              <a:rPr lang="en-US" dirty="0" err="1" smtClean="0">
                <a:solidFill>
                  <a:srgbClr val="7F7F7F"/>
                </a:solidFill>
              </a:rPr>
              <a:t>Nazianus</a:t>
            </a:r>
            <a:endParaRPr lang="en-US" dirty="0" smtClean="0">
              <a:solidFill>
                <a:srgbClr val="7F7F7F"/>
              </a:solidFill>
            </a:endParaRPr>
          </a:p>
          <a:p>
            <a:pPr marL="285750" indent="-285750">
              <a:buFont typeface="Arial"/>
              <a:buChar char="•"/>
            </a:pPr>
            <a:endParaRPr lang="en-US" dirty="0" smtClean="0">
              <a:solidFill>
                <a:srgbClr val="7F7F7F"/>
              </a:solidFill>
            </a:endParaRPr>
          </a:p>
          <a:p>
            <a:pPr marL="285750" indent="-285750">
              <a:buFont typeface="Arial"/>
              <a:buChar char="•"/>
            </a:pPr>
            <a:r>
              <a:rPr lang="en-US" dirty="0" smtClean="0">
                <a:solidFill>
                  <a:srgbClr val="7F7F7F"/>
                </a:solidFill>
              </a:rPr>
              <a:t>Friend of Saint Basil the Great</a:t>
            </a:r>
          </a:p>
          <a:p>
            <a:pPr marL="285750" indent="-285750">
              <a:buFont typeface="Arial"/>
              <a:buChar char="•"/>
            </a:pPr>
            <a:endParaRPr lang="en-US" dirty="0" smtClean="0">
              <a:solidFill>
                <a:srgbClr val="7F7F7F"/>
              </a:solidFill>
            </a:endParaRPr>
          </a:p>
          <a:p>
            <a:pPr marL="285750" indent="-285750">
              <a:buFont typeface="Arial"/>
              <a:buChar char="•"/>
            </a:pPr>
            <a:r>
              <a:rPr lang="en-US" dirty="0">
                <a:solidFill>
                  <a:srgbClr val="7F7F7F"/>
                </a:solidFill>
              </a:rPr>
              <a:t>L</a:t>
            </a:r>
            <a:r>
              <a:rPr lang="en-US" dirty="0" smtClean="0">
                <a:solidFill>
                  <a:srgbClr val="7F7F7F"/>
                </a:solidFill>
              </a:rPr>
              <a:t>oved rhetoric and high learning</a:t>
            </a:r>
          </a:p>
          <a:p>
            <a:pPr marL="285750" indent="-285750">
              <a:buFont typeface="Arial"/>
              <a:buChar char="•"/>
            </a:pPr>
            <a:endParaRPr lang="en-US" dirty="0">
              <a:solidFill>
                <a:srgbClr val="7F7F7F"/>
              </a:solidFill>
            </a:endParaRPr>
          </a:p>
          <a:p>
            <a:pPr marL="285750" indent="-285750">
              <a:buFont typeface="Arial"/>
              <a:buChar char="•"/>
            </a:pPr>
            <a:r>
              <a:rPr lang="en-US" dirty="0" smtClean="0">
                <a:solidFill>
                  <a:srgbClr val="7F7F7F"/>
                </a:solidFill>
              </a:rPr>
              <a:t>Served as leader of the Council of Constantinople</a:t>
            </a:r>
          </a:p>
          <a:p>
            <a:pPr marL="285750" indent="-285750">
              <a:buFont typeface="Arial"/>
              <a:buChar char="•"/>
            </a:pPr>
            <a:endParaRPr lang="en-US" dirty="0" smtClean="0">
              <a:solidFill>
                <a:srgbClr val="7F7F7F"/>
              </a:solidFill>
            </a:endParaRPr>
          </a:p>
          <a:p>
            <a:pPr marL="285750" indent="-285750">
              <a:buFont typeface="Arial"/>
              <a:buChar char="•"/>
            </a:pPr>
            <a:r>
              <a:rPr lang="en-US" dirty="0" smtClean="0">
                <a:solidFill>
                  <a:srgbClr val="7F7F7F"/>
                </a:solidFill>
              </a:rPr>
              <a:t>Proclaimed his “five theological orations”  concerning the Trinity for which he earned the honorary title “the theologian”</a:t>
            </a:r>
          </a:p>
          <a:p>
            <a:pPr marL="285750" indent="-285750">
              <a:buFont typeface="Arial"/>
              <a:buChar char="•"/>
            </a:pPr>
            <a:endParaRPr lang="en-US" dirty="0">
              <a:solidFill>
                <a:srgbClr val="7F7F7F"/>
              </a:solidFill>
            </a:endParaRPr>
          </a:p>
          <a:p>
            <a:pPr marL="285750" indent="-285750">
              <a:buFont typeface="Arial"/>
              <a:buChar char="•"/>
            </a:pPr>
            <a:r>
              <a:rPr lang="en-US" dirty="0" smtClean="0">
                <a:solidFill>
                  <a:srgbClr val="7F7F7F"/>
                </a:solidFill>
              </a:rPr>
              <a:t>Wrote many sermons, letters and poetry during the final part of his life</a:t>
            </a:r>
          </a:p>
          <a:p>
            <a:pPr marL="285750" indent="-285750">
              <a:buFont typeface="Arial"/>
              <a:buChar char="•"/>
            </a:pPr>
            <a:endParaRPr lang="en-US" dirty="0">
              <a:solidFill>
                <a:srgbClr val="7F7F7F"/>
              </a:solidFill>
            </a:endParaRPr>
          </a:p>
          <a:p>
            <a:pPr marL="285750" indent="-285750">
              <a:buFont typeface="Arial"/>
              <a:buChar char="•"/>
            </a:pPr>
            <a:r>
              <a:rPr lang="en-US" dirty="0" smtClean="0">
                <a:solidFill>
                  <a:srgbClr val="7F7F7F"/>
                </a:solidFill>
              </a:rPr>
              <a:t>Also wrote a liturgy we use today </a:t>
            </a:r>
          </a:p>
          <a:p>
            <a:endParaRPr lang="en-US" dirty="0" smtClean="0">
              <a:solidFill>
                <a:srgbClr val="7F7F7F"/>
              </a:solidFill>
            </a:endParaRPr>
          </a:p>
          <a:p>
            <a:endParaRPr lang="en-US" dirty="0">
              <a:solidFill>
                <a:srgbClr val="7F7F7F"/>
              </a:solidFill>
            </a:endParaRPr>
          </a:p>
          <a:p>
            <a:endParaRPr lang="en-US" dirty="0">
              <a:solidFill>
                <a:srgbClr val="7F7F7F"/>
              </a:solidFill>
            </a:endParaRPr>
          </a:p>
        </p:txBody>
      </p:sp>
    </p:spTree>
    <p:extLst>
      <p:ext uri="{BB962C8B-B14F-4D97-AF65-F5344CB8AC3E}">
        <p14:creationId xmlns:p14="http://schemas.microsoft.com/office/powerpoint/2010/main" val="190313388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lide Number Placeholder 10"/>
          <p:cNvSpPr>
            <a:spLocks noGrp="1"/>
          </p:cNvSpPr>
          <p:nvPr>
            <p:ph type="sldNum" sz="quarter" idx="12"/>
          </p:nvPr>
        </p:nvSpPr>
        <p:spPr>
          <a:xfrm>
            <a:off x="6886496" y="6356350"/>
            <a:ext cx="2133600" cy="365125"/>
          </a:xfrm>
        </p:spPr>
        <p:txBody>
          <a:bodyPr/>
          <a:lstStyle/>
          <a:p>
            <a:fld id="{663F5F2A-07F8-924E-B40A-1548314B1682}" type="slidenum">
              <a:rPr lang="en-US" sz="1600" smtClean="0">
                <a:solidFill>
                  <a:srgbClr val="C6101E"/>
                </a:solidFill>
                <a:latin typeface="Century Gothic"/>
              </a:rPr>
              <a:pPr/>
              <a:t>28</a:t>
            </a:fld>
            <a:endParaRPr lang="en-US" sz="1600" dirty="0">
              <a:solidFill>
                <a:srgbClr val="C6101E"/>
              </a:solidFill>
              <a:latin typeface="Century Gothic"/>
            </a:endParaRPr>
          </a:p>
        </p:txBody>
      </p:sp>
      <p:sp>
        <p:nvSpPr>
          <p:cNvPr id="52" name="Rectangle 51"/>
          <p:cNvSpPr/>
          <p:nvPr/>
        </p:nvSpPr>
        <p:spPr>
          <a:xfrm>
            <a:off x="633588" y="1067445"/>
            <a:ext cx="8386508" cy="1077218"/>
          </a:xfrm>
          <a:prstGeom prst="rect">
            <a:avLst/>
          </a:prstGeom>
        </p:spPr>
        <p:txBody>
          <a:bodyPr wrap="square">
            <a:spAutoFit/>
          </a:bodyPr>
          <a:lstStyle/>
          <a:p>
            <a:endParaRPr lang="en-US" sz="3200" dirty="0">
              <a:solidFill>
                <a:schemeClr val="bg1">
                  <a:lumMod val="50000"/>
                </a:schemeClr>
              </a:solidFill>
              <a:latin typeface="Calibri"/>
              <a:cs typeface="Calibri"/>
            </a:endParaRPr>
          </a:p>
          <a:p>
            <a:pPr marL="342900" indent="-342900">
              <a:buFont typeface="Arial"/>
              <a:buChar char="•"/>
            </a:pPr>
            <a:endParaRPr lang="en-US" sz="3200" dirty="0">
              <a:solidFill>
                <a:schemeClr val="bg1">
                  <a:lumMod val="50000"/>
                </a:schemeClr>
              </a:solidFill>
              <a:latin typeface="Calibri"/>
              <a:cs typeface="Calibri"/>
            </a:endParaRPr>
          </a:p>
        </p:txBody>
      </p:sp>
      <p:sp>
        <p:nvSpPr>
          <p:cNvPr id="58" name="Rectangle 57"/>
          <p:cNvSpPr/>
          <p:nvPr/>
        </p:nvSpPr>
        <p:spPr>
          <a:xfrm>
            <a:off x="-112054" y="-112064"/>
            <a:ext cx="9375110" cy="952533"/>
          </a:xfrm>
          <a:prstGeom prst="rect">
            <a:avLst/>
          </a:prstGeom>
          <a:solidFill>
            <a:schemeClr val="accent5">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2962A2"/>
              </a:solidFill>
            </a:endParaRPr>
          </a:p>
        </p:txBody>
      </p:sp>
      <p:sp>
        <p:nvSpPr>
          <p:cNvPr id="59" name="Rectangle 58"/>
          <p:cNvSpPr/>
          <p:nvPr/>
        </p:nvSpPr>
        <p:spPr>
          <a:xfrm>
            <a:off x="382848" y="220872"/>
            <a:ext cx="8460009" cy="400110"/>
          </a:xfrm>
          <a:prstGeom prst="rect">
            <a:avLst/>
          </a:prstGeom>
        </p:spPr>
        <p:txBody>
          <a:bodyPr wrap="square">
            <a:spAutoFit/>
          </a:bodyPr>
          <a:lstStyle/>
          <a:p>
            <a:pPr algn="r"/>
            <a:r>
              <a:rPr lang="en-US" sz="2000" dirty="0" smtClean="0">
                <a:solidFill>
                  <a:schemeClr val="bg1"/>
                </a:solidFill>
                <a:latin typeface="Century Gothic"/>
                <a:cs typeface="Century Gothic"/>
              </a:rPr>
              <a:t>COUNCIL OF CONSTANTINOPLE: OUTCOME</a:t>
            </a:r>
            <a:endParaRPr lang="en-US" sz="2000" dirty="0">
              <a:solidFill>
                <a:schemeClr val="bg1"/>
              </a:solidFill>
              <a:latin typeface="Century Gothic"/>
              <a:cs typeface="Century Gothic"/>
            </a:endParaRPr>
          </a:p>
        </p:txBody>
      </p:sp>
      <p:sp>
        <p:nvSpPr>
          <p:cNvPr id="7" name="TextBox 6"/>
          <p:cNvSpPr txBox="1"/>
          <p:nvPr/>
        </p:nvSpPr>
        <p:spPr>
          <a:xfrm>
            <a:off x="382848" y="1299751"/>
            <a:ext cx="7345000" cy="2308324"/>
          </a:xfrm>
          <a:prstGeom prst="rect">
            <a:avLst/>
          </a:prstGeom>
          <a:noFill/>
        </p:spPr>
        <p:txBody>
          <a:bodyPr wrap="square" rtlCol="0">
            <a:spAutoFit/>
          </a:bodyPr>
          <a:lstStyle/>
          <a:p>
            <a:endParaRPr lang="en-US" sz="2400" dirty="0">
              <a:solidFill>
                <a:srgbClr val="7F7F7F"/>
              </a:solidFill>
            </a:endParaRPr>
          </a:p>
          <a:p>
            <a:pPr marL="285750" indent="-285750">
              <a:buFont typeface="Arial"/>
              <a:buChar char="•"/>
            </a:pPr>
            <a:r>
              <a:rPr lang="en-US" sz="2400" dirty="0" smtClean="0">
                <a:solidFill>
                  <a:srgbClr val="7F7F7F"/>
                </a:solidFill>
              </a:rPr>
              <a:t>Expanded </a:t>
            </a:r>
            <a:r>
              <a:rPr lang="en-US" sz="2400" dirty="0">
                <a:solidFill>
                  <a:srgbClr val="7F7F7F"/>
                </a:solidFill>
              </a:rPr>
              <a:t>the Creed concerning the divinity of the Holy </a:t>
            </a:r>
            <a:r>
              <a:rPr lang="en-US" sz="2400" dirty="0" smtClean="0">
                <a:solidFill>
                  <a:srgbClr val="7F7F7F"/>
                </a:solidFill>
              </a:rPr>
              <a:t>Spirit</a:t>
            </a:r>
            <a:endParaRPr lang="en-US" sz="2400" dirty="0">
              <a:solidFill>
                <a:srgbClr val="7F7F7F"/>
              </a:solidFill>
            </a:endParaRPr>
          </a:p>
          <a:p>
            <a:pPr marL="285750" indent="-285750">
              <a:buFont typeface="Arial"/>
              <a:buChar char="•"/>
            </a:pPr>
            <a:endParaRPr lang="en-US" sz="2400" dirty="0" smtClean="0">
              <a:solidFill>
                <a:srgbClr val="7F7F7F"/>
              </a:solidFill>
            </a:endParaRPr>
          </a:p>
          <a:p>
            <a:pPr marL="285750" indent="-285750">
              <a:buFont typeface="Arial"/>
              <a:buChar char="•"/>
            </a:pPr>
            <a:r>
              <a:rPr lang="en-US" sz="2400" dirty="0" smtClean="0">
                <a:solidFill>
                  <a:srgbClr val="7F7F7F"/>
                </a:solidFill>
              </a:rPr>
              <a:t>Excommunicated</a:t>
            </a:r>
            <a:r>
              <a:rPr lang="tr-TR" sz="2400" dirty="0" smtClean="0">
                <a:solidFill>
                  <a:srgbClr val="7F7F7F"/>
                </a:solidFill>
              </a:rPr>
              <a:t> (aforoz)</a:t>
            </a:r>
            <a:r>
              <a:rPr lang="en-US" sz="2400" dirty="0" smtClean="0">
                <a:solidFill>
                  <a:srgbClr val="7F7F7F"/>
                </a:solidFill>
              </a:rPr>
              <a:t> </a:t>
            </a:r>
            <a:r>
              <a:rPr lang="en-US" sz="2400" dirty="0">
                <a:solidFill>
                  <a:srgbClr val="7F7F7F"/>
                </a:solidFill>
              </a:rPr>
              <a:t>the </a:t>
            </a:r>
            <a:r>
              <a:rPr lang="en-US" sz="2400" dirty="0" err="1" smtClean="0">
                <a:solidFill>
                  <a:srgbClr val="7F7F7F"/>
                </a:solidFill>
              </a:rPr>
              <a:t>Eunomians</a:t>
            </a:r>
            <a:endParaRPr lang="en-US" sz="2400" dirty="0">
              <a:solidFill>
                <a:srgbClr val="7F7F7F"/>
              </a:solidFill>
            </a:endParaRPr>
          </a:p>
          <a:p>
            <a:endParaRPr lang="en-US" sz="2400" dirty="0">
              <a:solidFill>
                <a:srgbClr val="7F7F7F"/>
              </a:solidFill>
            </a:endParaRPr>
          </a:p>
        </p:txBody>
      </p:sp>
    </p:spTree>
    <p:extLst>
      <p:ext uri="{BB962C8B-B14F-4D97-AF65-F5344CB8AC3E}">
        <p14:creationId xmlns:p14="http://schemas.microsoft.com/office/powerpoint/2010/main" val="61457932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lide Number Placeholder 10"/>
          <p:cNvSpPr>
            <a:spLocks noGrp="1"/>
          </p:cNvSpPr>
          <p:nvPr>
            <p:ph type="sldNum" sz="quarter" idx="12"/>
          </p:nvPr>
        </p:nvSpPr>
        <p:spPr>
          <a:xfrm>
            <a:off x="8309164" y="6356350"/>
            <a:ext cx="710932" cy="365125"/>
          </a:xfrm>
        </p:spPr>
        <p:txBody>
          <a:bodyPr/>
          <a:lstStyle/>
          <a:p>
            <a:fld id="{663F5F2A-07F8-924E-B40A-1548314B1682}" type="slidenum">
              <a:rPr lang="en-US" sz="1600" smtClean="0">
                <a:solidFill>
                  <a:srgbClr val="C6101E"/>
                </a:solidFill>
                <a:latin typeface="Century Gothic"/>
              </a:rPr>
              <a:pPr/>
              <a:t>29</a:t>
            </a:fld>
            <a:endParaRPr lang="en-US" sz="1600" dirty="0">
              <a:solidFill>
                <a:srgbClr val="C6101E"/>
              </a:solidFill>
              <a:latin typeface="Century Gothic"/>
            </a:endParaRPr>
          </a:p>
        </p:txBody>
      </p:sp>
      <p:sp>
        <p:nvSpPr>
          <p:cNvPr id="52" name="Rectangle 51"/>
          <p:cNvSpPr/>
          <p:nvPr/>
        </p:nvSpPr>
        <p:spPr>
          <a:xfrm>
            <a:off x="994182" y="1067445"/>
            <a:ext cx="8386508" cy="1077218"/>
          </a:xfrm>
          <a:prstGeom prst="rect">
            <a:avLst/>
          </a:prstGeom>
        </p:spPr>
        <p:txBody>
          <a:bodyPr wrap="square">
            <a:spAutoFit/>
          </a:bodyPr>
          <a:lstStyle/>
          <a:p>
            <a:endParaRPr lang="en-US" sz="3200" dirty="0">
              <a:solidFill>
                <a:schemeClr val="bg1">
                  <a:lumMod val="50000"/>
                </a:schemeClr>
              </a:solidFill>
              <a:latin typeface="Calibri"/>
              <a:cs typeface="Calibri"/>
            </a:endParaRPr>
          </a:p>
          <a:p>
            <a:pPr marL="342900" indent="-342900">
              <a:buFont typeface="Arial"/>
              <a:buChar char="•"/>
            </a:pPr>
            <a:endParaRPr lang="en-US" sz="3200" dirty="0">
              <a:solidFill>
                <a:schemeClr val="bg1">
                  <a:lumMod val="50000"/>
                </a:schemeClr>
              </a:solidFill>
              <a:latin typeface="Calibri"/>
              <a:cs typeface="Calibri"/>
            </a:endParaRPr>
          </a:p>
        </p:txBody>
      </p:sp>
      <p:sp>
        <p:nvSpPr>
          <p:cNvPr id="58" name="Rectangle 57"/>
          <p:cNvSpPr/>
          <p:nvPr/>
        </p:nvSpPr>
        <p:spPr>
          <a:xfrm>
            <a:off x="-112054" y="-112064"/>
            <a:ext cx="9375110" cy="952533"/>
          </a:xfrm>
          <a:prstGeom prst="rect">
            <a:avLst/>
          </a:prstGeom>
          <a:solidFill>
            <a:schemeClr val="accent5">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2962A2"/>
              </a:solidFill>
            </a:endParaRPr>
          </a:p>
        </p:txBody>
      </p:sp>
      <p:sp>
        <p:nvSpPr>
          <p:cNvPr id="59" name="Rectangle 58"/>
          <p:cNvSpPr/>
          <p:nvPr/>
        </p:nvSpPr>
        <p:spPr>
          <a:xfrm>
            <a:off x="382848" y="220872"/>
            <a:ext cx="8460009" cy="400110"/>
          </a:xfrm>
          <a:prstGeom prst="rect">
            <a:avLst/>
          </a:prstGeom>
        </p:spPr>
        <p:txBody>
          <a:bodyPr wrap="square">
            <a:spAutoFit/>
          </a:bodyPr>
          <a:lstStyle/>
          <a:p>
            <a:pPr algn="r"/>
            <a:r>
              <a:rPr lang="en-US" sz="2000" dirty="0" smtClean="0">
                <a:solidFill>
                  <a:schemeClr val="bg1"/>
                </a:solidFill>
                <a:latin typeface="Century Gothic"/>
                <a:cs typeface="Century Gothic"/>
              </a:rPr>
              <a:t>CREED: KEY PHRASES – SCRIPTURAL EVIDENCE</a:t>
            </a:r>
            <a:endParaRPr lang="en-US" sz="2000" dirty="0">
              <a:solidFill>
                <a:schemeClr val="bg1"/>
              </a:solidFill>
              <a:latin typeface="Century Gothic"/>
              <a:cs typeface="Century Gothic"/>
            </a:endParaRPr>
          </a:p>
        </p:txBody>
      </p:sp>
      <p:pic>
        <p:nvPicPr>
          <p:cNvPr id="2" name="Picture 1" descr="NiceneCreed.gif"/>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29954" y="875576"/>
            <a:ext cx="5802239" cy="5502768"/>
          </a:xfrm>
          <a:prstGeom prst="rect">
            <a:avLst/>
          </a:prstGeom>
        </p:spPr>
      </p:pic>
      <p:grpSp>
        <p:nvGrpSpPr>
          <p:cNvPr id="19" name="Group 18"/>
          <p:cNvGrpSpPr/>
          <p:nvPr/>
        </p:nvGrpSpPr>
        <p:grpSpPr>
          <a:xfrm>
            <a:off x="2048998" y="1346906"/>
            <a:ext cx="823095" cy="357335"/>
            <a:chOff x="633588" y="1478076"/>
            <a:chExt cx="658231" cy="251821"/>
          </a:xfrm>
        </p:grpSpPr>
        <p:cxnSp>
          <p:nvCxnSpPr>
            <p:cNvPr id="5" name="Straight Connector 4"/>
            <p:cNvCxnSpPr/>
            <p:nvPr/>
          </p:nvCxnSpPr>
          <p:spPr>
            <a:xfrm>
              <a:off x="633588" y="1478076"/>
              <a:ext cx="658231" cy="10949"/>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Elbow Connector 6"/>
            <p:cNvCxnSpPr/>
            <p:nvPr/>
          </p:nvCxnSpPr>
          <p:spPr>
            <a:xfrm>
              <a:off x="633588" y="1489025"/>
              <a:ext cx="658231" cy="240872"/>
            </a:xfrm>
            <a:prstGeom prst="bentConnector3">
              <a:avLst>
                <a:gd name="adj1" fmla="val -3222"/>
              </a:avLst>
            </a:prstGeom>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a:off x="1291819" y="1489025"/>
              <a:ext cx="0" cy="240872"/>
            </a:xfrm>
            <a:prstGeom prst="line">
              <a:avLst/>
            </a:prstGeom>
          </p:spPr>
          <p:style>
            <a:lnRef idx="2">
              <a:schemeClr val="accent1"/>
            </a:lnRef>
            <a:fillRef idx="0">
              <a:schemeClr val="accent1"/>
            </a:fillRef>
            <a:effectRef idx="1">
              <a:schemeClr val="accent1"/>
            </a:effectRef>
            <a:fontRef idx="minor">
              <a:schemeClr val="tx1"/>
            </a:fontRef>
          </p:style>
        </p:cxnSp>
      </p:grpSp>
      <p:grpSp>
        <p:nvGrpSpPr>
          <p:cNvPr id="24" name="Group 23"/>
          <p:cNvGrpSpPr/>
          <p:nvPr/>
        </p:nvGrpSpPr>
        <p:grpSpPr>
          <a:xfrm>
            <a:off x="1888190" y="4359879"/>
            <a:ext cx="823095" cy="357335"/>
            <a:chOff x="633588" y="1478076"/>
            <a:chExt cx="658231" cy="251821"/>
          </a:xfrm>
        </p:grpSpPr>
        <p:cxnSp>
          <p:nvCxnSpPr>
            <p:cNvPr id="25" name="Straight Connector 24"/>
            <p:cNvCxnSpPr/>
            <p:nvPr/>
          </p:nvCxnSpPr>
          <p:spPr>
            <a:xfrm>
              <a:off x="633588" y="1478076"/>
              <a:ext cx="658231" cy="10949"/>
            </a:xfrm>
            <a:prstGeom prst="line">
              <a:avLst/>
            </a:prstGeom>
          </p:spPr>
          <p:style>
            <a:lnRef idx="2">
              <a:schemeClr val="accent1"/>
            </a:lnRef>
            <a:fillRef idx="0">
              <a:schemeClr val="accent1"/>
            </a:fillRef>
            <a:effectRef idx="1">
              <a:schemeClr val="accent1"/>
            </a:effectRef>
            <a:fontRef idx="minor">
              <a:schemeClr val="tx1"/>
            </a:fontRef>
          </p:style>
        </p:cxnSp>
        <p:cxnSp>
          <p:nvCxnSpPr>
            <p:cNvPr id="26" name="Elbow Connector 25"/>
            <p:cNvCxnSpPr/>
            <p:nvPr/>
          </p:nvCxnSpPr>
          <p:spPr>
            <a:xfrm>
              <a:off x="633588" y="1489025"/>
              <a:ext cx="658231" cy="240872"/>
            </a:xfrm>
            <a:prstGeom prst="bentConnector3">
              <a:avLst>
                <a:gd name="adj1" fmla="val -3222"/>
              </a:avLst>
            </a:prstGeom>
          </p:spPr>
          <p:style>
            <a:lnRef idx="2">
              <a:schemeClr val="accent1"/>
            </a:lnRef>
            <a:fillRef idx="0">
              <a:schemeClr val="accent1"/>
            </a:fillRef>
            <a:effectRef idx="1">
              <a:schemeClr val="accent1"/>
            </a:effectRef>
            <a:fontRef idx="minor">
              <a:schemeClr val="tx1"/>
            </a:fontRef>
          </p:style>
        </p:cxnSp>
        <p:cxnSp>
          <p:nvCxnSpPr>
            <p:cNvPr id="27" name="Straight Connector 26"/>
            <p:cNvCxnSpPr/>
            <p:nvPr/>
          </p:nvCxnSpPr>
          <p:spPr>
            <a:xfrm>
              <a:off x="1291819" y="1489025"/>
              <a:ext cx="0" cy="240872"/>
            </a:xfrm>
            <a:prstGeom prst="line">
              <a:avLst/>
            </a:prstGeom>
          </p:spPr>
          <p:style>
            <a:lnRef idx="2">
              <a:schemeClr val="accent1"/>
            </a:lnRef>
            <a:fillRef idx="0">
              <a:schemeClr val="accent1"/>
            </a:fillRef>
            <a:effectRef idx="1">
              <a:schemeClr val="accent1"/>
            </a:effectRef>
            <a:fontRef idx="minor">
              <a:schemeClr val="tx1"/>
            </a:fontRef>
          </p:style>
        </p:cxnSp>
      </p:grpSp>
      <p:grpSp>
        <p:nvGrpSpPr>
          <p:cNvPr id="28" name="Group 27"/>
          <p:cNvGrpSpPr/>
          <p:nvPr/>
        </p:nvGrpSpPr>
        <p:grpSpPr>
          <a:xfrm>
            <a:off x="1888190" y="5039747"/>
            <a:ext cx="823095" cy="357335"/>
            <a:chOff x="633588" y="1478076"/>
            <a:chExt cx="658231" cy="251821"/>
          </a:xfrm>
        </p:grpSpPr>
        <p:cxnSp>
          <p:nvCxnSpPr>
            <p:cNvPr id="29" name="Straight Connector 28"/>
            <p:cNvCxnSpPr/>
            <p:nvPr/>
          </p:nvCxnSpPr>
          <p:spPr>
            <a:xfrm>
              <a:off x="633588" y="1478076"/>
              <a:ext cx="658231" cy="10949"/>
            </a:xfrm>
            <a:prstGeom prst="line">
              <a:avLst/>
            </a:prstGeom>
          </p:spPr>
          <p:style>
            <a:lnRef idx="2">
              <a:schemeClr val="accent1"/>
            </a:lnRef>
            <a:fillRef idx="0">
              <a:schemeClr val="accent1"/>
            </a:fillRef>
            <a:effectRef idx="1">
              <a:schemeClr val="accent1"/>
            </a:effectRef>
            <a:fontRef idx="minor">
              <a:schemeClr val="tx1"/>
            </a:fontRef>
          </p:style>
        </p:cxnSp>
        <p:cxnSp>
          <p:nvCxnSpPr>
            <p:cNvPr id="30" name="Elbow Connector 29"/>
            <p:cNvCxnSpPr/>
            <p:nvPr/>
          </p:nvCxnSpPr>
          <p:spPr>
            <a:xfrm>
              <a:off x="633588" y="1489025"/>
              <a:ext cx="658231" cy="240872"/>
            </a:xfrm>
            <a:prstGeom prst="bentConnector3">
              <a:avLst>
                <a:gd name="adj1" fmla="val -3222"/>
              </a:avLst>
            </a:prstGeom>
          </p:spPr>
          <p:style>
            <a:lnRef idx="2">
              <a:schemeClr val="accent1"/>
            </a:lnRef>
            <a:fillRef idx="0">
              <a:schemeClr val="accent1"/>
            </a:fillRef>
            <a:effectRef idx="1">
              <a:schemeClr val="accent1"/>
            </a:effectRef>
            <a:fontRef idx="minor">
              <a:schemeClr val="tx1"/>
            </a:fontRef>
          </p:style>
        </p:cxnSp>
        <p:cxnSp>
          <p:nvCxnSpPr>
            <p:cNvPr id="31" name="Straight Connector 30"/>
            <p:cNvCxnSpPr/>
            <p:nvPr/>
          </p:nvCxnSpPr>
          <p:spPr>
            <a:xfrm>
              <a:off x="1291819" y="1489025"/>
              <a:ext cx="0" cy="240872"/>
            </a:xfrm>
            <a:prstGeom prst="line">
              <a:avLst/>
            </a:prstGeom>
          </p:spPr>
          <p:style>
            <a:lnRef idx="2">
              <a:schemeClr val="accent1"/>
            </a:lnRef>
            <a:fillRef idx="0">
              <a:schemeClr val="accent1"/>
            </a:fillRef>
            <a:effectRef idx="1">
              <a:schemeClr val="accent1"/>
            </a:effectRef>
            <a:fontRef idx="minor">
              <a:schemeClr val="tx1"/>
            </a:fontRef>
          </p:style>
        </p:cxnSp>
      </p:grpSp>
      <p:grpSp>
        <p:nvGrpSpPr>
          <p:cNvPr id="32" name="Group 31"/>
          <p:cNvGrpSpPr/>
          <p:nvPr/>
        </p:nvGrpSpPr>
        <p:grpSpPr>
          <a:xfrm>
            <a:off x="4026719" y="1324487"/>
            <a:ext cx="562937" cy="366924"/>
            <a:chOff x="736181" y="1489025"/>
            <a:chExt cx="555638" cy="240872"/>
          </a:xfrm>
        </p:grpSpPr>
        <p:cxnSp>
          <p:nvCxnSpPr>
            <p:cNvPr id="33" name="Straight Connector 32"/>
            <p:cNvCxnSpPr/>
            <p:nvPr/>
          </p:nvCxnSpPr>
          <p:spPr>
            <a:xfrm>
              <a:off x="761508" y="1489025"/>
              <a:ext cx="530311" cy="1"/>
            </a:xfrm>
            <a:prstGeom prst="line">
              <a:avLst/>
            </a:prstGeom>
          </p:spPr>
          <p:style>
            <a:lnRef idx="2">
              <a:schemeClr val="accent1"/>
            </a:lnRef>
            <a:fillRef idx="0">
              <a:schemeClr val="accent1"/>
            </a:fillRef>
            <a:effectRef idx="1">
              <a:schemeClr val="accent1"/>
            </a:effectRef>
            <a:fontRef idx="minor">
              <a:schemeClr val="tx1"/>
            </a:fontRef>
          </p:style>
        </p:cxnSp>
        <p:cxnSp>
          <p:nvCxnSpPr>
            <p:cNvPr id="34" name="Elbow Connector 33"/>
            <p:cNvCxnSpPr/>
            <p:nvPr/>
          </p:nvCxnSpPr>
          <p:spPr>
            <a:xfrm>
              <a:off x="736181" y="1489025"/>
              <a:ext cx="555637" cy="240872"/>
            </a:xfrm>
            <a:prstGeom prst="bentConnector3">
              <a:avLst>
                <a:gd name="adj1" fmla="val 146"/>
              </a:avLst>
            </a:prstGeom>
          </p:spPr>
          <p:style>
            <a:lnRef idx="2">
              <a:schemeClr val="accent1"/>
            </a:lnRef>
            <a:fillRef idx="0">
              <a:schemeClr val="accent1"/>
            </a:fillRef>
            <a:effectRef idx="1">
              <a:schemeClr val="accent1"/>
            </a:effectRef>
            <a:fontRef idx="minor">
              <a:schemeClr val="tx1"/>
            </a:fontRef>
          </p:style>
        </p:cxnSp>
        <p:cxnSp>
          <p:nvCxnSpPr>
            <p:cNvPr id="35" name="Straight Connector 34"/>
            <p:cNvCxnSpPr/>
            <p:nvPr/>
          </p:nvCxnSpPr>
          <p:spPr>
            <a:xfrm>
              <a:off x="1291819" y="1489025"/>
              <a:ext cx="0" cy="240872"/>
            </a:xfrm>
            <a:prstGeom prst="line">
              <a:avLst/>
            </a:prstGeom>
          </p:spPr>
          <p:style>
            <a:lnRef idx="2">
              <a:schemeClr val="accent1"/>
            </a:lnRef>
            <a:fillRef idx="0">
              <a:schemeClr val="accent1"/>
            </a:fillRef>
            <a:effectRef idx="1">
              <a:schemeClr val="accent1"/>
            </a:effectRef>
            <a:fontRef idx="minor">
              <a:schemeClr val="tx1"/>
            </a:fontRef>
          </p:style>
        </p:cxnSp>
      </p:grpSp>
      <p:grpSp>
        <p:nvGrpSpPr>
          <p:cNvPr id="39" name="Group 38"/>
          <p:cNvGrpSpPr/>
          <p:nvPr/>
        </p:nvGrpSpPr>
        <p:grpSpPr>
          <a:xfrm>
            <a:off x="5112070" y="1777834"/>
            <a:ext cx="694807" cy="383603"/>
            <a:chOff x="736181" y="1478076"/>
            <a:chExt cx="555638" cy="251821"/>
          </a:xfrm>
        </p:grpSpPr>
        <p:cxnSp>
          <p:nvCxnSpPr>
            <p:cNvPr id="40" name="Straight Connector 39"/>
            <p:cNvCxnSpPr/>
            <p:nvPr/>
          </p:nvCxnSpPr>
          <p:spPr>
            <a:xfrm>
              <a:off x="736181" y="1478076"/>
              <a:ext cx="555638" cy="10949"/>
            </a:xfrm>
            <a:prstGeom prst="line">
              <a:avLst/>
            </a:prstGeom>
          </p:spPr>
          <p:style>
            <a:lnRef idx="2">
              <a:schemeClr val="accent1"/>
            </a:lnRef>
            <a:fillRef idx="0">
              <a:schemeClr val="accent1"/>
            </a:fillRef>
            <a:effectRef idx="1">
              <a:schemeClr val="accent1"/>
            </a:effectRef>
            <a:fontRef idx="minor">
              <a:schemeClr val="tx1"/>
            </a:fontRef>
          </p:style>
        </p:cxnSp>
        <p:cxnSp>
          <p:nvCxnSpPr>
            <p:cNvPr id="41" name="Elbow Connector 40"/>
            <p:cNvCxnSpPr/>
            <p:nvPr/>
          </p:nvCxnSpPr>
          <p:spPr>
            <a:xfrm>
              <a:off x="736181" y="1489025"/>
              <a:ext cx="555637" cy="240872"/>
            </a:xfrm>
            <a:prstGeom prst="bentConnector3">
              <a:avLst>
                <a:gd name="adj1" fmla="val 146"/>
              </a:avLst>
            </a:prstGeom>
          </p:spPr>
          <p:style>
            <a:lnRef idx="2">
              <a:schemeClr val="accent1"/>
            </a:lnRef>
            <a:fillRef idx="0">
              <a:schemeClr val="accent1"/>
            </a:fillRef>
            <a:effectRef idx="1">
              <a:schemeClr val="accent1"/>
            </a:effectRef>
            <a:fontRef idx="minor">
              <a:schemeClr val="tx1"/>
            </a:fontRef>
          </p:style>
        </p:cxnSp>
        <p:cxnSp>
          <p:nvCxnSpPr>
            <p:cNvPr id="42" name="Straight Connector 41"/>
            <p:cNvCxnSpPr/>
            <p:nvPr/>
          </p:nvCxnSpPr>
          <p:spPr>
            <a:xfrm>
              <a:off x="1291819" y="1489025"/>
              <a:ext cx="0" cy="240872"/>
            </a:xfrm>
            <a:prstGeom prst="line">
              <a:avLst/>
            </a:prstGeom>
          </p:spPr>
          <p:style>
            <a:lnRef idx="2">
              <a:schemeClr val="accent1"/>
            </a:lnRef>
            <a:fillRef idx="0">
              <a:schemeClr val="accent1"/>
            </a:fillRef>
            <a:effectRef idx="1">
              <a:schemeClr val="accent1"/>
            </a:effectRef>
            <a:fontRef idx="minor">
              <a:schemeClr val="tx1"/>
            </a:fontRef>
          </p:style>
        </p:cxnSp>
      </p:grpSp>
      <p:grpSp>
        <p:nvGrpSpPr>
          <p:cNvPr id="44" name="Group 43"/>
          <p:cNvGrpSpPr/>
          <p:nvPr/>
        </p:nvGrpSpPr>
        <p:grpSpPr>
          <a:xfrm>
            <a:off x="2102343" y="2313837"/>
            <a:ext cx="476004" cy="277355"/>
            <a:chOff x="736181" y="1478076"/>
            <a:chExt cx="555638" cy="251821"/>
          </a:xfrm>
        </p:grpSpPr>
        <p:cxnSp>
          <p:nvCxnSpPr>
            <p:cNvPr id="45" name="Straight Connector 44"/>
            <p:cNvCxnSpPr/>
            <p:nvPr/>
          </p:nvCxnSpPr>
          <p:spPr>
            <a:xfrm>
              <a:off x="736181" y="1478076"/>
              <a:ext cx="555638" cy="10949"/>
            </a:xfrm>
            <a:prstGeom prst="line">
              <a:avLst/>
            </a:prstGeom>
          </p:spPr>
          <p:style>
            <a:lnRef idx="2">
              <a:schemeClr val="accent1"/>
            </a:lnRef>
            <a:fillRef idx="0">
              <a:schemeClr val="accent1"/>
            </a:fillRef>
            <a:effectRef idx="1">
              <a:schemeClr val="accent1"/>
            </a:effectRef>
            <a:fontRef idx="minor">
              <a:schemeClr val="tx1"/>
            </a:fontRef>
          </p:style>
        </p:cxnSp>
        <p:cxnSp>
          <p:nvCxnSpPr>
            <p:cNvPr id="46" name="Elbow Connector 45"/>
            <p:cNvCxnSpPr/>
            <p:nvPr/>
          </p:nvCxnSpPr>
          <p:spPr>
            <a:xfrm>
              <a:off x="736181" y="1489025"/>
              <a:ext cx="555637" cy="240872"/>
            </a:xfrm>
            <a:prstGeom prst="bentConnector3">
              <a:avLst>
                <a:gd name="adj1" fmla="val 146"/>
              </a:avLst>
            </a:prstGeom>
          </p:spPr>
          <p:style>
            <a:lnRef idx="2">
              <a:schemeClr val="accent1"/>
            </a:lnRef>
            <a:fillRef idx="0">
              <a:schemeClr val="accent1"/>
            </a:fillRef>
            <a:effectRef idx="1">
              <a:schemeClr val="accent1"/>
            </a:effectRef>
            <a:fontRef idx="minor">
              <a:schemeClr val="tx1"/>
            </a:fontRef>
          </p:style>
        </p:cxnSp>
        <p:cxnSp>
          <p:nvCxnSpPr>
            <p:cNvPr id="47" name="Straight Connector 46"/>
            <p:cNvCxnSpPr/>
            <p:nvPr/>
          </p:nvCxnSpPr>
          <p:spPr>
            <a:xfrm>
              <a:off x="1291819" y="1489025"/>
              <a:ext cx="0" cy="240872"/>
            </a:xfrm>
            <a:prstGeom prst="line">
              <a:avLst/>
            </a:prstGeom>
          </p:spPr>
          <p:style>
            <a:lnRef idx="2">
              <a:schemeClr val="accent1"/>
            </a:lnRef>
            <a:fillRef idx="0">
              <a:schemeClr val="accent1"/>
            </a:fillRef>
            <a:effectRef idx="1">
              <a:schemeClr val="accent1"/>
            </a:effectRef>
            <a:fontRef idx="minor">
              <a:schemeClr val="tx1"/>
            </a:fontRef>
          </p:style>
        </p:cxnSp>
      </p:grpSp>
      <p:grpSp>
        <p:nvGrpSpPr>
          <p:cNvPr id="48" name="Group 47"/>
          <p:cNvGrpSpPr/>
          <p:nvPr/>
        </p:nvGrpSpPr>
        <p:grpSpPr>
          <a:xfrm>
            <a:off x="6218960" y="2093352"/>
            <a:ext cx="822617" cy="277355"/>
            <a:chOff x="736181" y="1478076"/>
            <a:chExt cx="555638" cy="251821"/>
          </a:xfrm>
        </p:grpSpPr>
        <p:cxnSp>
          <p:nvCxnSpPr>
            <p:cNvPr id="49" name="Straight Connector 48"/>
            <p:cNvCxnSpPr/>
            <p:nvPr/>
          </p:nvCxnSpPr>
          <p:spPr>
            <a:xfrm>
              <a:off x="736181" y="1478076"/>
              <a:ext cx="555638" cy="10949"/>
            </a:xfrm>
            <a:prstGeom prst="line">
              <a:avLst/>
            </a:prstGeom>
          </p:spPr>
          <p:style>
            <a:lnRef idx="2">
              <a:schemeClr val="accent1"/>
            </a:lnRef>
            <a:fillRef idx="0">
              <a:schemeClr val="accent1"/>
            </a:fillRef>
            <a:effectRef idx="1">
              <a:schemeClr val="accent1"/>
            </a:effectRef>
            <a:fontRef idx="minor">
              <a:schemeClr val="tx1"/>
            </a:fontRef>
          </p:style>
        </p:cxnSp>
        <p:cxnSp>
          <p:nvCxnSpPr>
            <p:cNvPr id="50" name="Elbow Connector 49"/>
            <p:cNvCxnSpPr/>
            <p:nvPr/>
          </p:nvCxnSpPr>
          <p:spPr>
            <a:xfrm>
              <a:off x="736181" y="1489025"/>
              <a:ext cx="555637" cy="240872"/>
            </a:xfrm>
            <a:prstGeom prst="bentConnector3">
              <a:avLst>
                <a:gd name="adj1" fmla="val 146"/>
              </a:avLst>
            </a:prstGeom>
          </p:spPr>
          <p:style>
            <a:lnRef idx="2">
              <a:schemeClr val="accent1"/>
            </a:lnRef>
            <a:fillRef idx="0">
              <a:schemeClr val="accent1"/>
            </a:fillRef>
            <a:effectRef idx="1">
              <a:schemeClr val="accent1"/>
            </a:effectRef>
            <a:fontRef idx="minor">
              <a:schemeClr val="tx1"/>
            </a:fontRef>
          </p:style>
        </p:cxnSp>
        <p:cxnSp>
          <p:nvCxnSpPr>
            <p:cNvPr id="51" name="Straight Connector 50"/>
            <p:cNvCxnSpPr/>
            <p:nvPr/>
          </p:nvCxnSpPr>
          <p:spPr>
            <a:xfrm>
              <a:off x="1291819" y="1489025"/>
              <a:ext cx="0" cy="240872"/>
            </a:xfrm>
            <a:prstGeom prst="line">
              <a:avLst/>
            </a:prstGeom>
          </p:spPr>
          <p:style>
            <a:lnRef idx="2">
              <a:schemeClr val="accent1"/>
            </a:lnRef>
            <a:fillRef idx="0">
              <a:schemeClr val="accent1"/>
            </a:fillRef>
            <a:effectRef idx="1">
              <a:schemeClr val="accent1"/>
            </a:effectRef>
            <a:fontRef idx="minor">
              <a:schemeClr val="tx1"/>
            </a:fontRef>
          </p:style>
        </p:cxnSp>
      </p:grpSp>
      <p:grpSp>
        <p:nvGrpSpPr>
          <p:cNvPr id="53" name="Group 52"/>
          <p:cNvGrpSpPr/>
          <p:nvPr/>
        </p:nvGrpSpPr>
        <p:grpSpPr>
          <a:xfrm>
            <a:off x="3147177" y="4359215"/>
            <a:ext cx="905202" cy="383603"/>
            <a:chOff x="736181" y="1478076"/>
            <a:chExt cx="555638" cy="251821"/>
          </a:xfrm>
        </p:grpSpPr>
        <p:cxnSp>
          <p:nvCxnSpPr>
            <p:cNvPr id="54" name="Straight Connector 53"/>
            <p:cNvCxnSpPr/>
            <p:nvPr/>
          </p:nvCxnSpPr>
          <p:spPr>
            <a:xfrm>
              <a:off x="736181" y="1478076"/>
              <a:ext cx="555638" cy="10949"/>
            </a:xfrm>
            <a:prstGeom prst="line">
              <a:avLst/>
            </a:prstGeom>
          </p:spPr>
          <p:style>
            <a:lnRef idx="2">
              <a:schemeClr val="accent1"/>
            </a:lnRef>
            <a:fillRef idx="0">
              <a:schemeClr val="accent1"/>
            </a:fillRef>
            <a:effectRef idx="1">
              <a:schemeClr val="accent1"/>
            </a:effectRef>
            <a:fontRef idx="minor">
              <a:schemeClr val="tx1"/>
            </a:fontRef>
          </p:style>
        </p:cxnSp>
        <p:cxnSp>
          <p:nvCxnSpPr>
            <p:cNvPr id="55" name="Elbow Connector 54"/>
            <p:cNvCxnSpPr/>
            <p:nvPr/>
          </p:nvCxnSpPr>
          <p:spPr>
            <a:xfrm>
              <a:off x="736181" y="1489025"/>
              <a:ext cx="555637" cy="240872"/>
            </a:xfrm>
            <a:prstGeom prst="bentConnector3">
              <a:avLst>
                <a:gd name="adj1" fmla="val 146"/>
              </a:avLst>
            </a:prstGeom>
          </p:spPr>
          <p:style>
            <a:lnRef idx="2">
              <a:schemeClr val="accent1"/>
            </a:lnRef>
            <a:fillRef idx="0">
              <a:schemeClr val="accent1"/>
            </a:fillRef>
            <a:effectRef idx="1">
              <a:schemeClr val="accent1"/>
            </a:effectRef>
            <a:fontRef idx="minor">
              <a:schemeClr val="tx1"/>
            </a:fontRef>
          </p:style>
        </p:cxnSp>
        <p:cxnSp>
          <p:nvCxnSpPr>
            <p:cNvPr id="56" name="Straight Connector 55"/>
            <p:cNvCxnSpPr/>
            <p:nvPr/>
          </p:nvCxnSpPr>
          <p:spPr>
            <a:xfrm>
              <a:off x="1291819" y="1489025"/>
              <a:ext cx="0" cy="240872"/>
            </a:xfrm>
            <a:prstGeom prst="line">
              <a:avLst/>
            </a:prstGeom>
          </p:spPr>
          <p:style>
            <a:lnRef idx="2">
              <a:schemeClr val="accent1"/>
            </a:lnRef>
            <a:fillRef idx="0">
              <a:schemeClr val="accent1"/>
            </a:fillRef>
            <a:effectRef idx="1">
              <a:schemeClr val="accent1"/>
            </a:effectRef>
            <a:fontRef idx="minor">
              <a:schemeClr val="tx1"/>
            </a:fontRef>
          </p:style>
        </p:cxnSp>
      </p:grpSp>
      <p:cxnSp>
        <p:nvCxnSpPr>
          <p:cNvPr id="16" name="Straight Connector 15"/>
          <p:cNvCxnSpPr/>
          <p:nvPr/>
        </p:nvCxnSpPr>
        <p:spPr>
          <a:xfrm flipH="1" flipV="1">
            <a:off x="1332604" y="3402540"/>
            <a:ext cx="555588" cy="1652744"/>
          </a:xfrm>
          <a:prstGeom prst="line">
            <a:avLst/>
          </a:prstGeom>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flipV="1">
            <a:off x="1332602" y="3402540"/>
            <a:ext cx="555590" cy="972876"/>
          </a:xfrm>
          <a:prstGeom prst="line">
            <a:avLst/>
          </a:prstGeom>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flipH="1">
            <a:off x="1332604" y="1473911"/>
            <a:ext cx="716394" cy="1928629"/>
          </a:xfrm>
          <a:prstGeom prst="line">
            <a:avLst/>
          </a:prstGeom>
        </p:spPr>
        <p:style>
          <a:lnRef idx="2">
            <a:schemeClr val="accent1"/>
          </a:lnRef>
          <a:fillRef idx="0">
            <a:schemeClr val="accent1"/>
          </a:fillRef>
          <a:effectRef idx="1">
            <a:schemeClr val="accent1"/>
          </a:effectRef>
          <a:fontRef idx="minor">
            <a:schemeClr val="tx1"/>
          </a:fontRef>
        </p:style>
      </p:cxnSp>
      <p:cxnSp>
        <p:nvCxnSpPr>
          <p:cNvPr id="69" name="Straight Arrow Connector 68"/>
          <p:cNvCxnSpPr/>
          <p:nvPr/>
        </p:nvCxnSpPr>
        <p:spPr>
          <a:xfrm flipV="1">
            <a:off x="4589655" y="1067445"/>
            <a:ext cx="3327567" cy="310821"/>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71" name="Straight Arrow Connector 70"/>
          <p:cNvCxnSpPr/>
          <p:nvPr/>
        </p:nvCxnSpPr>
        <p:spPr>
          <a:xfrm flipV="1">
            <a:off x="5806876" y="1871914"/>
            <a:ext cx="1953570" cy="16679"/>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73" name="Straight Arrow Connector 72"/>
          <p:cNvCxnSpPr/>
          <p:nvPr/>
        </p:nvCxnSpPr>
        <p:spPr>
          <a:xfrm>
            <a:off x="7041576" y="2370707"/>
            <a:ext cx="718870" cy="639835"/>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75" name="Straight Arrow Connector 74"/>
          <p:cNvCxnSpPr/>
          <p:nvPr/>
        </p:nvCxnSpPr>
        <p:spPr>
          <a:xfrm>
            <a:off x="4052377" y="4717214"/>
            <a:ext cx="3708069" cy="25604"/>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83" name="Vertical Scroll 82"/>
          <p:cNvSpPr/>
          <p:nvPr/>
        </p:nvSpPr>
        <p:spPr>
          <a:xfrm>
            <a:off x="7870188" y="856148"/>
            <a:ext cx="1270546" cy="595837"/>
          </a:xfrm>
          <a:prstGeom prst="verticalScroll">
            <a:avLst/>
          </a:prstGeom>
          <a:solidFill>
            <a:srgbClr val="33663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Matt 6:9</a:t>
            </a:r>
            <a:endParaRPr lang="en-US" dirty="0"/>
          </a:p>
        </p:txBody>
      </p:sp>
      <p:sp>
        <p:nvSpPr>
          <p:cNvPr id="84" name="Vertical Scroll 83"/>
          <p:cNvSpPr/>
          <p:nvPr/>
        </p:nvSpPr>
        <p:spPr>
          <a:xfrm>
            <a:off x="7650700" y="2768706"/>
            <a:ext cx="1502610" cy="1041513"/>
          </a:xfrm>
          <a:prstGeom prst="verticalScroll">
            <a:avLst/>
          </a:prstGeom>
          <a:solidFill>
            <a:srgbClr val="33663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Psalm 27:1</a:t>
            </a:r>
          </a:p>
          <a:p>
            <a:pPr algn="ctr"/>
            <a:r>
              <a:rPr lang="en-US" dirty="0" smtClean="0"/>
              <a:t>John 8:12 </a:t>
            </a:r>
            <a:endParaRPr lang="en-US" dirty="0"/>
          </a:p>
        </p:txBody>
      </p:sp>
      <p:sp>
        <p:nvSpPr>
          <p:cNvPr id="87" name="Vertical Scroll 86"/>
          <p:cNvSpPr/>
          <p:nvPr/>
        </p:nvSpPr>
        <p:spPr>
          <a:xfrm>
            <a:off x="7749550" y="1655280"/>
            <a:ext cx="1270546" cy="595837"/>
          </a:xfrm>
          <a:prstGeom prst="verticalScroll">
            <a:avLst/>
          </a:prstGeom>
          <a:solidFill>
            <a:srgbClr val="33663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John 1:18</a:t>
            </a:r>
            <a:endParaRPr lang="en-US" dirty="0"/>
          </a:p>
        </p:txBody>
      </p:sp>
      <p:sp>
        <p:nvSpPr>
          <p:cNvPr id="88" name="Vertical Scroll 87"/>
          <p:cNvSpPr/>
          <p:nvPr/>
        </p:nvSpPr>
        <p:spPr>
          <a:xfrm>
            <a:off x="173678" y="3076509"/>
            <a:ext cx="1134153" cy="652061"/>
          </a:xfrm>
          <a:prstGeom prst="verticalScroll">
            <a:avLst/>
          </a:prstGeom>
          <a:solidFill>
            <a:srgbClr val="33663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2 </a:t>
            </a:r>
            <a:r>
              <a:rPr lang="en-US" dirty="0" err="1" smtClean="0"/>
              <a:t>Cor</a:t>
            </a:r>
            <a:r>
              <a:rPr lang="en-US" dirty="0" smtClean="0"/>
              <a:t> 4:13</a:t>
            </a:r>
            <a:endParaRPr lang="en-US" dirty="0"/>
          </a:p>
        </p:txBody>
      </p:sp>
      <p:sp>
        <p:nvSpPr>
          <p:cNvPr id="89" name="Vertical Scroll 88"/>
          <p:cNvSpPr/>
          <p:nvPr/>
        </p:nvSpPr>
        <p:spPr>
          <a:xfrm>
            <a:off x="7760446" y="4443910"/>
            <a:ext cx="1380288" cy="746140"/>
          </a:xfrm>
          <a:prstGeom prst="verticalScroll">
            <a:avLst/>
          </a:prstGeom>
          <a:solidFill>
            <a:srgbClr val="33663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John 14:36</a:t>
            </a:r>
            <a:endParaRPr lang="en-US" dirty="0"/>
          </a:p>
        </p:txBody>
      </p:sp>
      <p:sp>
        <p:nvSpPr>
          <p:cNvPr id="3" name="TextBox 2"/>
          <p:cNvSpPr txBox="1"/>
          <p:nvPr/>
        </p:nvSpPr>
        <p:spPr>
          <a:xfrm>
            <a:off x="173678" y="4061096"/>
            <a:ext cx="1556275" cy="2169825"/>
          </a:xfrm>
          <a:prstGeom prst="rect">
            <a:avLst/>
          </a:prstGeom>
          <a:noFill/>
        </p:spPr>
        <p:txBody>
          <a:bodyPr wrap="square" rtlCol="0">
            <a:spAutoFit/>
          </a:bodyPr>
          <a:lstStyle/>
          <a:p>
            <a:r>
              <a:rPr lang="en-US" sz="1500" b="1" dirty="0" smtClean="0"/>
              <a:t>Other Scriptural Evidence</a:t>
            </a:r>
          </a:p>
          <a:p>
            <a:endParaRPr lang="en-US" sz="1500" b="1" dirty="0"/>
          </a:p>
          <a:p>
            <a:pPr marL="173038" indent="-173038">
              <a:buFont typeface="Arial"/>
              <a:buChar char="•"/>
            </a:pPr>
            <a:r>
              <a:rPr lang="en-US" sz="1500" dirty="0" smtClean="0"/>
              <a:t>Hebrews 1:5</a:t>
            </a:r>
          </a:p>
          <a:p>
            <a:pPr marL="173038" indent="-173038">
              <a:buFont typeface="Arial"/>
              <a:buChar char="•"/>
            </a:pPr>
            <a:r>
              <a:rPr lang="en-US" sz="1500" dirty="0" smtClean="0"/>
              <a:t>Philippians 2:6</a:t>
            </a:r>
          </a:p>
          <a:p>
            <a:pPr marL="173038" indent="-173038">
              <a:buFont typeface="Arial"/>
              <a:buChar char="•"/>
            </a:pPr>
            <a:r>
              <a:rPr lang="en-US" sz="1500" dirty="0" smtClean="0"/>
              <a:t>1 </a:t>
            </a:r>
            <a:r>
              <a:rPr lang="en-US" sz="1500" dirty="0" err="1" smtClean="0"/>
              <a:t>Thess</a:t>
            </a:r>
            <a:r>
              <a:rPr lang="en-US" sz="1500" dirty="0" smtClean="0"/>
              <a:t> 5:9</a:t>
            </a:r>
          </a:p>
          <a:p>
            <a:pPr marL="173038" indent="-173038">
              <a:buFont typeface="Arial"/>
              <a:buChar char="•"/>
            </a:pPr>
            <a:r>
              <a:rPr lang="en-US" sz="1500" dirty="0" smtClean="0"/>
              <a:t>1 Timothy 3:16</a:t>
            </a:r>
          </a:p>
          <a:p>
            <a:endParaRPr lang="en-US" sz="1500" b="1" dirty="0" smtClean="0"/>
          </a:p>
          <a:p>
            <a:endParaRPr lang="en-US" sz="1500" b="1" dirty="0"/>
          </a:p>
        </p:txBody>
      </p:sp>
    </p:spTree>
    <p:extLst>
      <p:ext uri="{BB962C8B-B14F-4D97-AF65-F5344CB8AC3E}">
        <p14:creationId xmlns:p14="http://schemas.microsoft.com/office/powerpoint/2010/main" val="23711736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err="1"/>
              <a:t>Korintlis</a:t>
            </a:r>
            <a:r>
              <a:rPr lang="tr-TR" dirty="0"/>
              <a:t>, 11: </a:t>
            </a:r>
            <a:r>
              <a:rPr lang="tr-TR" dirty="0" smtClean="0"/>
              <a:t>4 </a:t>
            </a:r>
            <a:r>
              <a:rPr lang="tr-TR" sz="2800" b="1" dirty="0" smtClean="0"/>
              <a:t>Çünkü </a:t>
            </a:r>
            <a:r>
              <a:rPr lang="tr-TR" sz="2800" b="1" dirty="0"/>
              <a:t>size gelen ve bizim tanıttığımızdan değişik bir İsa’yı tanıtanları pekâlâ hoş görüyorsunuz. Ayrıca, aldığınız ruhtan farklı bir ruhu ve kabul ettiğinizden farklı bir müjdeyi kabul ederek bunları hoş görüyorsunuz</a:t>
            </a:r>
            <a:r>
              <a:rPr lang="tr-TR" sz="2800" b="1" dirty="0" smtClean="0"/>
              <a:t>.</a:t>
            </a:r>
          </a:p>
          <a:p>
            <a:endParaRPr lang="tr-TR" sz="2800" b="1" dirty="0"/>
          </a:p>
          <a:p>
            <a:r>
              <a:rPr lang="tr-TR" sz="2800" dirty="0" smtClean="0"/>
              <a:t>Galatyas1</a:t>
            </a:r>
            <a:r>
              <a:rPr lang="tr-TR" sz="2800" dirty="0"/>
              <a:t>: </a:t>
            </a:r>
            <a:r>
              <a:rPr lang="tr-TR" sz="2800" b="1" dirty="0"/>
              <a:t>6 Sizi Mesih’in lütfuyla çağıranı bırakıp değişik bir müjdeye böylesine çabuk dönmenize şaşıyorum. 7Aslında başka bir müjde yoktur. Ancak aklınızı karıştıran ve Mesih’in müjdesini çarpıtmak isteyen kimseler vardır</a:t>
            </a:r>
            <a:endParaRPr lang="tr-TR" sz="2800" dirty="0"/>
          </a:p>
          <a:p>
            <a:endParaRPr lang="tr-TR" dirty="0"/>
          </a:p>
        </p:txBody>
      </p:sp>
      <p:sp>
        <p:nvSpPr>
          <p:cNvPr id="4" name="Slayt Numarası Yer Tutucusu 3"/>
          <p:cNvSpPr>
            <a:spLocks noGrp="1"/>
          </p:cNvSpPr>
          <p:nvPr>
            <p:ph type="sldNum" sz="quarter" idx="12"/>
          </p:nvPr>
        </p:nvSpPr>
        <p:spPr/>
        <p:txBody>
          <a:bodyPr/>
          <a:lstStyle/>
          <a:p>
            <a:fld id="{663F5F2A-07F8-924E-B40A-1548314B1682}" type="slidenum">
              <a:rPr lang="en-US" smtClean="0"/>
              <a:pPr/>
              <a:t>3</a:t>
            </a:fld>
            <a:endParaRPr lang="en-US" dirty="0"/>
          </a:p>
        </p:txBody>
      </p:sp>
    </p:spTree>
    <p:extLst>
      <p:ext uri="{BB962C8B-B14F-4D97-AF65-F5344CB8AC3E}">
        <p14:creationId xmlns:p14="http://schemas.microsoft.com/office/powerpoint/2010/main" val="157700349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lide Number Placeholder 10"/>
          <p:cNvSpPr>
            <a:spLocks noGrp="1"/>
          </p:cNvSpPr>
          <p:nvPr>
            <p:ph type="sldNum" sz="quarter" idx="12"/>
          </p:nvPr>
        </p:nvSpPr>
        <p:spPr>
          <a:xfrm>
            <a:off x="6886496" y="6356350"/>
            <a:ext cx="2133600" cy="365125"/>
          </a:xfrm>
        </p:spPr>
        <p:txBody>
          <a:bodyPr/>
          <a:lstStyle/>
          <a:p>
            <a:fld id="{663F5F2A-07F8-924E-B40A-1548314B1682}" type="slidenum">
              <a:rPr lang="en-US" sz="1600" smtClean="0">
                <a:solidFill>
                  <a:srgbClr val="C6101E"/>
                </a:solidFill>
                <a:latin typeface="Century Gothic"/>
              </a:rPr>
              <a:pPr/>
              <a:t>30</a:t>
            </a:fld>
            <a:endParaRPr lang="en-US" sz="1600" dirty="0">
              <a:solidFill>
                <a:srgbClr val="C6101E"/>
              </a:solidFill>
              <a:latin typeface="Century Gothic"/>
            </a:endParaRPr>
          </a:p>
        </p:txBody>
      </p:sp>
      <p:sp>
        <p:nvSpPr>
          <p:cNvPr id="58" name="Rectangle 57"/>
          <p:cNvSpPr/>
          <p:nvPr/>
        </p:nvSpPr>
        <p:spPr>
          <a:xfrm>
            <a:off x="-112054" y="-112064"/>
            <a:ext cx="9375110" cy="952533"/>
          </a:xfrm>
          <a:prstGeom prst="rect">
            <a:avLst/>
          </a:prstGeom>
          <a:solidFill>
            <a:schemeClr val="accent5">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2962A2"/>
              </a:solidFill>
            </a:endParaRPr>
          </a:p>
        </p:txBody>
      </p:sp>
      <p:sp>
        <p:nvSpPr>
          <p:cNvPr id="59" name="Rectangle 58"/>
          <p:cNvSpPr/>
          <p:nvPr/>
        </p:nvSpPr>
        <p:spPr>
          <a:xfrm>
            <a:off x="382848" y="220872"/>
            <a:ext cx="8460009" cy="400110"/>
          </a:xfrm>
          <a:prstGeom prst="rect">
            <a:avLst/>
          </a:prstGeom>
        </p:spPr>
        <p:txBody>
          <a:bodyPr wrap="square">
            <a:spAutoFit/>
          </a:bodyPr>
          <a:lstStyle/>
          <a:p>
            <a:pPr algn="r"/>
            <a:r>
              <a:rPr lang="en-US" sz="2000" dirty="0" smtClean="0">
                <a:solidFill>
                  <a:schemeClr val="bg1"/>
                </a:solidFill>
                <a:latin typeface="Century Gothic"/>
                <a:cs typeface="Century Gothic"/>
              </a:rPr>
              <a:t>TODAY’S CREED</a:t>
            </a:r>
            <a:endParaRPr lang="en-US" sz="2000" dirty="0">
              <a:solidFill>
                <a:schemeClr val="bg1"/>
              </a:solidFill>
              <a:latin typeface="Century Gothic"/>
              <a:cs typeface="Century Gothic"/>
            </a:endParaRPr>
          </a:p>
        </p:txBody>
      </p:sp>
      <p:sp>
        <p:nvSpPr>
          <p:cNvPr id="3" name="TextBox 2"/>
          <p:cNvSpPr txBox="1"/>
          <p:nvPr/>
        </p:nvSpPr>
        <p:spPr>
          <a:xfrm>
            <a:off x="4546524" y="1682006"/>
            <a:ext cx="4259504" cy="646331"/>
          </a:xfrm>
          <a:prstGeom prst="rect">
            <a:avLst/>
          </a:prstGeom>
          <a:noFill/>
          <a:ln>
            <a:solidFill>
              <a:schemeClr val="accent1"/>
            </a:solidFill>
          </a:ln>
        </p:spPr>
        <p:txBody>
          <a:bodyPr wrap="square" rtlCol="0">
            <a:spAutoFit/>
          </a:bodyPr>
          <a:lstStyle/>
          <a:p>
            <a:r>
              <a:rPr lang="en-US" dirty="0" smtClean="0">
                <a:solidFill>
                  <a:schemeClr val="bg1">
                    <a:lumMod val="50000"/>
                  </a:schemeClr>
                </a:solidFill>
              </a:rPr>
              <a:t>Today’s Creed is a combination of both Councils of </a:t>
            </a:r>
            <a:r>
              <a:rPr lang="en-US" dirty="0" err="1" smtClean="0">
                <a:solidFill>
                  <a:schemeClr val="bg1">
                    <a:lumMod val="50000"/>
                  </a:schemeClr>
                </a:solidFill>
              </a:rPr>
              <a:t>Nicea</a:t>
            </a:r>
            <a:r>
              <a:rPr lang="en-US" dirty="0" smtClean="0">
                <a:solidFill>
                  <a:schemeClr val="bg1">
                    <a:lumMod val="50000"/>
                  </a:schemeClr>
                </a:solidFill>
              </a:rPr>
              <a:t> and Constantinople</a:t>
            </a:r>
            <a:endParaRPr lang="en-US" dirty="0">
              <a:solidFill>
                <a:schemeClr val="bg1">
                  <a:lumMod val="50000"/>
                </a:schemeClr>
              </a:solidFill>
            </a:endParaRPr>
          </a:p>
        </p:txBody>
      </p:sp>
      <p:sp>
        <p:nvSpPr>
          <p:cNvPr id="10" name="TextBox 9"/>
          <p:cNvSpPr txBox="1"/>
          <p:nvPr/>
        </p:nvSpPr>
        <p:spPr>
          <a:xfrm>
            <a:off x="1997646" y="5015845"/>
            <a:ext cx="6503649" cy="646331"/>
          </a:xfrm>
          <a:prstGeom prst="rect">
            <a:avLst/>
          </a:prstGeom>
          <a:noFill/>
          <a:ln>
            <a:solidFill>
              <a:schemeClr val="accent1"/>
            </a:solidFill>
          </a:ln>
        </p:spPr>
        <p:txBody>
          <a:bodyPr wrap="square" rtlCol="0">
            <a:spAutoFit/>
          </a:bodyPr>
          <a:lstStyle/>
          <a:p>
            <a:r>
              <a:rPr lang="en-US" dirty="0" smtClean="0">
                <a:solidFill>
                  <a:schemeClr val="bg1">
                    <a:lumMod val="50000"/>
                  </a:schemeClr>
                </a:solidFill>
              </a:rPr>
              <a:t>The Creed reaffirmed the relationship of the Trinity: Father, Son and Holy Spirit are Co-Eternal, Co-Existent, Equal, Co-Substantial </a:t>
            </a:r>
          </a:p>
        </p:txBody>
      </p:sp>
      <p:sp>
        <p:nvSpPr>
          <p:cNvPr id="14" name="TextBox 13"/>
          <p:cNvSpPr txBox="1"/>
          <p:nvPr/>
        </p:nvSpPr>
        <p:spPr>
          <a:xfrm>
            <a:off x="382848" y="3175601"/>
            <a:ext cx="5558988" cy="646331"/>
          </a:xfrm>
          <a:prstGeom prst="rect">
            <a:avLst/>
          </a:prstGeom>
          <a:noFill/>
          <a:ln>
            <a:solidFill>
              <a:schemeClr val="accent1"/>
            </a:solidFill>
          </a:ln>
        </p:spPr>
        <p:txBody>
          <a:bodyPr wrap="square" rtlCol="0">
            <a:spAutoFit/>
          </a:bodyPr>
          <a:lstStyle/>
          <a:p>
            <a:r>
              <a:rPr lang="en-US" dirty="0" smtClean="0">
                <a:solidFill>
                  <a:srgbClr val="7F7F7F"/>
                </a:solidFill>
              </a:rPr>
              <a:t>God is One in Three Different Persons, but not separate as they are not bound by space and time  </a:t>
            </a:r>
            <a:endParaRPr lang="en-US" dirty="0">
              <a:solidFill>
                <a:srgbClr val="7F7F7F"/>
              </a:solidFill>
            </a:endParaRPr>
          </a:p>
        </p:txBody>
      </p:sp>
    </p:spTree>
    <p:extLst>
      <p:ext uri="{BB962C8B-B14F-4D97-AF65-F5344CB8AC3E}">
        <p14:creationId xmlns:p14="http://schemas.microsoft.com/office/powerpoint/2010/main" val="24234418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A50021"/>
              </a:buClr>
              <a:buFont typeface="Wingdings" panose="05000000000000000000" pitchFamily="2" charset="2"/>
              <a:buChar char="V"/>
              <a:defRPr sz="2250">
                <a:solidFill>
                  <a:srgbClr val="A50021"/>
                </a:solidFill>
                <a:latin typeface="Verdana" panose="020B0604030504040204" pitchFamily="34" charset="0"/>
              </a:defRPr>
            </a:lvl1pPr>
            <a:lvl2pPr marL="557213" indent="-214313">
              <a:spcBef>
                <a:spcPct val="20000"/>
              </a:spcBef>
              <a:buClr>
                <a:srgbClr val="A50021"/>
              </a:buClr>
              <a:buFont typeface="Wingdings" panose="05000000000000000000" pitchFamily="2" charset="2"/>
              <a:buChar char="v"/>
              <a:defRPr sz="1950">
                <a:solidFill>
                  <a:srgbClr val="A50021"/>
                </a:solidFill>
                <a:latin typeface="Verdana" panose="020B0604030504040204" pitchFamily="34" charset="0"/>
              </a:defRPr>
            </a:lvl2pPr>
            <a:lvl3pPr marL="857250" indent="-171450">
              <a:spcBef>
                <a:spcPct val="20000"/>
              </a:spcBef>
              <a:buClr>
                <a:srgbClr val="A50021"/>
              </a:buClr>
              <a:buChar char="•"/>
              <a:defRPr sz="1725">
                <a:solidFill>
                  <a:srgbClr val="A50021"/>
                </a:solidFill>
                <a:latin typeface="Verdana" panose="020B0604030504040204" pitchFamily="34" charset="0"/>
              </a:defRPr>
            </a:lvl3pPr>
            <a:lvl4pPr marL="1200150" indent="-171450">
              <a:spcBef>
                <a:spcPct val="20000"/>
              </a:spcBef>
              <a:buClr>
                <a:srgbClr val="A50021"/>
              </a:buClr>
              <a:buChar char="•"/>
              <a:defRPr sz="1500">
                <a:solidFill>
                  <a:srgbClr val="A50021"/>
                </a:solidFill>
                <a:latin typeface="Verdana" panose="020B0604030504040204" pitchFamily="34" charset="0"/>
              </a:defRPr>
            </a:lvl4pPr>
            <a:lvl5pPr marL="1543050" indent="-171450">
              <a:spcBef>
                <a:spcPct val="20000"/>
              </a:spcBef>
              <a:buClr>
                <a:srgbClr val="A50021"/>
              </a:buClr>
              <a:buChar char="•"/>
              <a:defRPr sz="1500">
                <a:solidFill>
                  <a:srgbClr val="A50021"/>
                </a:solidFill>
                <a:latin typeface="Verdana" panose="020B0604030504040204" pitchFamily="34" charset="0"/>
              </a:defRPr>
            </a:lvl5pPr>
            <a:lvl6pPr marL="1885950" indent="-171450" eaLnBrk="0" fontAlgn="base" hangingPunct="0">
              <a:spcBef>
                <a:spcPct val="20000"/>
              </a:spcBef>
              <a:spcAft>
                <a:spcPct val="0"/>
              </a:spcAft>
              <a:buClr>
                <a:srgbClr val="A50021"/>
              </a:buClr>
              <a:buChar char="•"/>
              <a:defRPr sz="1500">
                <a:solidFill>
                  <a:srgbClr val="A50021"/>
                </a:solidFill>
                <a:latin typeface="Verdana" panose="020B0604030504040204" pitchFamily="34" charset="0"/>
              </a:defRPr>
            </a:lvl6pPr>
            <a:lvl7pPr marL="2228850" indent="-171450" eaLnBrk="0" fontAlgn="base" hangingPunct="0">
              <a:spcBef>
                <a:spcPct val="20000"/>
              </a:spcBef>
              <a:spcAft>
                <a:spcPct val="0"/>
              </a:spcAft>
              <a:buClr>
                <a:srgbClr val="A50021"/>
              </a:buClr>
              <a:buChar char="•"/>
              <a:defRPr sz="1500">
                <a:solidFill>
                  <a:srgbClr val="A50021"/>
                </a:solidFill>
                <a:latin typeface="Verdana" panose="020B0604030504040204" pitchFamily="34" charset="0"/>
              </a:defRPr>
            </a:lvl7pPr>
            <a:lvl8pPr marL="2571750" indent="-171450" eaLnBrk="0" fontAlgn="base" hangingPunct="0">
              <a:spcBef>
                <a:spcPct val="20000"/>
              </a:spcBef>
              <a:spcAft>
                <a:spcPct val="0"/>
              </a:spcAft>
              <a:buClr>
                <a:srgbClr val="A50021"/>
              </a:buClr>
              <a:buChar char="•"/>
              <a:defRPr sz="1500">
                <a:solidFill>
                  <a:srgbClr val="A50021"/>
                </a:solidFill>
                <a:latin typeface="Verdana" panose="020B0604030504040204" pitchFamily="34" charset="0"/>
              </a:defRPr>
            </a:lvl8pPr>
            <a:lvl9pPr marL="2914650" indent="-171450" eaLnBrk="0" fontAlgn="base" hangingPunct="0">
              <a:spcBef>
                <a:spcPct val="20000"/>
              </a:spcBef>
              <a:spcAft>
                <a:spcPct val="0"/>
              </a:spcAft>
              <a:buClr>
                <a:srgbClr val="A50021"/>
              </a:buClr>
              <a:buChar char="•"/>
              <a:defRPr sz="1500">
                <a:solidFill>
                  <a:srgbClr val="A50021"/>
                </a:solidFill>
                <a:latin typeface="Verdana" panose="020B0604030504040204" pitchFamily="34" charset="0"/>
              </a:defRPr>
            </a:lvl9pPr>
          </a:lstStyle>
          <a:p>
            <a:pPr fontAlgn="base">
              <a:spcBef>
                <a:spcPct val="0"/>
              </a:spcBef>
              <a:spcAft>
                <a:spcPct val="0"/>
              </a:spcAft>
              <a:buClrTx/>
              <a:buNone/>
            </a:pPr>
            <a:endParaRPr lang="en-US" altLang="en-US" sz="750">
              <a:solidFill>
                <a:srgbClr val="86001A"/>
              </a:solidFill>
              <a:latin typeface="Arial" panose="020B0604020202020204" pitchFamily="34" charset="0"/>
              <a:cs typeface="Arial" panose="020B0604020202020204" pitchFamily="34" charset="0"/>
            </a:endParaRPr>
          </a:p>
          <a:p>
            <a:pPr fontAlgn="base">
              <a:spcBef>
                <a:spcPct val="0"/>
              </a:spcBef>
              <a:spcAft>
                <a:spcPct val="0"/>
              </a:spcAft>
              <a:buClrTx/>
              <a:buNone/>
            </a:pPr>
            <a:fld id="{2A561D41-7707-4A94-A69D-2C30DD36A534}" type="slidenum">
              <a:rPr lang="en-US" altLang="en-US" sz="750">
                <a:solidFill>
                  <a:srgbClr val="86001A"/>
                </a:solidFill>
                <a:latin typeface="Arial" panose="020B0604020202020204" pitchFamily="34" charset="0"/>
                <a:cs typeface="Arial" panose="020B0604020202020204" pitchFamily="34" charset="0"/>
              </a:rPr>
              <a:pPr fontAlgn="base">
                <a:spcBef>
                  <a:spcPct val="0"/>
                </a:spcBef>
                <a:spcAft>
                  <a:spcPct val="0"/>
                </a:spcAft>
                <a:buClrTx/>
                <a:buNone/>
              </a:pPr>
              <a:t>4</a:t>
            </a:fld>
            <a:endParaRPr lang="en-US" altLang="en-US" sz="750">
              <a:solidFill>
                <a:srgbClr val="86001A"/>
              </a:solidFill>
              <a:latin typeface="Arial" panose="020B0604020202020204" pitchFamily="34" charset="0"/>
              <a:cs typeface="Arial" panose="020B0604020202020204" pitchFamily="34" charset="0"/>
            </a:endParaRPr>
          </a:p>
        </p:txBody>
      </p:sp>
      <p:pic>
        <p:nvPicPr>
          <p:cNvPr id="287748" name="Picture 4" descr="SylvesterI&amp;Constantine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86300" y="3623074"/>
            <a:ext cx="3314700" cy="21455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4" name="Rectangle 2"/>
          <p:cNvSpPr>
            <a:spLocks noGrp="1" noChangeArrowheads="1"/>
          </p:cNvSpPr>
          <p:nvPr>
            <p:ph type="title"/>
          </p:nvPr>
        </p:nvSpPr>
        <p:spPr/>
        <p:txBody>
          <a:bodyPr/>
          <a:lstStyle/>
          <a:p>
            <a:pPr eaLnBrk="1" hangingPunct="1"/>
            <a:r>
              <a:rPr lang="en-US" altLang="tr-TR" sz="2700"/>
              <a:t>Positive Effects of Constantine’s rule</a:t>
            </a:r>
          </a:p>
        </p:txBody>
      </p:sp>
      <p:sp>
        <p:nvSpPr>
          <p:cNvPr id="287747" name="Rectangle 3"/>
          <p:cNvSpPr>
            <a:spLocks noGrp="1" noChangeArrowheads="1"/>
          </p:cNvSpPr>
          <p:nvPr>
            <p:ph type="body" idx="1"/>
          </p:nvPr>
        </p:nvSpPr>
        <p:spPr>
          <a:xfrm>
            <a:off x="1485900" y="2057400"/>
            <a:ext cx="6229350" cy="1485900"/>
          </a:xfrm>
        </p:spPr>
        <p:txBody>
          <a:bodyPr>
            <a:normAutofit fontScale="92500"/>
          </a:bodyPr>
          <a:lstStyle/>
          <a:p>
            <a:pPr eaLnBrk="1" hangingPunct="1">
              <a:spcBef>
                <a:spcPct val="10000"/>
              </a:spcBef>
              <a:spcAft>
                <a:spcPct val="10000"/>
              </a:spcAft>
            </a:pPr>
            <a:r>
              <a:rPr lang="en-US" altLang="tr-TR" sz="1725">
                <a:solidFill>
                  <a:srgbClr val="800000"/>
                </a:solidFill>
                <a:latin typeface="Arial" panose="020B0604020202020204" pitchFamily="34" charset="0"/>
                <a:cs typeface="Arial" panose="020B0604020202020204" pitchFamily="34" charset="0"/>
              </a:rPr>
              <a:t>Christianity transformed from a persecuted minority religion to an official religion of the Empire</a:t>
            </a:r>
          </a:p>
          <a:p>
            <a:pPr eaLnBrk="1" hangingPunct="1">
              <a:spcBef>
                <a:spcPct val="10000"/>
              </a:spcBef>
              <a:spcAft>
                <a:spcPct val="10000"/>
              </a:spcAft>
            </a:pPr>
            <a:r>
              <a:rPr lang="en-US" altLang="tr-TR" sz="1725">
                <a:solidFill>
                  <a:srgbClr val="800000"/>
                </a:solidFill>
                <a:latin typeface="Arial" panose="020B0604020202020204" pitchFamily="34" charset="0"/>
                <a:cs typeface="Arial" panose="020B0604020202020204" pitchFamily="34" charset="0"/>
              </a:rPr>
              <a:t>Bishops given honors and were allowed to function as judges</a:t>
            </a:r>
          </a:p>
          <a:p>
            <a:pPr eaLnBrk="1" hangingPunct="1">
              <a:spcBef>
                <a:spcPct val="10000"/>
              </a:spcBef>
              <a:spcAft>
                <a:spcPct val="10000"/>
              </a:spcAft>
            </a:pPr>
            <a:r>
              <a:rPr lang="en-US" altLang="tr-TR" sz="1725">
                <a:solidFill>
                  <a:srgbClr val="800000"/>
                </a:solidFill>
                <a:latin typeface="Arial" panose="020B0604020202020204" pitchFamily="34" charset="0"/>
                <a:cs typeface="Arial" panose="020B0604020202020204" pitchFamily="34" charset="0"/>
              </a:rPr>
              <a:t>More humane punishments</a:t>
            </a:r>
          </a:p>
          <a:p>
            <a:pPr eaLnBrk="1" hangingPunct="1">
              <a:spcBef>
                <a:spcPct val="10000"/>
              </a:spcBef>
              <a:spcAft>
                <a:spcPct val="10000"/>
              </a:spcAft>
            </a:pPr>
            <a:r>
              <a:rPr lang="en-US" altLang="tr-TR" sz="1725">
                <a:solidFill>
                  <a:srgbClr val="800000"/>
                </a:solidFill>
                <a:latin typeface="Arial" panose="020B0604020202020204" pitchFamily="34" charset="0"/>
                <a:cs typeface="Arial" panose="020B0604020202020204" pitchFamily="34" charset="0"/>
              </a:rPr>
              <a:t>Building of new churches with public money</a:t>
            </a:r>
          </a:p>
        </p:txBody>
      </p:sp>
      <p:sp>
        <p:nvSpPr>
          <p:cNvPr id="287749" name="Rectangle 5"/>
          <p:cNvSpPr>
            <a:spLocks noChangeArrowheads="1"/>
          </p:cNvSpPr>
          <p:nvPr/>
        </p:nvSpPr>
        <p:spPr bwMode="auto">
          <a:xfrm>
            <a:off x="1485900" y="3843338"/>
            <a:ext cx="3429000" cy="1657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rgbClr val="A50021"/>
              </a:buClr>
              <a:buFont typeface="Wingdings" panose="05000000000000000000" pitchFamily="2" charset="2"/>
              <a:buChar char="V"/>
              <a:defRPr sz="3000">
                <a:solidFill>
                  <a:srgbClr val="A50021"/>
                </a:solidFill>
                <a:latin typeface="Verdana" panose="020B0604030504040204" pitchFamily="34" charset="0"/>
              </a:defRPr>
            </a:lvl1pPr>
            <a:lvl2pPr marL="742950" indent="-285750">
              <a:spcBef>
                <a:spcPct val="20000"/>
              </a:spcBef>
              <a:buClr>
                <a:srgbClr val="A50021"/>
              </a:buClr>
              <a:buFont typeface="Wingdings" panose="05000000000000000000" pitchFamily="2" charset="2"/>
              <a:buChar char="v"/>
              <a:defRPr sz="2600">
                <a:solidFill>
                  <a:srgbClr val="A50021"/>
                </a:solidFill>
                <a:latin typeface="Verdana" panose="020B0604030504040204" pitchFamily="34" charset="0"/>
              </a:defRPr>
            </a:lvl2pPr>
            <a:lvl3pPr marL="1143000" indent="-228600">
              <a:spcBef>
                <a:spcPct val="20000"/>
              </a:spcBef>
              <a:buClr>
                <a:srgbClr val="A50021"/>
              </a:buClr>
              <a:buChar char="•"/>
              <a:defRPr sz="2300">
                <a:solidFill>
                  <a:srgbClr val="A50021"/>
                </a:solidFill>
                <a:latin typeface="Verdana" panose="020B0604030504040204" pitchFamily="34" charset="0"/>
              </a:defRPr>
            </a:lvl3pPr>
            <a:lvl4pPr marL="1600200" indent="-228600">
              <a:spcBef>
                <a:spcPct val="20000"/>
              </a:spcBef>
              <a:buClr>
                <a:srgbClr val="A50021"/>
              </a:buClr>
              <a:buChar char="•"/>
              <a:defRPr sz="2000">
                <a:solidFill>
                  <a:srgbClr val="A50021"/>
                </a:solidFill>
                <a:latin typeface="Verdana" panose="020B0604030504040204" pitchFamily="34" charset="0"/>
              </a:defRPr>
            </a:lvl4pPr>
            <a:lvl5pPr marL="2057400" indent="-228600">
              <a:spcBef>
                <a:spcPct val="20000"/>
              </a:spcBef>
              <a:buClr>
                <a:srgbClr val="A50021"/>
              </a:buClr>
              <a:buChar char="•"/>
              <a:defRPr sz="2000">
                <a:solidFill>
                  <a:srgbClr val="A50021"/>
                </a:solidFill>
                <a:latin typeface="Verdana" panose="020B0604030504040204" pitchFamily="34" charset="0"/>
              </a:defRPr>
            </a:lvl5pPr>
            <a:lvl6pPr marL="2514600" indent="-228600" eaLnBrk="0" fontAlgn="base" hangingPunct="0">
              <a:spcBef>
                <a:spcPct val="20000"/>
              </a:spcBef>
              <a:spcAft>
                <a:spcPct val="0"/>
              </a:spcAft>
              <a:buClr>
                <a:srgbClr val="A50021"/>
              </a:buClr>
              <a:buChar char="•"/>
              <a:defRPr sz="2000">
                <a:solidFill>
                  <a:srgbClr val="A50021"/>
                </a:solidFill>
                <a:latin typeface="Verdana" panose="020B0604030504040204" pitchFamily="34" charset="0"/>
              </a:defRPr>
            </a:lvl6pPr>
            <a:lvl7pPr marL="2971800" indent="-228600" eaLnBrk="0" fontAlgn="base" hangingPunct="0">
              <a:spcBef>
                <a:spcPct val="20000"/>
              </a:spcBef>
              <a:spcAft>
                <a:spcPct val="0"/>
              </a:spcAft>
              <a:buClr>
                <a:srgbClr val="A50021"/>
              </a:buClr>
              <a:buChar char="•"/>
              <a:defRPr sz="2000">
                <a:solidFill>
                  <a:srgbClr val="A50021"/>
                </a:solidFill>
                <a:latin typeface="Verdana" panose="020B0604030504040204" pitchFamily="34" charset="0"/>
              </a:defRPr>
            </a:lvl7pPr>
            <a:lvl8pPr marL="3429000" indent="-228600" eaLnBrk="0" fontAlgn="base" hangingPunct="0">
              <a:spcBef>
                <a:spcPct val="20000"/>
              </a:spcBef>
              <a:spcAft>
                <a:spcPct val="0"/>
              </a:spcAft>
              <a:buClr>
                <a:srgbClr val="A50021"/>
              </a:buClr>
              <a:buChar char="•"/>
              <a:defRPr sz="2000">
                <a:solidFill>
                  <a:srgbClr val="A50021"/>
                </a:solidFill>
                <a:latin typeface="Verdana" panose="020B0604030504040204" pitchFamily="34" charset="0"/>
              </a:defRPr>
            </a:lvl8pPr>
            <a:lvl9pPr marL="3886200" indent="-228600" eaLnBrk="0" fontAlgn="base" hangingPunct="0">
              <a:spcBef>
                <a:spcPct val="20000"/>
              </a:spcBef>
              <a:spcAft>
                <a:spcPct val="0"/>
              </a:spcAft>
              <a:buClr>
                <a:srgbClr val="A50021"/>
              </a:buClr>
              <a:buChar char="•"/>
              <a:defRPr sz="2000">
                <a:solidFill>
                  <a:srgbClr val="A50021"/>
                </a:solidFill>
                <a:latin typeface="Verdana" panose="020B0604030504040204" pitchFamily="34" charset="0"/>
              </a:defRPr>
            </a:lvl9pPr>
          </a:lstStyle>
          <a:p>
            <a:pPr fontAlgn="base">
              <a:spcBef>
                <a:spcPct val="15000"/>
              </a:spcBef>
              <a:spcAft>
                <a:spcPct val="15000"/>
              </a:spcAft>
            </a:pPr>
            <a:r>
              <a:rPr lang="en-US" altLang="tr-TR" sz="1725">
                <a:solidFill>
                  <a:srgbClr val="800000"/>
                </a:solidFill>
                <a:latin typeface="Arial" panose="020B0604020202020204" pitchFamily="34" charset="0"/>
                <a:cs typeface="Arial" panose="020B0604020202020204" pitchFamily="34" charset="0"/>
              </a:rPr>
              <a:t>Christians influence society in positive ways</a:t>
            </a:r>
          </a:p>
          <a:p>
            <a:pPr fontAlgn="base">
              <a:spcBef>
                <a:spcPct val="15000"/>
              </a:spcBef>
              <a:spcAft>
                <a:spcPct val="15000"/>
              </a:spcAft>
            </a:pPr>
            <a:r>
              <a:rPr lang="en-US" altLang="tr-TR" sz="1725">
                <a:solidFill>
                  <a:srgbClr val="800000"/>
                </a:solidFill>
                <a:latin typeface="Arial" panose="020B0604020202020204" pitchFamily="34" charset="0"/>
                <a:cs typeface="Arial" panose="020B0604020202020204" pitchFamily="34" charset="0"/>
              </a:rPr>
              <a:t>New converts</a:t>
            </a:r>
          </a:p>
          <a:p>
            <a:pPr fontAlgn="base">
              <a:spcBef>
                <a:spcPct val="15000"/>
              </a:spcBef>
              <a:spcAft>
                <a:spcPct val="15000"/>
              </a:spcAft>
            </a:pPr>
            <a:r>
              <a:rPr lang="en-US" altLang="tr-TR" sz="1725">
                <a:solidFill>
                  <a:srgbClr val="800000"/>
                </a:solidFill>
                <a:latin typeface="Arial" panose="020B0604020202020204" pitchFamily="34" charset="0"/>
                <a:cs typeface="Arial" panose="020B0604020202020204" pitchFamily="34" charset="0"/>
              </a:rPr>
              <a:t>Monasticism developed rapidly</a:t>
            </a:r>
          </a:p>
          <a:p>
            <a:pPr fontAlgn="base">
              <a:spcBef>
                <a:spcPct val="15000"/>
              </a:spcBef>
              <a:spcAft>
                <a:spcPct val="15000"/>
              </a:spcAft>
            </a:pPr>
            <a:r>
              <a:rPr lang="en-US" altLang="tr-TR" sz="1725">
                <a:solidFill>
                  <a:srgbClr val="800000"/>
                </a:solidFill>
                <a:latin typeface="Arial" panose="020B0604020202020204" pitchFamily="34" charset="0"/>
                <a:cs typeface="Arial" panose="020B0604020202020204" pitchFamily="34" charset="0"/>
              </a:rPr>
              <a:t>Peace allowed a persecuted church to be secure</a:t>
            </a:r>
          </a:p>
        </p:txBody>
      </p:sp>
      <p:sp>
        <p:nvSpPr>
          <p:cNvPr id="287751" name="Text Box 7"/>
          <p:cNvSpPr txBox="1">
            <a:spLocks noChangeArrowheads="1"/>
          </p:cNvSpPr>
          <p:nvPr/>
        </p:nvSpPr>
        <p:spPr bwMode="auto">
          <a:xfrm>
            <a:off x="4857750" y="5680473"/>
            <a:ext cx="3028950"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A50021"/>
              </a:buClr>
              <a:buFont typeface="Wingdings" panose="05000000000000000000" pitchFamily="2" charset="2"/>
              <a:buChar char="V"/>
              <a:defRPr sz="3000">
                <a:solidFill>
                  <a:srgbClr val="A50021"/>
                </a:solidFill>
                <a:latin typeface="Verdana" panose="020B0604030504040204" pitchFamily="34" charset="0"/>
              </a:defRPr>
            </a:lvl1pPr>
            <a:lvl2pPr marL="742950" indent="-285750">
              <a:spcBef>
                <a:spcPct val="20000"/>
              </a:spcBef>
              <a:buClr>
                <a:srgbClr val="A50021"/>
              </a:buClr>
              <a:buFont typeface="Wingdings" panose="05000000000000000000" pitchFamily="2" charset="2"/>
              <a:buChar char="v"/>
              <a:defRPr sz="2600">
                <a:solidFill>
                  <a:srgbClr val="A50021"/>
                </a:solidFill>
                <a:latin typeface="Verdana" panose="020B0604030504040204" pitchFamily="34" charset="0"/>
              </a:defRPr>
            </a:lvl2pPr>
            <a:lvl3pPr marL="1143000" indent="-228600">
              <a:spcBef>
                <a:spcPct val="20000"/>
              </a:spcBef>
              <a:buClr>
                <a:srgbClr val="A50021"/>
              </a:buClr>
              <a:buChar char="•"/>
              <a:defRPr sz="2300">
                <a:solidFill>
                  <a:srgbClr val="A50021"/>
                </a:solidFill>
                <a:latin typeface="Verdana" panose="020B0604030504040204" pitchFamily="34" charset="0"/>
              </a:defRPr>
            </a:lvl3pPr>
            <a:lvl4pPr marL="1600200" indent="-228600">
              <a:spcBef>
                <a:spcPct val="20000"/>
              </a:spcBef>
              <a:buClr>
                <a:srgbClr val="A50021"/>
              </a:buClr>
              <a:buChar char="•"/>
              <a:defRPr sz="2000">
                <a:solidFill>
                  <a:srgbClr val="A50021"/>
                </a:solidFill>
                <a:latin typeface="Verdana" panose="020B0604030504040204" pitchFamily="34" charset="0"/>
              </a:defRPr>
            </a:lvl4pPr>
            <a:lvl5pPr marL="2057400" indent="-228600">
              <a:spcBef>
                <a:spcPct val="20000"/>
              </a:spcBef>
              <a:buClr>
                <a:srgbClr val="A50021"/>
              </a:buClr>
              <a:buChar char="•"/>
              <a:defRPr sz="2000">
                <a:solidFill>
                  <a:srgbClr val="A50021"/>
                </a:solidFill>
                <a:latin typeface="Verdana" panose="020B0604030504040204" pitchFamily="34" charset="0"/>
              </a:defRPr>
            </a:lvl5pPr>
            <a:lvl6pPr marL="2514600" indent="-228600" eaLnBrk="0" fontAlgn="base" hangingPunct="0">
              <a:spcBef>
                <a:spcPct val="20000"/>
              </a:spcBef>
              <a:spcAft>
                <a:spcPct val="0"/>
              </a:spcAft>
              <a:buClr>
                <a:srgbClr val="A50021"/>
              </a:buClr>
              <a:buChar char="•"/>
              <a:defRPr sz="2000">
                <a:solidFill>
                  <a:srgbClr val="A50021"/>
                </a:solidFill>
                <a:latin typeface="Verdana" panose="020B0604030504040204" pitchFamily="34" charset="0"/>
              </a:defRPr>
            </a:lvl6pPr>
            <a:lvl7pPr marL="2971800" indent="-228600" eaLnBrk="0" fontAlgn="base" hangingPunct="0">
              <a:spcBef>
                <a:spcPct val="20000"/>
              </a:spcBef>
              <a:spcAft>
                <a:spcPct val="0"/>
              </a:spcAft>
              <a:buClr>
                <a:srgbClr val="A50021"/>
              </a:buClr>
              <a:buChar char="•"/>
              <a:defRPr sz="2000">
                <a:solidFill>
                  <a:srgbClr val="A50021"/>
                </a:solidFill>
                <a:latin typeface="Verdana" panose="020B0604030504040204" pitchFamily="34" charset="0"/>
              </a:defRPr>
            </a:lvl7pPr>
            <a:lvl8pPr marL="3429000" indent="-228600" eaLnBrk="0" fontAlgn="base" hangingPunct="0">
              <a:spcBef>
                <a:spcPct val="20000"/>
              </a:spcBef>
              <a:spcAft>
                <a:spcPct val="0"/>
              </a:spcAft>
              <a:buClr>
                <a:srgbClr val="A50021"/>
              </a:buClr>
              <a:buChar char="•"/>
              <a:defRPr sz="2000">
                <a:solidFill>
                  <a:srgbClr val="A50021"/>
                </a:solidFill>
                <a:latin typeface="Verdana" panose="020B0604030504040204" pitchFamily="34" charset="0"/>
              </a:defRPr>
            </a:lvl8pPr>
            <a:lvl9pPr marL="3886200" indent="-228600" eaLnBrk="0" fontAlgn="base" hangingPunct="0">
              <a:spcBef>
                <a:spcPct val="20000"/>
              </a:spcBef>
              <a:spcAft>
                <a:spcPct val="0"/>
              </a:spcAft>
              <a:buClr>
                <a:srgbClr val="A50021"/>
              </a:buClr>
              <a:buChar char="•"/>
              <a:defRPr sz="2000">
                <a:solidFill>
                  <a:srgbClr val="A50021"/>
                </a:solidFill>
                <a:latin typeface="Verdana" panose="020B0604030504040204" pitchFamily="34" charset="0"/>
              </a:defRPr>
            </a:lvl9pPr>
          </a:lstStyle>
          <a:p>
            <a:pPr algn="ctr" fontAlgn="base">
              <a:spcBef>
                <a:spcPct val="50000"/>
              </a:spcBef>
              <a:spcAft>
                <a:spcPct val="0"/>
              </a:spcAft>
              <a:buClrTx/>
              <a:buNone/>
            </a:pPr>
            <a:r>
              <a:rPr lang="en-US" altLang="tr-TR" sz="900" b="1">
                <a:solidFill>
                  <a:srgbClr val="663300"/>
                </a:solidFill>
                <a:cs typeface="Arial" panose="020B0604020202020204" pitchFamily="34" charset="0"/>
              </a:rPr>
              <a:t>Pope Sylvester I and Constantine</a:t>
            </a:r>
          </a:p>
        </p:txBody>
      </p:sp>
    </p:spTree>
    <p:extLst>
      <p:ext uri="{BB962C8B-B14F-4D97-AF65-F5344CB8AC3E}">
        <p14:creationId xmlns:p14="http://schemas.microsoft.com/office/powerpoint/2010/main" val="176574184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afterEffect">
                                  <p:stCondLst>
                                    <p:cond delay="0"/>
                                  </p:stCondLst>
                                  <p:childTnLst>
                                    <p:set>
                                      <p:cBhvr>
                                        <p:cTn id="6" dur="1" fill="hold">
                                          <p:stCondLst>
                                            <p:cond delay="0"/>
                                          </p:stCondLst>
                                        </p:cTn>
                                        <p:tgtEl>
                                          <p:spTgt spid="287748"/>
                                        </p:tgtEl>
                                        <p:attrNameLst>
                                          <p:attrName>style.visibility</p:attrName>
                                        </p:attrNameLst>
                                      </p:cBhvr>
                                      <p:to>
                                        <p:strVal val="visible"/>
                                      </p:to>
                                    </p:set>
                                    <p:animEffect transition="in" filter="fade">
                                      <p:cBhvr>
                                        <p:cTn id="7" dur="2000"/>
                                        <p:tgtEl>
                                          <p:spTgt spid="287748"/>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87751"/>
                                        </p:tgtEl>
                                        <p:attrNameLst>
                                          <p:attrName>style.visibility</p:attrName>
                                        </p:attrNameLst>
                                      </p:cBhvr>
                                      <p:to>
                                        <p:strVal val="visible"/>
                                      </p:to>
                                    </p:set>
                                    <p:animEffect transition="in" filter="fade">
                                      <p:cBhvr>
                                        <p:cTn id="10" dur="2000"/>
                                        <p:tgtEl>
                                          <p:spTgt spid="287751"/>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287747">
                                            <p:txEl>
                                              <p:pRg st="0" end="0"/>
                                            </p:txEl>
                                          </p:spTgt>
                                        </p:tgtEl>
                                        <p:attrNameLst>
                                          <p:attrName>style.visibility</p:attrName>
                                        </p:attrNameLst>
                                      </p:cBhvr>
                                      <p:to>
                                        <p:strVal val="visible"/>
                                      </p:to>
                                    </p:set>
                                    <p:animEffect transition="in" filter="fade">
                                      <p:cBhvr>
                                        <p:cTn id="13" dur="5000"/>
                                        <p:tgtEl>
                                          <p:spTgt spid="287747">
                                            <p:txEl>
                                              <p:pRg st="0" end="0"/>
                                            </p:txEl>
                                          </p:spTgt>
                                        </p:tgtEl>
                                      </p:cBhvr>
                                    </p:animEffect>
                                  </p:childTnLst>
                                </p:cTn>
                              </p:par>
                            </p:childTnLst>
                          </p:cTn>
                        </p:par>
                        <p:par>
                          <p:cTn id="14" fill="hold" nodeType="afterGroup">
                            <p:stCondLst>
                              <p:cond delay="5000"/>
                            </p:stCondLst>
                            <p:childTnLst>
                              <p:par>
                                <p:cTn id="15" presetID="10" presetClass="entr" presetSubtype="0" fill="hold" grpId="0" nodeType="afterEffect">
                                  <p:stCondLst>
                                    <p:cond delay="0"/>
                                  </p:stCondLst>
                                  <p:childTnLst>
                                    <p:set>
                                      <p:cBhvr>
                                        <p:cTn id="16" dur="1" fill="hold">
                                          <p:stCondLst>
                                            <p:cond delay="0"/>
                                          </p:stCondLst>
                                        </p:cTn>
                                        <p:tgtEl>
                                          <p:spTgt spid="287747">
                                            <p:txEl>
                                              <p:pRg st="1" end="1"/>
                                            </p:txEl>
                                          </p:spTgt>
                                        </p:tgtEl>
                                        <p:attrNameLst>
                                          <p:attrName>style.visibility</p:attrName>
                                        </p:attrNameLst>
                                      </p:cBhvr>
                                      <p:to>
                                        <p:strVal val="visible"/>
                                      </p:to>
                                    </p:set>
                                    <p:animEffect transition="in" filter="fade">
                                      <p:cBhvr>
                                        <p:cTn id="17" dur="5000"/>
                                        <p:tgtEl>
                                          <p:spTgt spid="287747">
                                            <p:txEl>
                                              <p:pRg st="1" end="1"/>
                                            </p:txEl>
                                          </p:spTgt>
                                        </p:tgtEl>
                                      </p:cBhvr>
                                    </p:animEffect>
                                  </p:childTnLst>
                                </p:cTn>
                              </p:par>
                            </p:childTnLst>
                          </p:cTn>
                        </p:par>
                        <p:par>
                          <p:cTn id="18" fill="hold" nodeType="afterGroup">
                            <p:stCondLst>
                              <p:cond delay="10000"/>
                            </p:stCondLst>
                            <p:childTnLst>
                              <p:par>
                                <p:cTn id="19" presetID="10" presetClass="entr" presetSubtype="0" fill="hold" grpId="0" nodeType="afterEffect">
                                  <p:stCondLst>
                                    <p:cond delay="0"/>
                                  </p:stCondLst>
                                  <p:childTnLst>
                                    <p:set>
                                      <p:cBhvr>
                                        <p:cTn id="20" dur="1" fill="hold">
                                          <p:stCondLst>
                                            <p:cond delay="0"/>
                                          </p:stCondLst>
                                        </p:cTn>
                                        <p:tgtEl>
                                          <p:spTgt spid="287747">
                                            <p:txEl>
                                              <p:pRg st="2" end="2"/>
                                            </p:txEl>
                                          </p:spTgt>
                                        </p:tgtEl>
                                        <p:attrNameLst>
                                          <p:attrName>style.visibility</p:attrName>
                                        </p:attrNameLst>
                                      </p:cBhvr>
                                      <p:to>
                                        <p:strVal val="visible"/>
                                      </p:to>
                                    </p:set>
                                    <p:animEffect transition="in" filter="fade">
                                      <p:cBhvr>
                                        <p:cTn id="21" dur="5000"/>
                                        <p:tgtEl>
                                          <p:spTgt spid="287747">
                                            <p:txEl>
                                              <p:pRg st="2" end="2"/>
                                            </p:txEl>
                                          </p:spTgt>
                                        </p:tgtEl>
                                      </p:cBhvr>
                                    </p:animEffect>
                                  </p:childTnLst>
                                </p:cTn>
                              </p:par>
                            </p:childTnLst>
                          </p:cTn>
                        </p:par>
                        <p:par>
                          <p:cTn id="22" fill="hold" nodeType="afterGroup">
                            <p:stCondLst>
                              <p:cond delay="15000"/>
                            </p:stCondLst>
                            <p:childTnLst>
                              <p:par>
                                <p:cTn id="23" presetID="10" presetClass="entr" presetSubtype="0" fill="hold" grpId="0" nodeType="afterEffect">
                                  <p:stCondLst>
                                    <p:cond delay="0"/>
                                  </p:stCondLst>
                                  <p:childTnLst>
                                    <p:set>
                                      <p:cBhvr>
                                        <p:cTn id="24" dur="1" fill="hold">
                                          <p:stCondLst>
                                            <p:cond delay="0"/>
                                          </p:stCondLst>
                                        </p:cTn>
                                        <p:tgtEl>
                                          <p:spTgt spid="287747">
                                            <p:txEl>
                                              <p:pRg st="3" end="3"/>
                                            </p:txEl>
                                          </p:spTgt>
                                        </p:tgtEl>
                                        <p:attrNameLst>
                                          <p:attrName>style.visibility</p:attrName>
                                        </p:attrNameLst>
                                      </p:cBhvr>
                                      <p:to>
                                        <p:strVal val="visible"/>
                                      </p:to>
                                    </p:set>
                                    <p:animEffect transition="in" filter="fade">
                                      <p:cBhvr>
                                        <p:cTn id="25" dur="5000"/>
                                        <p:tgtEl>
                                          <p:spTgt spid="287747">
                                            <p:txEl>
                                              <p:pRg st="3" end="3"/>
                                            </p:txEl>
                                          </p:spTgt>
                                        </p:tgtEl>
                                      </p:cBhvr>
                                    </p:animEffect>
                                  </p:childTnLst>
                                </p:cTn>
                              </p:par>
                            </p:childTnLst>
                          </p:cTn>
                        </p:par>
                        <p:par>
                          <p:cTn id="26" fill="hold" nodeType="afterGroup">
                            <p:stCondLst>
                              <p:cond delay="20000"/>
                            </p:stCondLst>
                            <p:childTnLst>
                              <p:par>
                                <p:cTn id="27" presetID="10" presetClass="entr" presetSubtype="0" fill="hold" nodeType="afterEffect">
                                  <p:stCondLst>
                                    <p:cond delay="0"/>
                                  </p:stCondLst>
                                  <p:childTnLst>
                                    <p:set>
                                      <p:cBhvr>
                                        <p:cTn id="28" dur="1" fill="hold">
                                          <p:stCondLst>
                                            <p:cond delay="0"/>
                                          </p:stCondLst>
                                        </p:cTn>
                                        <p:tgtEl>
                                          <p:spTgt spid="287749">
                                            <p:txEl>
                                              <p:pRg st="0" end="0"/>
                                            </p:txEl>
                                          </p:spTgt>
                                        </p:tgtEl>
                                        <p:attrNameLst>
                                          <p:attrName>style.visibility</p:attrName>
                                        </p:attrNameLst>
                                      </p:cBhvr>
                                      <p:to>
                                        <p:strVal val="visible"/>
                                      </p:to>
                                    </p:set>
                                    <p:animEffect transition="in" filter="fade">
                                      <p:cBhvr>
                                        <p:cTn id="29" dur="5000"/>
                                        <p:tgtEl>
                                          <p:spTgt spid="287749">
                                            <p:txEl>
                                              <p:pRg st="0" end="0"/>
                                            </p:txEl>
                                          </p:spTgt>
                                        </p:tgtEl>
                                      </p:cBhvr>
                                    </p:animEffect>
                                  </p:childTnLst>
                                </p:cTn>
                              </p:par>
                            </p:childTnLst>
                          </p:cTn>
                        </p:par>
                        <p:par>
                          <p:cTn id="30" fill="hold" nodeType="afterGroup">
                            <p:stCondLst>
                              <p:cond delay="25000"/>
                            </p:stCondLst>
                            <p:childTnLst>
                              <p:par>
                                <p:cTn id="31" presetID="10" presetClass="entr" presetSubtype="0" fill="hold" nodeType="afterEffect">
                                  <p:stCondLst>
                                    <p:cond delay="0"/>
                                  </p:stCondLst>
                                  <p:childTnLst>
                                    <p:set>
                                      <p:cBhvr>
                                        <p:cTn id="32" dur="1" fill="hold">
                                          <p:stCondLst>
                                            <p:cond delay="0"/>
                                          </p:stCondLst>
                                        </p:cTn>
                                        <p:tgtEl>
                                          <p:spTgt spid="287749">
                                            <p:txEl>
                                              <p:pRg st="1" end="1"/>
                                            </p:txEl>
                                          </p:spTgt>
                                        </p:tgtEl>
                                        <p:attrNameLst>
                                          <p:attrName>style.visibility</p:attrName>
                                        </p:attrNameLst>
                                      </p:cBhvr>
                                      <p:to>
                                        <p:strVal val="visible"/>
                                      </p:to>
                                    </p:set>
                                    <p:animEffect transition="in" filter="fade">
                                      <p:cBhvr>
                                        <p:cTn id="33" dur="5000"/>
                                        <p:tgtEl>
                                          <p:spTgt spid="287749">
                                            <p:txEl>
                                              <p:pRg st="1" end="1"/>
                                            </p:txEl>
                                          </p:spTgt>
                                        </p:tgtEl>
                                      </p:cBhvr>
                                    </p:animEffect>
                                  </p:childTnLst>
                                </p:cTn>
                              </p:par>
                            </p:childTnLst>
                          </p:cTn>
                        </p:par>
                        <p:par>
                          <p:cTn id="34" fill="hold" nodeType="afterGroup">
                            <p:stCondLst>
                              <p:cond delay="30000"/>
                            </p:stCondLst>
                            <p:childTnLst>
                              <p:par>
                                <p:cTn id="35" presetID="10" presetClass="entr" presetSubtype="0" fill="hold" nodeType="afterEffect">
                                  <p:stCondLst>
                                    <p:cond delay="0"/>
                                  </p:stCondLst>
                                  <p:childTnLst>
                                    <p:set>
                                      <p:cBhvr>
                                        <p:cTn id="36" dur="1" fill="hold">
                                          <p:stCondLst>
                                            <p:cond delay="0"/>
                                          </p:stCondLst>
                                        </p:cTn>
                                        <p:tgtEl>
                                          <p:spTgt spid="287749">
                                            <p:txEl>
                                              <p:pRg st="2" end="2"/>
                                            </p:txEl>
                                          </p:spTgt>
                                        </p:tgtEl>
                                        <p:attrNameLst>
                                          <p:attrName>style.visibility</p:attrName>
                                        </p:attrNameLst>
                                      </p:cBhvr>
                                      <p:to>
                                        <p:strVal val="visible"/>
                                      </p:to>
                                    </p:set>
                                    <p:animEffect transition="in" filter="fade">
                                      <p:cBhvr>
                                        <p:cTn id="37" dur="5000"/>
                                        <p:tgtEl>
                                          <p:spTgt spid="287749">
                                            <p:txEl>
                                              <p:pRg st="2" end="2"/>
                                            </p:txEl>
                                          </p:spTgt>
                                        </p:tgtEl>
                                      </p:cBhvr>
                                    </p:animEffect>
                                  </p:childTnLst>
                                </p:cTn>
                              </p:par>
                            </p:childTnLst>
                          </p:cTn>
                        </p:par>
                        <p:par>
                          <p:cTn id="38" fill="hold" nodeType="afterGroup">
                            <p:stCondLst>
                              <p:cond delay="35000"/>
                            </p:stCondLst>
                            <p:childTnLst>
                              <p:par>
                                <p:cTn id="39" presetID="10" presetClass="entr" presetSubtype="0" fill="hold" nodeType="afterEffect">
                                  <p:stCondLst>
                                    <p:cond delay="0"/>
                                  </p:stCondLst>
                                  <p:childTnLst>
                                    <p:set>
                                      <p:cBhvr>
                                        <p:cTn id="40" dur="1" fill="hold">
                                          <p:stCondLst>
                                            <p:cond delay="0"/>
                                          </p:stCondLst>
                                        </p:cTn>
                                        <p:tgtEl>
                                          <p:spTgt spid="287749">
                                            <p:txEl>
                                              <p:pRg st="3" end="3"/>
                                            </p:txEl>
                                          </p:spTgt>
                                        </p:tgtEl>
                                        <p:attrNameLst>
                                          <p:attrName>style.visibility</p:attrName>
                                        </p:attrNameLst>
                                      </p:cBhvr>
                                      <p:to>
                                        <p:strVal val="visible"/>
                                      </p:to>
                                    </p:set>
                                    <p:animEffect transition="in" filter="fade">
                                      <p:cBhvr>
                                        <p:cTn id="41" dur="5000"/>
                                        <p:tgtEl>
                                          <p:spTgt spid="28774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7747" grpId="0" build="p"/>
      <p:bldP spid="287751"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1" name="Rectangle 2"/>
          <p:cNvSpPr>
            <a:spLocks noGrp="1" noChangeArrowheads="1"/>
          </p:cNvSpPr>
          <p:nvPr>
            <p:ph type="title"/>
          </p:nvPr>
        </p:nvSpPr>
        <p:spPr/>
        <p:txBody>
          <a:bodyPr/>
          <a:lstStyle/>
          <a:p>
            <a:pPr eaLnBrk="1" hangingPunct="1"/>
            <a:r>
              <a:rPr lang="en-US" altLang="tr-TR" smtClean="0"/>
              <a:t>The Church Grows</a:t>
            </a:r>
          </a:p>
        </p:txBody>
      </p:sp>
      <p:sp>
        <p:nvSpPr>
          <p:cNvPr id="294915" name="Rectangle 3"/>
          <p:cNvSpPr>
            <a:spLocks noGrp="1" noChangeArrowheads="1"/>
          </p:cNvSpPr>
          <p:nvPr>
            <p:ph idx="1"/>
          </p:nvPr>
        </p:nvSpPr>
        <p:spPr>
          <a:xfrm>
            <a:off x="1485900" y="2056211"/>
            <a:ext cx="5067300" cy="3773090"/>
          </a:xfrm>
        </p:spPr>
        <p:txBody>
          <a:bodyPr/>
          <a:lstStyle/>
          <a:p>
            <a:pPr eaLnBrk="1" hangingPunct="1">
              <a:spcBef>
                <a:spcPct val="10000"/>
              </a:spcBef>
              <a:spcAft>
                <a:spcPct val="10000"/>
              </a:spcAft>
            </a:pPr>
            <a:r>
              <a:rPr lang="en-US" altLang="tr-TR" sz="1800" dirty="0">
                <a:solidFill>
                  <a:srgbClr val="800000"/>
                </a:solidFill>
                <a:latin typeface="Arial" panose="020B0604020202020204" pitchFamily="34" charset="0"/>
                <a:cs typeface="Arial" panose="020B0604020202020204" pitchFamily="34" charset="0"/>
              </a:rPr>
              <a:t>By the middle of the fourth century, Christianity was a significant influence in the Roman Empire -- a social 'glue,' holding the Empire together. </a:t>
            </a:r>
          </a:p>
          <a:p>
            <a:pPr eaLnBrk="1" hangingPunct="1">
              <a:spcBef>
                <a:spcPct val="10000"/>
              </a:spcBef>
              <a:spcAft>
                <a:spcPct val="10000"/>
              </a:spcAft>
            </a:pPr>
            <a:r>
              <a:rPr lang="en-US" altLang="tr-TR" sz="1800" dirty="0">
                <a:solidFill>
                  <a:srgbClr val="800000"/>
                </a:solidFill>
                <a:latin typeface="Arial" panose="020B0604020202020204" pitchFamily="34" charset="0"/>
                <a:cs typeface="Arial" panose="020B0604020202020204" pitchFamily="34" charset="0"/>
              </a:rPr>
              <a:t>But the Church struggled with internal divisions, and for Constantine, division in the Church threatened political instability.</a:t>
            </a:r>
          </a:p>
          <a:p>
            <a:pPr eaLnBrk="1" hangingPunct="1">
              <a:spcBef>
                <a:spcPct val="10000"/>
              </a:spcBef>
              <a:spcAft>
                <a:spcPct val="10000"/>
              </a:spcAft>
            </a:pPr>
            <a:r>
              <a:rPr lang="en-US" altLang="tr-TR" sz="1800" dirty="0">
                <a:solidFill>
                  <a:srgbClr val="800000"/>
                </a:solidFill>
                <a:latin typeface="Arial" panose="020B0604020202020204" pitchFamily="34" charset="0"/>
                <a:cs typeface="Arial" panose="020B0604020202020204" pitchFamily="34" charset="0"/>
              </a:rPr>
              <a:t>Doctrine had developed and solidified during persecution; challenges to Christian beliefs continued</a:t>
            </a:r>
          </a:p>
        </p:txBody>
      </p:sp>
      <p:sp>
        <p:nvSpPr>
          <p:cNvPr id="19458"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A50021"/>
              </a:buClr>
              <a:buFont typeface="Wingdings" panose="05000000000000000000" pitchFamily="2" charset="2"/>
              <a:buChar char="V"/>
              <a:defRPr sz="2250">
                <a:solidFill>
                  <a:srgbClr val="A50021"/>
                </a:solidFill>
                <a:latin typeface="Verdana" panose="020B0604030504040204" pitchFamily="34" charset="0"/>
              </a:defRPr>
            </a:lvl1pPr>
            <a:lvl2pPr marL="557213" indent="-214313">
              <a:spcBef>
                <a:spcPct val="20000"/>
              </a:spcBef>
              <a:buClr>
                <a:srgbClr val="A50021"/>
              </a:buClr>
              <a:buFont typeface="Wingdings" panose="05000000000000000000" pitchFamily="2" charset="2"/>
              <a:buChar char="v"/>
              <a:defRPr sz="1950">
                <a:solidFill>
                  <a:srgbClr val="A50021"/>
                </a:solidFill>
                <a:latin typeface="Verdana" panose="020B0604030504040204" pitchFamily="34" charset="0"/>
              </a:defRPr>
            </a:lvl2pPr>
            <a:lvl3pPr marL="857250" indent="-171450">
              <a:spcBef>
                <a:spcPct val="20000"/>
              </a:spcBef>
              <a:buClr>
                <a:srgbClr val="A50021"/>
              </a:buClr>
              <a:buChar char="•"/>
              <a:defRPr sz="1725">
                <a:solidFill>
                  <a:srgbClr val="A50021"/>
                </a:solidFill>
                <a:latin typeface="Verdana" panose="020B0604030504040204" pitchFamily="34" charset="0"/>
              </a:defRPr>
            </a:lvl3pPr>
            <a:lvl4pPr marL="1200150" indent="-171450">
              <a:spcBef>
                <a:spcPct val="20000"/>
              </a:spcBef>
              <a:buClr>
                <a:srgbClr val="A50021"/>
              </a:buClr>
              <a:buChar char="•"/>
              <a:defRPr sz="1500">
                <a:solidFill>
                  <a:srgbClr val="A50021"/>
                </a:solidFill>
                <a:latin typeface="Verdana" panose="020B0604030504040204" pitchFamily="34" charset="0"/>
              </a:defRPr>
            </a:lvl4pPr>
            <a:lvl5pPr marL="1543050" indent="-171450">
              <a:spcBef>
                <a:spcPct val="20000"/>
              </a:spcBef>
              <a:buClr>
                <a:srgbClr val="A50021"/>
              </a:buClr>
              <a:buChar char="•"/>
              <a:defRPr sz="1500">
                <a:solidFill>
                  <a:srgbClr val="A50021"/>
                </a:solidFill>
                <a:latin typeface="Verdana" panose="020B0604030504040204" pitchFamily="34" charset="0"/>
              </a:defRPr>
            </a:lvl5pPr>
            <a:lvl6pPr marL="1885950" indent="-171450" eaLnBrk="0" fontAlgn="base" hangingPunct="0">
              <a:spcBef>
                <a:spcPct val="20000"/>
              </a:spcBef>
              <a:spcAft>
                <a:spcPct val="0"/>
              </a:spcAft>
              <a:buClr>
                <a:srgbClr val="A50021"/>
              </a:buClr>
              <a:buChar char="•"/>
              <a:defRPr sz="1500">
                <a:solidFill>
                  <a:srgbClr val="A50021"/>
                </a:solidFill>
                <a:latin typeface="Verdana" panose="020B0604030504040204" pitchFamily="34" charset="0"/>
              </a:defRPr>
            </a:lvl6pPr>
            <a:lvl7pPr marL="2228850" indent="-171450" eaLnBrk="0" fontAlgn="base" hangingPunct="0">
              <a:spcBef>
                <a:spcPct val="20000"/>
              </a:spcBef>
              <a:spcAft>
                <a:spcPct val="0"/>
              </a:spcAft>
              <a:buClr>
                <a:srgbClr val="A50021"/>
              </a:buClr>
              <a:buChar char="•"/>
              <a:defRPr sz="1500">
                <a:solidFill>
                  <a:srgbClr val="A50021"/>
                </a:solidFill>
                <a:latin typeface="Verdana" panose="020B0604030504040204" pitchFamily="34" charset="0"/>
              </a:defRPr>
            </a:lvl7pPr>
            <a:lvl8pPr marL="2571750" indent="-171450" eaLnBrk="0" fontAlgn="base" hangingPunct="0">
              <a:spcBef>
                <a:spcPct val="20000"/>
              </a:spcBef>
              <a:spcAft>
                <a:spcPct val="0"/>
              </a:spcAft>
              <a:buClr>
                <a:srgbClr val="A50021"/>
              </a:buClr>
              <a:buChar char="•"/>
              <a:defRPr sz="1500">
                <a:solidFill>
                  <a:srgbClr val="A50021"/>
                </a:solidFill>
                <a:latin typeface="Verdana" panose="020B0604030504040204" pitchFamily="34" charset="0"/>
              </a:defRPr>
            </a:lvl8pPr>
            <a:lvl9pPr marL="2914650" indent="-171450" eaLnBrk="0" fontAlgn="base" hangingPunct="0">
              <a:spcBef>
                <a:spcPct val="20000"/>
              </a:spcBef>
              <a:spcAft>
                <a:spcPct val="0"/>
              </a:spcAft>
              <a:buClr>
                <a:srgbClr val="A50021"/>
              </a:buClr>
              <a:buChar char="•"/>
              <a:defRPr sz="1500">
                <a:solidFill>
                  <a:srgbClr val="A50021"/>
                </a:solidFill>
                <a:latin typeface="Verdana" panose="020B0604030504040204" pitchFamily="34" charset="0"/>
              </a:defRPr>
            </a:lvl9pPr>
          </a:lstStyle>
          <a:p>
            <a:pPr fontAlgn="base">
              <a:spcBef>
                <a:spcPct val="0"/>
              </a:spcBef>
              <a:spcAft>
                <a:spcPct val="0"/>
              </a:spcAft>
              <a:buClrTx/>
              <a:buNone/>
            </a:pPr>
            <a:endParaRPr lang="en-US" altLang="en-US" sz="750">
              <a:solidFill>
                <a:srgbClr val="86001A"/>
              </a:solidFill>
              <a:latin typeface="Arial" panose="020B0604020202020204" pitchFamily="34" charset="0"/>
              <a:cs typeface="Arial" panose="020B0604020202020204" pitchFamily="34" charset="0"/>
            </a:endParaRPr>
          </a:p>
          <a:p>
            <a:pPr fontAlgn="base">
              <a:spcBef>
                <a:spcPct val="0"/>
              </a:spcBef>
              <a:spcAft>
                <a:spcPct val="0"/>
              </a:spcAft>
              <a:buClrTx/>
              <a:buNone/>
            </a:pPr>
            <a:fld id="{D14676D7-AA8D-48DF-B68F-00615F121CAD}" type="slidenum">
              <a:rPr lang="en-US" altLang="en-US" sz="750">
                <a:solidFill>
                  <a:srgbClr val="86001A"/>
                </a:solidFill>
                <a:latin typeface="Arial" panose="020B0604020202020204" pitchFamily="34" charset="0"/>
                <a:cs typeface="Arial" panose="020B0604020202020204" pitchFamily="34" charset="0"/>
              </a:rPr>
              <a:pPr fontAlgn="base">
                <a:spcBef>
                  <a:spcPct val="0"/>
                </a:spcBef>
                <a:spcAft>
                  <a:spcPct val="0"/>
                </a:spcAft>
                <a:buClrTx/>
                <a:buNone/>
              </a:pPr>
              <a:t>5</a:t>
            </a:fld>
            <a:endParaRPr lang="en-US" altLang="en-US" sz="750">
              <a:solidFill>
                <a:srgbClr val="86001A"/>
              </a:solidFill>
              <a:latin typeface="Arial" panose="020B0604020202020204" pitchFamily="34" charset="0"/>
              <a:cs typeface="Arial" panose="020B0604020202020204" pitchFamily="34" charset="0"/>
            </a:endParaRPr>
          </a:p>
        </p:txBody>
      </p:sp>
      <p:pic>
        <p:nvPicPr>
          <p:cNvPr id="294919" name="Picture 7" descr="Jesus1"/>
          <p:cNvPicPr>
            <a:picLocks noChangeAspect="1" noChangeArrowheads="1"/>
          </p:cNvPicPr>
          <p:nvPr/>
        </p:nvPicPr>
        <p:blipFill>
          <a:blip r:embed="rId3">
            <a:extLst>
              <a:ext uri="{28A0092B-C50C-407E-A947-70E740481C1C}">
                <a14:useLocalDpi xmlns:a14="http://schemas.microsoft.com/office/drawing/2010/main" val="0"/>
              </a:ext>
            </a:extLst>
          </a:blip>
          <a:srcRect l="11429" r="16000"/>
          <a:stretch>
            <a:fillRect/>
          </a:stretch>
        </p:blipFill>
        <p:spPr bwMode="auto">
          <a:xfrm>
            <a:off x="6553200" y="2000250"/>
            <a:ext cx="1658540"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38284064"/>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afterEffect">
                                  <p:stCondLst>
                                    <p:cond delay="0"/>
                                  </p:stCondLst>
                                  <p:childTnLst>
                                    <p:set>
                                      <p:cBhvr>
                                        <p:cTn id="6" dur="1" fill="hold">
                                          <p:stCondLst>
                                            <p:cond delay="0"/>
                                          </p:stCondLst>
                                        </p:cTn>
                                        <p:tgtEl>
                                          <p:spTgt spid="294919"/>
                                        </p:tgtEl>
                                        <p:attrNameLst>
                                          <p:attrName>style.visibility</p:attrName>
                                        </p:attrNameLst>
                                      </p:cBhvr>
                                      <p:to>
                                        <p:strVal val="visible"/>
                                      </p:to>
                                    </p:set>
                                    <p:animEffect transition="in" filter="fade">
                                      <p:cBhvr>
                                        <p:cTn id="7" dur="2000"/>
                                        <p:tgtEl>
                                          <p:spTgt spid="294919"/>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94915">
                                            <p:txEl>
                                              <p:pRg st="0" end="0"/>
                                            </p:txEl>
                                          </p:spTgt>
                                        </p:tgtEl>
                                        <p:attrNameLst>
                                          <p:attrName>style.visibility</p:attrName>
                                        </p:attrNameLst>
                                      </p:cBhvr>
                                      <p:to>
                                        <p:strVal val="visible"/>
                                      </p:to>
                                    </p:set>
                                    <p:animEffect transition="in" filter="fade">
                                      <p:cBhvr>
                                        <p:cTn id="10" dur="5000"/>
                                        <p:tgtEl>
                                          <p:spTgt spid="294915">
                                            <p:txEl>
                                              <p:pRg st="0" end="0"/>
                                            </p:txEl>
                                          </p:spTgt>
                                        </p:tgtEl>
                                      </p:cBhvr>
                                    </p:animEffect>
                                  </p:childTnLst>
                                </p:cTn>
                              </p:par>
                            </p:childTnLst>
                          </p:cTn>
                        </p:par>
                        <p:par>
                          <p:cTn id="11" fill="hold" nodeType="afterGroup">
                            <p:stCondLst>
                              <p:cond delay="5000"/>
                            </p:stCondLst>
                            <p:childTnLst>
                              <p:par>
                                <p:cTn id="12" presetID="10" presetClass="entr" presetSubtype="0" fill="hold" grpId="0" nodeType="afterEffect">
                                  <p:stCondLst>
                                    <p:cond delay="0"/>
                                  </p:stCondLst>
                                  <p:childTnLst>
                                    <p:set>
                                      <p:cBhvr>
                                        <p:cTn id="13" dur="1" fill="hold">
                                          <p:stCondLst>
                                            <p:cond delay="0"/>
                                          </p:stCondLst>
                                        </p:cTn>
                                        <p:tgtEl>
                                          <p:spTgt spid="294915">
                                            <p:txEl>
                                              <p:pRg st="1" end="1"/>
                                            </p:txEl>
                                          </p:spTgt>
                                        </p:tgtEl>
                                        <p:attrNameLst>
                                          <p:attrName>style.visibility</p:attrName>
                                        </p:attrNameLst>
                                      </p:cBhvr>
                                      <p:to>
                                        <p:strVal val="visible"/>
                                      </p:to>
                                    </p:set>
                                    <p:animEffect transition="in" filter="fade">
                                      <p:cBhvr>
                                        <p:cTn id="14" dur="5000"/>
                                        <p:tgtEl>
                                          <p:spTgt spid="294915">
                                            <p:txEl>
                                              <p:pRg st="1" end="1"/>
                                            </p:txEl>
                                          </p:spTgt>
                                        </p:tgtEl>
                                      </p:cBhvr>
                                    </p:animEffect>
                                  </p:childTnLst>
                                </p:cTn>
                              </p:par>
                            </p:childTnLst>
                          </p:cTn>
                        </p:par>
                        <p:par>
                          <p:cTn id="15" fill="hold" nodeType="afterGroup">
                            <p:stCondLst>
                              <p:cond delay="10000"/>
                            </p:stCondLst>
                            <p:childTnLst>
                              <p:par>
                                <p:cTn id="16" presetID="10" presetClass="entr" presetSubtype="0" fill="hold" grpId="0" nodeType="afterEffect">
                                  <p:stCondLst>
                                    <p:cond delay="0"/>
                                  </p:stCondLst>
                                  <p:childTnLst>
                                    <p:set>
                                      <p:cBhvr>
                                        <p:cTn id="17" dur="1" fill="hold">
                                          <p:stCondLst>
                                            <p:cond delay="0"/>
                                          </p:stCondLst>
                                        </p:cTn>
                                        <p:tgtEl>
                                          <p:spTgt spid="294915">
                                            <p:txEl>
                                              <p:pRg st="2" end="2"/>
                                            </p:txEl>
                                          </p:spTgt>
                                        </p:tgtEl>
                                        <p:attrNameLst>
                                          <p:attrName>style.visibility</p:attrName>
                                        </p:attrNameLst>
                                      </p:cBhvr>
                                      <p:to>
                                        <p:strVal val="visible"/>
                                      </p:to>
                                    </p:set>
                                    <p:animEffect transition="in" filter="fade">
                                      <p:cBhvr>
                                        <p:cTn id="18" dur="5000"/>
                                        <p:tgtEl>
                                          <p:spTgt spid="29491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4915"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3600" b="1" dirty="0">
                <a:solidFill>
                  <a:prstClr val="black">
                    <a:lumMod val="85000"/>
                    <a:lumOff val="15000"/>
                  </a:prstClr>
                </a:solidFill>
                <a:latin typeface="Century Gothic" panose="020B0502020202020204"/>
              </a:rPr>
              <a:t>S</a:t>
            </a:r>
            <a:r>
              <a:rPr lang="tr-TR" sz="3600" b="1" dirty="0" smtClean="0">
                <a:solidFill>
                  <a:prstClr val="black">
                    <a:lumMod val="85000"/>
                    <a:lumOff val="15000"/>
                  </a:prstClr>
                </a:solidFill>
                <a:latin typeface="Century Gothic" panose="020B0502020202020204"/>
              </a:rPr>
              <a:t>even </a:t>
            </a:r>
            <a:r>
              <a:rPr lang="tr-TR" sz="3600" b="1" dirty="0" err="1">
                <a:solidFill>
                  <a:prstClr val="black">
                    <a:lumMod val="85000"/>
                    <a:lumOff val="15000"/>
                  </a:prstClr>
                </a:solidFill>
                <a:latin typeface="Century Gothic" panose="020B0502020202020204"/>
              </a:rPr>
              <a:t>Ecumenical</a:t>
            </a:r>
            <a:r>
              <a:rPr lang="tr-TR" sz="3600" b="1" dirty="0">
                <a:solidFill>
                  <a:prstClr val="black">
                    <a:lumMod val="85000"/>
                    <a:lumOff val="15000"/>
                  </a:prstClr>
                </a:solidFill>
                <a:latin typeface="Century Gothic" panose="020B0502020202020204"/>
              </a:rPr>
              <a:t> </a:t>
            </a:r>
            <a:r>
              <a:rPr lang="tr-TR" sz="3600" b="1" dirty="0" err="1">
                <a:solidFill>
                  <a:prstClr val="black">
                    <a:lumMod val="85000"/>
                    <a:lumOff val="15000"/>
                  </a:prstClr>
                </a:solidFill>
                <a:latin typeface="Century Gothic" panose="020B0502020202020204"/>
              </a:rPr>
              <a:t>Councils</a:t>
            </a:r>
            <a:endParaRPr lang="tr-TR" dirty="0"/>
          </a:p>
        </p:txBody>
      </p:sp>
      <p:sp>
        <p:nvSpPr>
          <p:cNvPr id="3" name="İçerik Yer Tutucusu 2"/>
          <p:cNvSpPr>
            <a:spLocks noGrp="1"/>
          </p:cNvSpPr>
          <p:nvPr>
            <p:ph idx="1"/>
          </p:nvPr>
        </p:nvSpPr>
        <p:spPr/>
        <p:txBody>
          <a:bodyPr>
            <a:normAutofit fontScale="92500" lnSpcReduction="20000"/>
          </a:bodyPr>
          <a:lstStyle/>
          <a:p>
            <a:r>
              <a:rPr lang="tr-TR" dirty="0" smtClean="0">
                <a:solidFill>
                  <a:schemeClr val="tx2"/>
                </a:solidFill>
              </a:rPr>
              <a:t>I</a:t>
            </a:r>
            <a:r>
              <a:rPr lang="en-US" dirty="0" smtClean="0">
                <a:solidFill>
                  <a:schemeClr val="tx2"/>
                </a:solidFill>
              </a:rPr>
              <a:t>n </a:t>
            </a:r>
            <a:r>
              <a:rPr lang="en-US" dirty="0">
                <a:solidFill>
                  <a:schemeClr val="tx2"/>
                </a:solidFill>
              </a:rPr>
              <a:t>the history of </a:t>
            </a:r>
            <a:r>
              <a:rPr lang="en-US" dirty="0" smtClean="0">
                <a:solidFill>
                  <a:schemeClr val="tx2"/>
                </a:solidFill>
              </a:rPr>
              <a:t>Christianity, </a:t>
            </a:r>
            <a:r>
              <a:rPr lang="en-US" dirty="0">
                <a:solidFill>
                  <a:schemeClr val="tx2"/>
                </a:solidFill>
              </a:rPr>
              <a:t>the first seven ecumenical councils, from the First Council of Nicaea (325) to the Second Council of Nicaea (787), represented an attempt by Church leaders to reach an orthodox consensus, restore peace and develop a unified Christendom</a:t>
            </a:r>
            <a:r>
              <a:rPr lang="en-US" dirty="0" smtClean="0">
                <a:solidFill>
                  <a:schemeClr val="tx2"/>
                </a:solidFill>
              </a:rPr>
              <a:t>. </a:t>
            </a:r>
            <a:r>
              <a:rPr lang="en-US" dirty="0">
                <a:solidFill>
                  <a:schemeClr val="tx2"/>
                </a:solidFill>
              </a:rPr>
              <a:t>Eastern Orthodox, Oriental Orthodox, </a:t>
            </a:r>
            <a:r>
              <a:rPr lang="en-US" dirty="0">
                <a:solidFill>
                  <a:schemeClr val="tx2"/>
                </a:solidFill>
                <a:hlinkClick r:id="rId2" tooltip="Church of the East"/>
              </a:rPr>
              <a:t>Nestorian</a:t>
            </a:r>
            <a:r>
              <a:rPr lang="en-US" dirty="0">
                <a:solidFill>
                  <a:schemeClr val="tx2"/>
                </a:solidFill>
              </a:rPr>
              <a:t>, Roman Catholic, Anglican, and some Lutheran churches all claim to trace the legitimacy of their clergy by apostolic succession back to this period and beyond, to the earlier period referred to as Early Christianity.</a:t>
            </a:r>
            <a:endParaRPr lang="tr-TR" dirty="0">
              <a:solidFill>
                <a:schemeClr val="tx2"/>
              </a:solidFill>
            </a:endParaRPr>
          </a:p>
          <a:p>
            <a:endParaRPr lang="tr-TR" dirty="0"/>
          </a:p>
        </p:txBody>
      </p:sp>
      <p:sp>
        <p:nvSpPr>
          <p:cNvPr id="4" name="Slayt Numarası Yer Tutucusu 3"/>
          <p:cNvSpPr>
            <a:spLocks noGrp="1"/>
          </p:cNvSpPr>
          <p:nvPr>
            <p:ph type="sldNum" sz="quarter" idx="12"/>
          </p:nvPr>
        </p:nvSpPr>
        <p:spPr/>
        <p:txBody>
          <a:bodyPr/>
          <a:lstStyle/>
          <a:p>
            <a:fld id="{663F5F2A-07F8-924E-B40A-1548314B1682}" type="slidenum">
              <a:rPr lang="en-US" smtClean="0"/>
              <a:pPr/>
              <a:t>6</a:t>
            </a:fld>
            <a:endParaRPr lang="en-US" dirty="0"/>
          </a:p>
        </p:txBody>
      </p:sp>
    </p:spTree>
    <p:extLst>
      <p:ext uri="{BB962C8B-B14F-4D97-AF65-F5344CB8AC3E}">
        <p14:creationId xmlns:p14="http://schemas.microsoft.com/office/powerpoint/2010/main" val="30149741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en-US" b="1" dirty="0"/>
              <a:t>First Council of Nicaea (325)</a:t>
            </a:r>
            <a:br>
              <a:rPr lang="en-US" b="1" dirty="0"/>
            </a:br>
            <a:endParaRPr lang="tr-TR" dirty="0"/>
          </a:p>
        </p:txBody>
      </p:sp>
      <p:sp>
        <p:nvSpPr>
          <p:cNvPr id="3" name="İçerik Yer Tutucusu 2"/>
          <p:cNvSpPr>
            <a:spLocks noGrp="1"/>
          </p:cNvSpPr>
          <p:nvPr>
            <p:ph idx="1"/>
          </p:nvPr>
        </p:nvSpPr>
        <p:spPr/>
        <p:txBody>
          <a:bodyPr>
            <a:normAutofit lnSpcReduction="10000"/>
          </a:bodyPr>
          <a:lstStyle/>
          <a:p>
            <a:r>
              <a:rPr lang="en-US" dirty="0"/>
              <a:t>Emperor Constantine convened this council to settle a controversial issue, the relation between Jesus Christ and God the Father. The Emperor wanted to establish universal agreement on it. Representatives came from across the Empire, subsidized by the Emperor. Previous to this council, the bishops would hold local councils, such as the Council of Jerusalem, but there had been no universal, or ecumenical, council.</a:t>
            </a:r>
            <a:endParaRPr lang="tr-TR" dirty="0"/>
          </a:p>
        </p:txBody>
      </p:sp>
      <p:sp>
        <p:nvSpPr>
          <p:cNvPr id="4" name="Slayt Numarası Yer Tutucusu 3"/>
          <p:cNvSpPr>
            <a:spLocks noGrp="1"/>
          </p:cNvSpPr>
          <p:nvPr>
            <p:ph type="sldNum" sz="quarter" idx="12"/>
          </p:nvPr>
        </p:nvSpPr>
        <p:spPr/>
        <p:txBody>
          <a:bodyPr/>
          <a:lstStyle/>
          <a:p>
            <a:pPr fontAlgn="base">
              <a:spcBef>
                <a:spcPct val="0"/>
              </a:spcBef>
              <a:spcAft>
                <a:spcPct val="0"/>
              </a:spcAft>
              <a:defRPr/>
            </a:pPr>
            <a:endParaRPr lang="en-US" altLang="en-US" smtClean="0">
              <a:solidFill>
                <a:srgbClr val="86001A"/>
              </a:solidFill>
              <a:latin typeface="Arial" panose="020B0604020202020204" pitchFamily="34" charset="0"/>
              <a:cs typeface="Arial" panose="020B0604020202020204" pitchFamily="34" charset="0"/>
            </a:endParaRPr>
          </a:p>
          <a:p>
            <a:pPr fontAlgn="base">
              <a:spcBef>
                <a:spcPct val="0"/>
              </a:spcBef>
              <a:spcAft>
                <a:spcPct val="0"/>
              </a:spcAft>
              <a:defRPr/>
            </a:pPr>
            <a:fld id="{2B1AA3C5-C38C-41E2-940C-848431511F59}" type="slidenum">
              <a:rPr lang="en-US" altLang="en-US" smtClean="0">
                <a:solidFill>
                  <a:srgbClr val="86001A"/>
                </a:solidFill>
                <a:latin typeface="Arial" panose="020B0604020202020204" pitchFamily="34" charset="0"/>
                <a:cs typeface="Arial" panose="020B0604020202020204" pitchFamily="34" charset="0"/>
              </a:rPr>
              <a:pPr fontAlgn="base">
                <a:spcBef>
                  <a:spcPct val="0"/>
                </a:spcBef>
                <a:spcAft>
                  <a:spcPct val="0"/>
                </a:spcAft>
                <a:defRPr/>
              </a:pPr>
              <a:t>7</a:t>
            </a:fld>
            <a:endParaRPr lang="en-US" altLang="en-US">
              <a:solidFill>
                <a:srgbClr val="86001A"/>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010809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lide Number Placeholder 10"/>
          <p:cNvSpPr>
            <a:spLocks noGrp="1"/>
          </p:cNvSpPr>
          <p:nvPr>
            <p:ph type="sldNum" sz="quarter" idx="12"/>
          </p:nvPr>
        </p:nvSpPr>
        <p:spPr>
          <a:xfrm>
            <a:off x="6886496" y="6356350"/>
            <a:ext cx="2133600" cy="365125"/>
          </a:xfrm>
        </p:spPr>
        <p:txBody>
          <a:bodyPr/>
          <a:lstStyle/>
          <a:p>
            <a:fld id="{663F5F2A-07F8-924E-B40A-1548314B1682}" type="slidenum">
              <a:rPr lang="en-US" sz="1600" smtClean="0">
                <a:solidFill>
                  <a:srgbClr val="C6101E"/>
                </a:solidFill>
                <a:latin typeface="Century Gothic"/>
              </a:rPr>
              <a:pPr/>
              <a:t>8</a:t>
            </a:fld>
            <a:endParaRPr lang="en-US" sz="1600" dirty="0">
              <a:solidFill>
                <a:srgbClr val="C6101E"/>
              </a:solidFill>
              <a:latin typeface="Century Gothic"/>
            </a:endParaRPr>
          </a:p>
        </p:txBody>
      </p:sp>
      <p:sp>
        <p:nvSpPr>
          <p:cNvPr id="52" name="Rectangle 51"/>
          <p:cNvSpPr/>
          <p:nvPr/>
        </p:nvSpPr>
        <p:spPr>
          <a:xfrm>
            <a:off x="633588" y="1067445"/>
            <a:ext cx="8386508" cy="1077218"/>
          </a:xfrm>
          <a:prstGeom prst="rect">
            <a:avLst/>
          </a:prstGeom>
        </p:spPr>
        <p:txBody>
          <a:bodyPr wrap="square">
            <a:spAutoFit/>
          </a:bodyPr>
          <a:lstStyle/>
          <a:p>
            <a:endParaRPr lang="en-US" sz="3200" dirty="0">
              <a:solidFill>
                <a:schemeClr val="bg1">
                  <a:lumMod val="50000"/>
                </a:schemeClr>
              </a:solidFill>
              <a:latin typeface="Calibri"/>
              <a:cs typeface="Calibri"/>
            </a:endParaRPr>
          </a:p>
          <a:p>
            <a:pPr marL="342900" indent="-342900">
              <a:buFont typeface="Arial"/>
              <a:buChar char="•"/>
            </a:pPr>
            <a:endParaRPr lang="en-US" sz="3200" dirty="0">
              <a:solidFill>
                <a:schemeClr val="bg1">
                  <a:lumMod val="50000"/>
                </a:schemeClr>
              </a:solidFill>
              <a:latin typeface="Calibri"/>
              <a:cs typeface="Calibri"/>
            </a:endParaRPr>
          </a:p>
        </p:txBody>
      </p:sp>
      <p:sp>
        <p:nvSpPr>
          <p:cNvPr id="58" name="Rectangle 57"/>
          <p:cNvSpPr/>
          <p:nvPr/>
        </p:nvSpPr>
        <p:spPr>
          <a:xfrm>
            <a:off x="-112054" y="-112064"/>
            <a:ext cx="9375110" cy="952533"/>
          </a:xfrm>
          <a:prstGeom prst="rect">
            <a:avLst/>
          </a:prstGeom>
          <a:solidFill>
            <a:schemeClr val="accent5">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2962A2"/>
              </a:solidFill>
            </a:endParaRPr>
          </a:p>
        </p:txBody>
      </p:sp>
      <p:sp>
        <p:nvSpPr>
          <p:cNvPr id="59" name="Rectangle 58"/>
          <p:cNvSpPr/>
          <p:nvPr/>
        </p:nvSpPr>
        <p:spPr>
          <a:xfrm>
            <a:off x="382848" y="220872"/>
            <a:ext cx="8460009" cy="400110"/>
          </a:xfrm>
          <a:prstGeom prst="rect">
            <a:avLst/>
          </a:prstGeom>
        </p:spPr>
        <p:txBody>
          <a:bodyPr wrap="square">
            <a:spAutoFit/>
          </a:bodyPr>
          <a:lstStyle/>
          <a:p>
            <a:pPr algn="r"/>
            <a:r>
              <a:rPr lang="en-US" sz="2000" dirty="0" smtClean="0">
                <a:solidFill>
                  <a:schemeClr val="bg1"/>
                </a:solidFill>
                <a:latin typeface="Century Gothic"/>
                <a:cs typeface="Century Gothic"/>
              </a:rPr>
              <a:t>COUNCIL OF NICEA</a:t>
            </a:r>
            <a:endParaRPr lang="en-US" sz="2000" dirty="0">
              <a:solidFill>
                <a:schemeClr val="bg1"/>
              </a:solidFill>
              <a:latin typeface="Century Gothic"/>
              <a:cs typeface="Century Gothic"/>
            </a:endParaRPr>
          </a:p>
        </p:txBody>
      </p:sp>
      <p:sp>
        <p:nvSpPr>
          <p:cNvPr id="14" name="TextBox 13"/>
          <p:cNvSpPr txBox="1"/>
          <p:nvPr/>
        </p:nvSpPr>
        <p:spPr>
          <a:xfrm>
            <a:off x="288780" y="3188480"/>
            <a:ext cx="8460008" cy="3477875"/>
          </a:xfrm>
          <a:prstGeom prst="rect">
            <a:avLst/>
          </a:prstGeom>
          <a:noFill/>
        </p:spPr>
        <p:txBody>
          <a:bodyPr wrap="square" rtlCol="0">
            <a:spAutoFit/>
          </a:bodyPr>
          <a:lstStyle/>
          <a:p>
            <a:r>
              <a:rPr lang="en-US" sz="2800" b="1" dirty="0" smtClean="0">
                <a:solidFill>
                  <a:srgbClr val="008000"/>
                </a:solidFill>
              </a:rPr>
              <a:t>Date: </a:t>
            </a:r>
            <a:r>
              <a:rPr lang="en-US" sz="2400" dirty="0" smtClean="0">
                <a:solidFill>
                  <a:schemeClr val="bg1">
                    <a:lumMod val="50000"/>
                  </a:schemeClr>
                </a:solidFill>
              </a:rPr>
              <a:t>325 AD </a:t>
            </a:r>
          </a:p>
          <a:p>
            <a:r>
              <a:rPr lang="en-US" sz="2800" dirty="0">
                <a:solidFill>
                  <a:srgbClr val="2962A2"/>
                </a:solidFill>
              </a:rPr>
              <a:t/>
            </a:r>
            <a:br>
              <a:rPr lang="en-US" sz="2800" dirty="0">
                <a:solidFill>
                  <a:srgbClr val="2962A2"/>
                </a:solidFill>
              </a:rPr>
            </a:br>
            <a:r>
              <a:rPr lang="en-US" sz="2800" b="1" dirty="0" smtClean="0">
                <a:solidFill>
                  <a:srgbClr val="008000"/>
                </a:solidFill>
              </a:rPr>
              <a:t>Place: </a:t>
            </a:r>
            <a:r>
              <a:rPr lang="en-US" sz="2400" dirty="0" err="1" smtClean="0">
                <a:solidFill>
                  <a:srgbClr val="7F7F7F"/>
                </a:solidFill>
              </a:rPr>
              <a:t>Nicea</a:t>
            </a:r>
            <a:r>
              <a:rPr lang="en-US" sz="2400" dirty="0" smtClean="0">
                <a:solidFill>
                  <a:srgbClr val="2962A2"/>
                </a:solidFill>
              </a:rPr>
              <a:t> </a:t>
            </a:r>
          </a:p>
          <a:p>
            <a:endParaRPr lang="en-US" sz="2800" dirty="0">
              <a:solidFill>
                <a:srgbClr val="2962A2"/>
              </a:solidFill>
            </a:endParaRPr>
          </a:p>
          <a:p>
            <a:r>
              <a:rPr lang="en-US" sz="2800" b="1" dirty="0" smtClean="0">
                <a:solidFill>
                  <a:srgbClr val="008000"/>
                </a:solidFill>
              </a:rPr>
              <a:t>Participants: </a:t>
            </a:r>
            <a:r>
              <a:rPr lang="en-US" sz="2400" dirty="0" smtClean="0">
                <a:solidFill>
                  <a:srgbClr val="7F7F7F"/>
                </a:solidFill>
              </a:rPr>
              <a:t>318 representatives from five areas (</a:t>
            </a:r>
            <a:r>
              <a:rPr lang="en-US" sz="2400" dirty="0">
                <a:solidFill>
                  <a:srgbClr val="7F7F7F"/>
                </a:solidFill>
              </a:rPr>
              <a:t>Alexandria, </a:t>
            </a:r>
            <a:r>
              <a:rPr lang="en-US" sz="2400" dirty="0" smtClean="0">
                <a:solidFill>
                  <a:srgbClr val="7F7F7F"/>
                </a:solidFill>
              </a:rPr>
              <a:t>				  Antioch</a:t>
            </a:r>
            <a:r>
              <a:rPr lang="en-US" sz="2400" dirty="0">
                <a:solidFill>
                  <a:srgbClr val="7F7F7F"/>
                </a:solidFill>
              </a:rPr>
              <a:t>, Rome, </a:t>
            </a:r>
            <a:r>
              <a:rPr lang="en-US" sz="2400" dirty="0" smtClean="0">
                <a:solidFill>
                  <a:srgbClr val="7F7F7F"/>
                </a:solidFill>
              </a:rPr>
              <a:t>Constantinople</a:t>
            </a:r>
            <a:r>
              <a:rPr lang="en-US" sz="2400" dirty="0">
                <a:solidFill>
                  <a:srgbClr val="7F7F7F"/>
                </a:solidFill>
              </a:rPr>
              <a:t>, Jerusalem</a:t>
            </a:r>
            <a:r>
              <a:rPr lang="en-US" sz="2400" dirty="0" smtClean="0">
                <a:solidFill>
                  <a:srgbClr val="7F7F7F"/>
                </a:solidFill>
              </a:rPr>
              <a:t>)</a:t>
            </a:r>
          </a:p>
          <a:p>
            <a:endParaRPr lang="en-US" sz="2800" dirty="0">
              <a:solidFill>
                <a:srgbClr val="2962A2"/>
              </a:solidFill>
            </a:endParaRPr>
          </a:p>
          <a:p>
            <a:r>
              <a:rPr lang="en-US" sz="2800" b="1" dirty="0" smtClean="0">
                <a:solidFill>
                  <a:srgbClr val="008000"/>
                </a:solidFill>
              </a:rPr>
              <a:t>Reason for Council: </a:t>
            </a:r>
            <a:r>
              <a:rPr lang="en-US" sz="2400" dirty="0" smtClean="0">
                <a:solidFill>
                  <a:srgbClr val="7F7F7F"/>
                </a:solidFill>
              </a:rPr>
              <a:t>Respond to Arianism &amp; defend the faith</a:t>
            </a:r>
            <a:endParaRPr lang="en-US" sz="2400" dirty="0">
              <a:solidFill>
                <a:srgbClr val="7F7F7F"/>
              </a:solidFill>
            </a:endParaRPr>
          </a:p>
        </p:txBody>
      </p:sp>
      <p:pic>
        <p:nvPicPr>
          <p:cNvPr id="3" name="Picture 2" descr="Map_of_Council_of_Nicaea.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19325" y="809109"/>
            <a:ext cx="6924675" cy="3686175"/>
          </a:xfrm>
          <a:prstGeom prst="rect">
            <a:avLst/>
          </a:prstGeom>
        </p:spPr>
      </p:pic>
    </p:spTree>
    <p:extLst>
      <p:ext uri="{BB962C8B-B14F-4D97-AF65-F5344CB8AC3E}">
        <p14:creationId xmlns:p14="http://schemas.microsoft.com/office/powerpoint/2010/main" val="207609816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Arianism</a:t>
            </a:r>
            <a:endParaRPr lang="en-US" dirty="0"/>
          </a:p>
        </p:txBody>
      </p:sp>
      <p:sp>
        <p:nvSpPr>
          <p:cNvPr id="3" name="Content Placeholder 2"/>
          <p:cNvSpPr>
            <a:spLocks noGrp="1"/>
          </p:cNvSpPr>
          <p:nvPr>
            <p:ph idx="1"/>
          </p:nvPr>
        </p:nvSpPr>
        <p:spPr/>
        <p:txBody>
          <a:bodyPr/>
          <a:lstStyle/>
          <a:p>
            <a:r>
              <a:rPr lang="en-US" dirty="0" smtClean="0"/>
              <a:t>Christ did not always exist</a:t>
            </a:r>
          </a:p>
          <a:p>
            <a:r>
              <a:rPr lang="en-US" dirty="0" smtClean="0"/>
              <a:t>Christ was divine but CREATED being - He was created by God the Father and therefore did not always exist and is therefore less than God the Father.</a:t>
            </a:r>
          </a:p>
          <a:p>
            <a:endParaRPr lang="en-US" dirty="0" smtClean="0"/>
          </a:p>
          <a:p>
            <a:pPr marL="0" indent="0">
              <a:buNone/>
            </a:pPr>
            <a:endParaRPr lang="en-US" dirty="0" smtClean="0"/>
          </a:p>
          <a:p>
            <a:endParaRPr lang="en-US" dirty="0"/>
          </a:p>
        </p:txBody>
      </p:sp>
    </p:spTree>
    <p:extLst>
      <p:ext uri="{BB962C8B-B14F-4D97-AF65-F5344CB8AC3E}">
        <p14:creationId xmlns:p14="http://schemas.microsoft.com/office/powerpoint/2010/main" val="2812828559"/>
      </p:ext>
    </p:extLst>
  </p:cSld>
  <p:clrMapOvr>
    <a:masterClrMapping/>
  </p:clrMapOvr>
</p:sld>
</file>

<file path=ppt/theme/theme1.xml><?xml version="1.0" encoding="utf-8"?>
<a:theme xmlns:a="http://schemas.openxmlformats.org/drawingml/2006/main" name="Office Theme">
  <a:themeElements>
    <a:clrScheme name="Codex">
      <a:dk1>
        <a:sysClr val="windowText" lastClr="000000"/>
      </a:dk1>
      <a:lt1>
        <a:sysClr val="window" lastClr="FFFFFF"/>
      </a:lt1>
      <a:dk2>
        <a:srgbClr val="59564B"/>
      </a:dk2>
      <a:lt2>
        <a:srgbClr val="DFDAC7"/>
      </a:lt2>
      <a:accent1>
        <a:srgbClr val="990000"/>
      </a:accent1>
      <a:accent2>
        <a:srgbClr val="EFAB16"/>
      </a:accent2>
      <a:accent3>
        <a:srgbClr val="78AC35"/>
      </a:accent3>
      <a:accent4>
        <a:srgbClr val="35ACA2"/>
      </a:accent4>
      <a:accent5>
        <a:srgbClr val="4083CF"/>
      </a:accent5>
      <a:accent6>
        <a:srgbClr val="0D335E"/>
      </a:accent6>
      <a:hlink>
        <a:srgbClr val="EF8E1C"/>
      </a:hlink>
      <a:folHlink>
        <a:srgbClr val="FEC60B"/>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4599</TotalTime>
  <Words>1957</Words>
  <Application>Microsoft Office PowerPoint</Application>
  <PresentationFormat>Ekran Gösterisi (4:3)</PresentationFormat>
  <Paragraphs>266</Paragraphs>
  <Slides>30</Slides>
  <Notes>16</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30</vt:i4>
      </vt:variant>
    </vt:vector>
  </HeadingPairs>
  <TitlesOfParts>
    <vt:vector size="36" baseType="lpstr">
      <vt:lpstr>Arial</vt:lpstr>
      <vt:lpstr>Calibri</vt:lpstr>
      <vt:lpstr>Century Gothic</vt:lpstr>
      <vt:lpstr>Verdana</vt:lpstr>
      <vt:lpstr>Wingdings</vt:lpstr>
      <vt:lpstr>Office Theme</vt:lpstr>
      <vt:lpstr>PowerPoint Sunusu</vt:lpstr>
      <vt:lpstr>Earlier debates</vt:lpstr>
      <vt:lpstr>PowerPoint Sunusu</vt:lpstr>
      <vt:lpstr>Positive Effects of Constantine’s rule</vt:lpstr>
      <vt:lpstr>The Church Grows</vt:lpstr>
      <vt:lpstr>Seven Ecumenical Councils</vt:lpstr>
      <vt:lpstr>First Council of Nicaea (325) </vt:lpstr>
      <vt:lpstr>PowerPoint Sunusu</vt:lpstr>
      <vt:lpstr>Arianism</vt:lpstr>
      <vt:lpstr>PowerPoint Sunusu</vt:lpstr>
      <vt:lpstr>PowerPoint Sunusu</vt:lpstr>
      <vt:lpstr>PowerPoint Sunusu</vt:lpstr>
      <vt:lpstr>PowerPoint Sunusu</vt:lpstr>
      <vt:lpstr>PowerPoint Sunusu</vt:lpstr>
      <vt:lpstr>St. Athanasius</vt:lpstr>
      <vt:lpstr>PowerPoint Sunusu</vt:lpstr>
      <vt:lpstr>Arius vs Athanasius</vt:lpstr>
      <vt:lpstr>Arius vs Athanasius</vt:lpstr>
      <vt:lpstr>Arius vs Athanasius</vt:lpstr>
      <vt:lpstr>The Nicene Creed</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cemil</cp:lastModifiedBy>
  <cp:revision>367</cp:revision>
  <dcterms:created xsi:type="dcterms:W3CDTF">2011-12-05T03:00:38Z</dcterms:created>
  <dcterms:modified xsi:type="dcterms:W3CDTF">2017-03-07T12:14:14Z</dcterms:modified>
</cp:coreProperties>
</file>