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6" r:id="rId4"/>
    <p:sldId id="287" r:id="rId5"/>
    <p:sldId id="289" r:id="rId6"/>
    <p:sldId id="288" r:id="rId7"/>
    <p:sldId id="290" r:id="rId8"/>
    <p:sldId id="291" r:id="rId9"/>
    <p:sldId id="292" r:id="rId10"/>
    <p:sldId id="293" r:id="rId11"/>
    <p:sldId id="294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18287E-1AB2-4502-A7EA-7084828159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B9E3451-F302-4158-BC0A-E051093452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964FABC-D418-4B66-8595-A2FE94746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DD3A678-7E0B-4281-A50B-55889D451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5176438-EE69-4E9A-B2C9-D8DD50A83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23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0E8D69-DAA5-44C2-B9DF-1E34C5A39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87BD107-7ED8-4121-9EF7-B72271B94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BEB32C-5BCA-409C-8CC1-0717A6D4F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7825CBC-4189-4E3C-8681-7AA46A9F9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B1E3FB-FC7C-4607-B4FE-DD0966B59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39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1B4D9C6-0453-4A08-BA65-21DDE78FDD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38A8603-2C64-4CF4-8190-D4EB29FB6D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24613C-3FBF-4648-8F47-8F99FBF14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7D7DB1-6B12-4CF5-94F4-F0AF10BCF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07DE9E-772E-4A34-AF97-9E43FA824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893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101819-1129-467B-B695-0198F8159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1AB2FE-DAD4-4CA4-9E4D-F7D54901F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96B7358-4CFF-4F0F-A600-373533723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78A553D-7BA2-495C-AA70-F66B0E874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4E8A32C-09FA-433B-A609-BFD6B5927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07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112AA2-5501-46EC-8953-E5C71E6B3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7F005C9-8D6F-4D1B-800C-2418593F8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611851D-8FAC-40D5-9ABB-CE2D7C71D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F341BE-7700-42F7-9623-8597AD8FA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E13323-5841-445D-9B48-A90637A7D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438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137FCC-912C-4A7B-A019-A3CD19DE6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FC3AB8-2E1E-4BFA-93B3-F71E474E88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ED1C441-7A69-4C24-A239-6063E6E34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FEEA8DA-1000-4133-AB5E-3088D2A51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86275B8-8B19-441E-A903-4A71B4ED4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9427625-0CDD-497B-8B15-E5E771008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269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00BE1F-2237-4543-B372-4CD79258D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5A5FCE5-6E63-43F1-AAE4-17BB8130F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4D6F69E-279E-4596-B07E-3893470B1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29F018D-EDBB-44B0-B130-4C2CBDF984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7F27F68-4789-489D-B6C5-599242311A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539DF7F-E051-482C-BD6F-EE6CC916D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E48926A-E1F5-4BB5-BC2C-B98C49D80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C730A37-47AF-4B4A-A100-411C09167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7599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B72968-9061-4FCE-98E2-DEC0791DE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3D46D62-A9A5-427B-8AA1-F9C89B30F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6259B5C-7494-4437-A762-6AB533301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ADA3518-F5CD-4A1B-B6DF-78F2BAE1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7912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2A39F2B-F51E-4D36-BCBB-BE8A3AAB6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35CDE7F-8EF8-42DF-B335-7B6E4375E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E489E03-10F1-4A93-9B92-DCB396C09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970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ADC07F-7EFB-49B2-85F4-44E3B91E5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147599-A6F8-4307-9A0F-71691DDDF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6EDC136-CCB5-4C02-8A6E-D1B2FEA38D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F50CF74-A70B-4D86-84E7-9E57DF5A3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78EFE48-75D5-40B6-9283-896D7D2FC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7D28B18-4988-4FA6-AC54-4451C601D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973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A40918-A5E9-4DCC-A249-36423190D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B061C66-792F-486D-83C5-6C8593300D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9D967B2-B272-445F-9F2B-43CC85BAF4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BCC0F06-D2CA-402B-AAE0-7251A0BE2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03513A-EE35-4013-BB83-5DDF92A49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4DEDD11-5372-4E88-9480-8ECA2655F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4253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D29EADA-B5A6-424C-9EAC-93D6307F4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3AE726C-3E3B-49C3-A0AE-70150904A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7940722-4443-4DC3-ABF5-D17C02D320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9051301-B09F-4A15-83FA-5D572378B8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587D47-765E-4962-B98E-84781D694E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9579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cademia.edu/1716443/Bilimin_Do%C4%9Fas%C4%B1_Prof._Dr._Samih_Bayrak%C3%A7eken_Yrd._Do%C3%A7._Dr._Suat_%C3%87elik_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B23071-A8D8-4B28-BCD0-0C930E6BAD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Bilimin Doğası ve Boyutları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C492344-A93C-4E03-BBF5-D97C230334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6361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F66A9D-1217-4D35-B318-B5A0951E8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00B0F0"/>
                </a:solidFill>
              </a:rPr>
              <a:t>Bilimsel bilgi değişime açıktır </a:t>
            </a:r>
            <a:br>
              <a:rPr lang="tr-TR" dirty="0">
                <a:solidFill>
                  <a:srgbClr val="00B0F0"/>
                </a:solidFill>
              </a:rPr>
            </a:br>
            <a:endParaRPr lang="tr-TR" dirty="0">
              <a:solidFill>
                <a:srgbClr val="00B0F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1A1009-561F-4FF5-80F4-5DDFAC3D0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3958"/>
            <a:ext cx="10515600" cy="4703005"/>
          </a:xfrm>
        </p:spPr>
        <p:txBody>
          <a:bodyPr>
            <a:normAutofit/>
          </a:bodyPr>
          <a:lstStyle/>
          <a:p>
            <a:r>
              <a:rPr lang="tr-TR" altLang="tr-TR" dirty="0"/>
              <a:t>Bilimsel bilgi son bilgi olmayıp değişime açıktır.</a:t>
            </a:r>
          </a:p>
          <a:p>
            <a:endParaRPr lang="tr-TR" altLang="tr-TR" dirty="0"/>
          </a:p>
          <a:p>
            <a:r>
              <a:rPr lang="tr-TR" altLang="tr-TR" dirty="0"/>
              <a:t>Bilimsel bilgiler teknolojik değişime uğramaktadır.</a:t>
            </a:r>
          </a:p>
          <a:p>
            <a:pPr marL="0" indent="0">
              <a:buNone/>
            </a:pPr>
            <a:endParaRPr lang="tr-TR" altLang="tr-TR" dirty="0"/>
          </a:p>
          <a:p>
            <a:r>
              <a:rPr lang="tr-TR" altLang="tr-TR" dirty="0"/>
              <a:t>Bilimsel bilgilerin hiçbir zaman değişmeyen kesin bilgiler olduğunu söylemek kavram yanılgısı olarak kabul edilmektedir.</a:t>
            </a:r>
          </a:p>
          <a:p>
            <a:r>
              <a:rPr lang="tr-TR" altLang="tr-TR" dirty="0"/>
              <a:t>Tarih boyunca ortaya atılmış olan atom teorileri bilimsel bilginin sürekli geliştiğin ve değiştiğinin en güzel örneklerinden birisidir.  </a:t>
            </a:r>
          </a:p>
          <a:p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0424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CDD6A0-12BE-4B0D-9899-C13857B68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28D1D18-7F81-4D13-AAFE-EB92A32D6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https://www.academia.edu/1716443/Bilimin_Do%C4%9Fas%C4%B1_Prof._Dr._Samih_Bayrak%C3%A7eken_Yrd._Do%C3%A7._Dr._Suat_%C3%87elik_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3360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4 Altbilgi Yer Tutucusu">
            <a:extLst>
              <a:ext uri="{FF2B5EF4-FFF2-40B4-BE49-F238E27FC236}">
                <a16:creationId xmlns:a16="http://schemas.microsoft.com/office/drawing/2014/main" id="{13C31D87-96C9-4809-B824-660193F41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 w="9525"/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200">
                <a:solidFill>
                  <a:srgbClr val="FFFFFF"/>
                </a:solidFill>
              </a:rPr>
              <a:t>Bilimin Doğası</a:t>
            </a:r>
            <a:endParaRPr lang="tr-TR" altLang="tr-TR" sz="12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85701287-2F7C-497B-8982-FC63997BAE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620714"/>
            <a:ext cx="8953500" cy="579437"/>
          </a:xfrm>
          <a:noFill/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000" b="1" dirty="0">
                <a:solidFill>
                  <a:srgbClr val="0000FF"/>
                </a:solidFill>
              </a:rPr>
              <a:t>Bilimin Doğasının Boyutları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6C7630-D395-4760-9289-59C8BB7AB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Bilimsel bilgi olgusal temellidir</a:t>
            </a:r>
          </a:p>
          <a:p>
            <a:r>
              <a:rPr lang="tr-TR" sz="3200" dirty="0"/>
              <a:t>Yasalar ve teoriler farklı türden bilgilerdir</a:t>
            </a:r>
          </a:p>
          <a:p>
            <a:r>
              <a:rPr lang="tr-TR" sz="3200" dirty="0"/>
              <a:t>Hayal gücü ve yaratıcılık bilimsel bilginin üretilmesinde çok önemlidir.</a:t>
            </a:r>
          </a:p>
          <a:p>
            <a:r>
              <a:rPr lang="tr-TR" sz="3200" dirty="0"/>
              <a:t>Bilimsel bilgi öznellik içerir</a:t>
            </a:r>
          </a:p>
          <a:p>
            <a:r>
              <a:rPr lang="tr-TR" sz="3200" dirty="0"/>
              <a:t>Bilim ve kültür etkileşim halindedir. </a:t>
            </a:r>
          </a:p>
          <a:p>
            <a:r>
              <a:rPr lang="tr-TR" sz="3200" dirty="0"/>
              <a:t>Bilimsel bilgi değişime açıktır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4FE39E-B6D6-425B-A56D-6DDA7EE9C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00B0F0"/>
                </a:solidFill>
              </a:rPr>
              <a:t>Bilimsel bilginin olgusal temelli oluşu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8D6F71B-B8FC-40A2-9E32-07BF383A4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236154"/>
          </a:xfrm>
        </p:spPr>
        <p:txBody>
          <a:bodyPr/>
          <a:lstStyle/>
          <a:p>
            <a:r>
              <a:rPr lang="tr-TR" dirty="0"/>
              <a:t>Gözlem ve çıkarım birbirinden farklı kavramlardır</a:t>
            </a:r>
          </a:p>
          <a:p>
            <a:r>
              <a:rPr lang="tr-TR" dirty="0"/>
              <a:t>Bilim doğal dünyanın gözlenmesine dayanır </a:t>
            </a:r>
          </a:p>
          <a:p>
            <a:r>
              <a:rPr lang="tr-TR" dirty="0"/>
              <a:t>Doğadaki olaylar doğrudan gözlemlenemeyebilir</a:t>
            </a:r>
          </a:p>
          <a:p>
            <a:r>
              <a:rPr lang="tr-TR" dirty="0"/>
              <a:t>Yoğunluğu sudan az olan bir cismin yüzdüğünün belirlenmesi bir gözlem, yüzmesine yönelik bir açıklama ise çıkarsama olarak düşünülebilir.  </a:t>
            </a:r>
          </a:p>
        </p:txBody>
      </p:sp>
    </p:spTree>
    <p:extLst>
      <p:ext uri="{BB962C8B-B14F-4D97-AF65-F5344CB8AC3E}">
        <p14:creationId xmlns:p14="http://schemas.microsoft.com/office/powerpoint/2010/main" val="1363851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3C9EED-D07A-4A98-A8A2-BFBF1A1A0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651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00B0F0"/>
                </a:solidFill>
              </a:rPr>
              <a:t>Yasalar ve teoriler farklı türden bilgilerdir</a:t>
            </a:r>
            <a:br>
              <a:rPr lang="tr-TR" b="1" dirty="0">
                <a:solidFill>
                  <a:srgbClr val="00B0F0"/>
                </a:solidFill>
              </a:rPr>
            </a:br>
            <a:endParaRPr lang="tr-TR" b="1" dirty="0">
              <a:solidFill>
                <a:srgbClr val="00B0F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D2308C-7A7B-4656-AB98-32FDAA51C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394" y="1253331"/>
            <a:ext cx="10515600" cy="4351338"/>
          </a:xfrm>
        </p:spPr>
        <p:txBody>
          <a:bodyPr/>
          <a:lstStyle/>
          <a:p>
            <a:r>
              <a:rPr lang="tr-TR" altLang="tr-TR" dirty="0"/>
              <a:t>Bilimsel teoriler, iyi yapılandırılmış, çok sayıda sınamaya tabi tutulmuş ve birbiriyle oldukça tutarlı açıklamalar sistemidir. </a:t>
            </a:r>
          </a:p>
          <a:p>
            <a:r>
              <a:rPr lang="tr-TR" altLang="tr-TR" dirty="0"/>
              <a:t>Teoriler, farklı alanlara ait birbiriyle ilişkisizmiş gibi görünen olgular setini açıklamayı amaçlar.</a:t>
            </a:r>
          </a:p>
          <a:p>
            <a:r>
              <a:rPr lang="tr-TR" altLang="tr-TR" dirty="0"/>
              <a:t>Örneğin kinetik teori, maddenin hal değişimini, kimyasal reaksiyonların hızını ve ısı transferi ile ilgili diğer olayları açıklamada kullanılmaktadır.</a:t>
            </a:r>
          </a:p>
          <a:p>
            <a:r>
              <a:rPr lang="tr-TR" altLang="tr-TR" dirty="0"/>
              <a:t>Teorilerin bilimsel araştırmaları yönlendiren araştırma problemlerini ileri sürmede de önemli bir işlevi vardır.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7458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BCA5CF-83B8-4150-936B-3A3D5E77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00B0F0"/>
                </a:solidFill>
              </a:rPr>
              <a:t>Yasalar ve teoriler farklı türden bilgilerdir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2CCE2-C9D7-4E13-AAF5-140A5CEA4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1063ABE8-5CF2-40EC-BD62-A54FB376FDEE}"/>
              </a:ext>
            </a:extLst>
          </p:cNvPr>
          <p:cNvGrpSpPr>
            <a:grpSpLocks/>
          </p:cNvGrpSpPr>
          <p:nvPr/>
        </p:nvGrpSpPr>
        <p:grpSpPr bwMode="auto">
          <a:xfrm>
            <a:off x="1692274" y="2222500"/>
            <a:ext cx="8980275" cy="3741572"/>
            <a:chOff x="1746" y="1661"/>
            <a:chExt cx="2835" cy="2213"/>
          </a:xfrm>
        </p:grpSpPr>
        <p:sp>
          <p:nvSpPr>
            <p:cNvPr id="5" name="AutoShape 5">
              <a:extLst>
                <a:ext uri="{FF2B5EF4-FFF2-40B4-BE49-F238E27FC236}">
                  <a16:creationId xmlns:a16="http://schemas.microsoft.com/office/drawing/2014/main" id="{B5C8D236-F0A0-4281-AC97-9F555CA91C6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568835">
              <a:off x="3086" y="1815"/>
              <a:ext cx="650" cy="356"/>
            </a:xfrm>
            <a:prstGeom prst="curvedDownArrow">
              <a:avLst>
                <a:gd name="adj1" fmla="val 36517"/>
                <a:gd name="adj2" fmla="val 73034"/>
                <a:gd name="adj3" fmla="val 33333"/>
              </a:avLst>
            </a:prstGeom>
            <a:solidFill>
              <a:srgbClr val="FF33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tr-TR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162DAAE0-D4F2-472F-8B59-0AC4FEBE38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2" y="2614"/>
              <a:ext cx="145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tr-TR" sz="1800">
                <a:latin typeface="Tahoma" panose="020B0604030504040204" pitchFamily="34" charset="0"/>
              </a:endParaRPr>
            </a:p>
          </p:txBody>
        </p:sp>
        <p:sp>
          <p:nvSpPr>
            <p:cNvPr id="7" name="Text Box 7">
              <a:extLst>
                <a:ext uri="{FF2B5EF4-FFF2-40B4-BE49-F238E27FC236}">
                  <a16:creationId xmlns:a16="http://schemas.microsoft.com/office/drawing/2014/main" id="{BD36E96A-7B87-4D4D-B51F-9665160D58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7" y="2432"/>
              <a:ext cx="1088" cy="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tr-TR" altLang="tr-TR" sz="3200">
                  <a:solidFill>
                    <a:srgbClr val="0000FF"/>
                  </a:solidFill>
                </a:rPr>
                <a:t>Teori </a:t>
              </a:r>
            </a:p>
          </p:txBody>
        </p:sp>
        <p:sp>
          <p:nvSpPr>
            <p:cNvPr id="8" name="Text Box 8">
              <a:extLst>
                <a:ext uri="{FF2B5EF4-FFF2-40B4-BE49-F238E27FC236}">
                  <a16:creationId xmlns:a16="http://schemas.microsoft.com/office/drawing/2014/main" id="{F1126C0D-7E79-46E1-8489-9B1349467B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1" y="3476"/>
              <a:ext cx="613" cy="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tr-TR" altLang="tr-TR" sz="3200">
                  <a:solidFill>
                    <a:srgbClr val="0000FF"/>
                  </a:solidFill>
                </a:rPr>
                <a:t>Yasa </a:t>
              </a:r>
            </a:p>
          </p:txBody>
        </p:sp>
        <p:sp>
          <p:nvSpPr>
            <p:cNvPr id="9" name="AutoShape 9">
              <a:extLst>
                <a:ext uri="{FF2B5EF4-FFF2-40B4-BE49-F238E27FC236}">
                  <a16:creationId xmlns:a16="http://schemas.microsoft.com/office/drawing/2014/main" id="{79B04BC8-E4A1-4B79-AB80-97BD1D5DABA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568835">
              <a:off x="3878" y="2941"/>
              <a:ext cx="703" cy="317"/>
            </a:xfrm>
            <a:prstGeom prst="curvedDownArrow">
              <a:avLst>
                <a:gd name="adj1" fmla="val 54661"/>
                <a:gd name="adj2" fmla="val 88707"/>
                <a:gd name="adj3" fmla="val 33333"/>
              </a:avLst>
            </a:prstGeom>
            <a:solidFill>
              <a:srgbClr val="FF33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tr-TR" sz="1800"/>
            </a:p>
          </p:txBody>
        </p:sp>
        <p:grpSp>
          <p:nvGrpSpPr>
            <p:cNvPr id="10" name="Group 10">
              <a:extLst>
                <a:ext uri="{FF2B5EF4-FFF2-40B4-BE49-F238E27FC236}">
                  <a16:creationId xmlns:a16="http://schemas.microsoft.com/office/drawing/2014/main" id="{EC806273-4E1C-4998-B504-803335C339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14" y="2704"/>
              <a:ext cx="499" cy="590"/>
              <a:chOff x="4014" y="2704"/>
              <a:chExt cx="499" cy="454"/>
            </a:xfrm>
          </p:grpSpPr>
          <p:sp>
            <p:nvSpPr>
              <p:cNvPr id="12" name="Line 11">
                <a:extLst>
                  <a:ext uri="{FF2B5EF4-FFF2-40B4-BE49-F238E27FC236}">
                    <a16:creationId xmlns:a16="http://schemas.microsoft.com/office/drawing/2014/main" id="{82C34076-4D53-4A23-BDC3-5255AC647E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150" y="2704"/>
                <a:ext cx="182" cy="454"/>
              </a:xfrm>
              <a:prstGeom prst="line">
                <a:avLst/>
              </a:prstGeom>
              <a:noFill/>
              <a:ln w="635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3" name="Line 12">
                <a:extLst>
                  <a:ext uri="{FF2B5EF4-FFF2-40B4-BE49-F238E27FC236}">
                    <a16:creationId xmlns:a16="http://schemas.microsoft.com/office/drawing/2014/main" id="{2071928A-C7D2-4DE0-835E-190062DDD0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14" y="2795"/>
                <a:ext cx="499" cy="272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1" name="Text Box 13">
              <a:extLst>
                <a:ext uri="{FF2B5EF4-FFF2-40B4-BE49-F238E27FC236}">
                  <a16:creationId xmlns:a16="http://schemas.microsoft.com/office/drawing/2014/main" id="{5BFBE59F-0E31-4933-82FD-0143304F53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6" y="1661"/>
              <a:ext cx="1088" cy="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tr-TR" altLang="tr-TR" sz="3200">
                  <a:solidFill>
                    <a:srgbClr val="0000FF"/>
                  </a:solidFill>
                </a:rPr>
                <a:t>Hipotez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7861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8B0D7C-EA72-46C0-8A8F-4F15A5200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5250"/>
            <a:ext cx="10515600" cy="958708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solidFill>
                  <a:srgbClr val="00B0F0"/>
                </a:solidFill>
              </a:rPr>
              <a:t>Hayal gücü ve yaratıcılık bilimsel bilginin üretilmesinde çok önemlidir.</a:t>
            </a:r>
            <a:br>
              <a:rPr lang="tr-TR" dirty="0">
                <a:solidFill>
                  <a:srgbClr val="00B0F0"/>
                </a:solidFill>
              </a:rPr>
            </a:br>
            <a:endParaRPr lang="tr-TR" dirty="0">
              <a:solidFill>
                <a:srgbClr val="00B0F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A2C04E4-2C8A-4F72-A781-513D21DC8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917" y="1702512"/>
            <a:ext cx="10515600" cy="4640238"/>
          </a:xfrm>
        </p:spPr>
        <p:txBody>
          <a:bodyPr/>
          <a:lstStyle/>
          <a:p>
            <a:r>
              <a:rPr lang="tr-TR" altLang="tr-TR" dirty="0"/>
              <a:t>Bilimsel bilgi belli ölçüde doğal dünyanın gözlenmesine dayansa da insanının hayal ve yaratıcılığını içermektedir.</a:t>
            </a:r>
          </a:p>
          <a:p>
            <a:r>
              <a:rPr lang="tr-TR" altLang="tr-TR" dirty="0"/>
              <a:t>Yaygın olan inanışın aksine bilim tamamen mekanik, rasyonel ve düzenli bir etkinlik değildir. </a:t>
            </a:r>
          </a:p>
          <a:p>
            <a:r>
              <a:rPr lang="tr-TR" altLang="tr-TR" dirty="0"/>
              <a:t>Bilimde açıklamaların icadı söz konusu olup bu da büyük ölçüde bilim insanlarının yaratıcılığını gerekli kılmaktadır.</a:t>
            </a:r>
          </a:p>
          <a:p>
            <a:r>
              <a:rPr lang="tr-TR" altLang="tr-TR" dirty="0" err="1"/>
              <a:t>Bohr</a:t>
            </a:r>
            <a:r>
              <a:rPr lang="ja-JP" altLang="tr-TR" dirty="0"/>
              <a:t>’</a:t>
            </a:r>
            <a:r>
              <a:rPr lang="tr-TR" altLang="ja-JP" dirty="0"/>
              <a:t>un atomik spektrum çizgilerinden </a:t>
            </a:r>
            <a:r>
              <a:rPr lang="tr-TR" altLang="ja-JP" dirty="0" err="1"/>
              <a:t>orbitallere</a:t>
            </a:r>
            <a:r>
              <a:rPr lang="tr-TR" altLang="ja-JP" dirty="0"/>
              <a:t> ve enerji seviyelerine gitmesi bilimde yaratıcılığa bir örnektir.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5083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E830E3-CBC6-476E-9CB5-CD0CF867F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ja-JP" altLang="tr-TR" dirty="0">
                <a:solidFill>
                  <a:srgbClr val="0000FF"/>
                </a:solidFill>
              </a:rPr>
              <a:t>“</a:t>
            </a:r>
            <a:r>
              <a:rPr lang="tr-TR" altLang="ja-JP" dirty="0">
                <a:solidFill>
                  <a:srgbClr val="0000FF"/>
                </a:solidFill>
              </a:rPr>
              <a:t>Hayal bilgiden daha önemlidir</a:t>
            </a:r>
            <a:r>
              <a:rPr lang="ja-JP" altLang="tr-TR" dirty="0">
                <a:solidFill>
                  <a:srgbClr val="0000FF"/>
                </a:solidFill>
              </a:rPr>
              <a:t>”</a:t>
            </a:r>
            <a:r>
              <a:rPr lang="tr-TR" altLang="ja-JP" dirty="0">
                <a:solidFill>
                  <a:srgbClr val="0000FF"/>
                </a:solidFill>
              </a:rPr>
              <a:t> (Albert Einstein)</a:t>
            </a:r>
            <a:endParaRPr lang="tr-TR" dirty="0"/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80BD354D-9DD9-4D1D-8117-D1C04BCD2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solidFill>
                  <a:srgbClr val="00B0F0"/>
                </a:solidFill>
              </a:rPr>
              <a:t>Hayal gücü ve yaratıcılık bilimsel bilginin üretilmesinde çok önemlidir.</a:t>
            </a:r>
            <a:br>
              <a:rPr lang="tr-TR" dirty="0">
                <a:solidFill>
                  <a:srgbClr val="00B0F0"/>
                </a:solidFill>
              </a:rPr>
            </a:br>
            <a:endParaRPr lang="tr-TR" dirty="0">
              <a:solidFill>
                <a:srgbClr val="00B0F0"/>
              </a:solidFill>
            </a:endParaRP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368A896E-E275-4A22-B83D-576E032999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4144" y="2438400"/>
            <a:ext cx="6209732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262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B1E7DC-B9E6-49BB-9FC1-BEF70990A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00B0F0"/>
                </a:solidFill>
              </a:rPr>
              <a:t>Bilimsel bilgi öznellik içerir</a:t>
            </a:r>
            <a:br>
              <a:rPr lang="tr-TR" dirty="0">
                <a:solidFill>
                  <a:srgbClr val="00B0F0"/>
                </a:solidFill>
              </a:rPr>
            </a:br>
            <a:endParaRPr lang="tr-TR" dirty="0">
              <a:solidFill>
                <a:srgbClr val="00B0F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E824D6-420C-449C-B671-9436071BB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5374"/>
            <a:ext cx="10515600" cy="4351338"/>
          </a:xfrm>
        </p:spPr>
        <p:txBody>
          <a:bodyPr/>
          <a:lstStyle/>
          <a:p>
            <a:r>
              <a:rPr lang="tr-TR" altLang="tr-TR" dirty="0"/>
              <a:t>Bilimsel bilgi özneldir (</a:t>
            </a:r>
            <a:r>
              <a:rPr lang="tr-TR" altLang="tr-TR" dirty="0" err="1"/>
              <a:t>subjektif</a:t>
            </a:r>
            <a:r>
              <a:rPr lang="tr-TR" altLang="tr-TR" dirty="0"/>
              <a:t>). </a:t>
            </a:r>
          </a:p>
          <a:p>
            <a:endParaRPr lang="tr-TR" altLang="tr-TR" dirty="0"/>
          </a:p>
          <a:p>
            <a:endParaRPr lang="tr-TR" altLang="tr-TR" dirty="0"/>
          </a:p>
          <a:p>
            <a:r>
              <a:rPr lang="tr-TR" altLang="tr-TR" dirty="0"/>
              <a:t>Bilim insanlarının benimsedikleri teorileri, inançları, önceki bilgileri, eğitimleri, deneyimleri ve beklentileri çalışmalarını etkilemektedir. Bilim insanlarının zihinsel arka planlarını veya bakış açlarını oluşturan bütün bu etkenler; onların araştırma problemi olarak neyi tespit edeceklerini, araştırmayı nasıl sürdüreceklerini, neleri gözleyeceklerini ve gözlemlerini nasıl yorumlayacaklarını etkilemektedir.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4429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D172C3-E79B-43CD-9170-083823EC9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00B0F0"/>
                </a:solidFill>
              </a:rPr>
              <a:t>Bilim ve kültür etkileşim halindedir. </a:t>
            </a:r>
            <a:br>
              <a:rPr lang="tr-TR" dirty="0">
                <a:solidFill>
                  <a:srgbClr val="00B0F0"/>
                </a:solidFill>
              </a:rPr>
            </a:br>
            <a:endParaRPr lang="tr-TR" dirty="0">
              <a:solidFill>
                <a:srgbClr val="00B0F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60A5A0-05DD-4696-97C9-8FF057FB7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tr-TR" altLang="tr-TR" dirty="0"/>
              <a:t>Bilim insanlarının toplumdan izole bir şekilde değil, belli bir kültürün içinde yetiştikleri unutulmamalıdır. </a:t>
            </a:r>
          </a:p>
          <a:p>
            <a:r>
              <a:rPr lang="tr-TR" altLang="tr-TR" dirty="0"/>
              <a:t>Kültür bilimi etkilediği gibi bilimde içinde bulunduğu kültürü etkiler.</a:t>
            </a:r>
          </a:p>
          <a:p>
            <a:r>
              <a:rPr lang="tr-TR" altLang="tr-TR" dirty="0"/>
              <a:t>Kültürel etmenler olarak; sosyal yapı, güç odakları, politikacılar, sosyoekonomik faktörler, felsefe, din vb. sayılabilir. </a:t>
            </a:r>
          </a:p>
          <a:p>
            <a:r>
              <a:rPr lang="tr-TR" altLang="tr-TR" dirty="0"/>
              <a:t>Örneğin dini inançların birçok zaman değişik şekillerde, bilimsel çalışmaları etkilediği bilinmektedir.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3114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488</Words>
  <Application>Microsoft Office PowerPoint</Application>
  <PresentationFormat>Geniş ekran</PresentationFormat>
  <Paragraphs>49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Times New Roman</vt:lpstr>
      <vt:lpstr>Office Teması</vt:lpstr>
      <vt:lpstr>Bilimin Doğası ve Boyutları </vt:lpstr>
      <vt:lpstr>Bilimin Doğasının Boyutları</vt:lpstr>
      <vt:lpstr>Bilimsel bilginin olgusal temelli oluşu</vt:lpstr>
      <vt:lpstr>Yasalar ve teoriler farklı türden bilgilerdir </vt:lpstr>
      <vt:lpstr>Yasalar ve teoriler farklı türden bilgilerdir</vt:lpstr>
      <vt:lpstr>Hayal gücü ve yaratıcılık bilimsel bilginin üretilmesinde çok önemlidir. </vt:lpstr>
      <vt:lpstr>Hayal gücü ve yaratıcılık bilimsel bilginin üretilmesinde çok önemlidir. </vt:lpstr>
      <vt:lpstr>Bilimsel bilgi öznellik içerir </vt:lpstr>
      <vt:lpstr>Bilim ve kültür etkileşim halindedir.  </vt:lpstr>
      <vt:lpstr>Bilimsel bilgi değişime açıktır  </vt:lpstr>
      <vt:lpstr>Kaynak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Bilimin Doğası ve Boyutları</dc:title>
  <dc:creator>Eren CEYLAN</dc:creator>
  <cp:lastModifiedBy>Eren CEYLAN</cp:lastModifiedBy>
  <cp:revision>6</cp:revision>
  <dcterms:created xsi:type="dcterms:W3CDTF">2020-04-06T13:48:17Z</dcterms:created>
  <dcterms:modified xsi:type="dcterms:W3CDTF">2020-04-06T18:56:48Z</dcterms:modified>
</cp:coreProperties>
</file>