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315" r:id="rId4"/>
    <p:sldId id="257" r:id="rId5"/>
    <p:sldId id="272" r:id="rId6"/>
    <p:sldId id="261" r:id="rId7"/>
    <p:sldId id="259" r:id="rId8"/>
    <p:sldId id="266" r:id="rId9"/>
    <p:sldId id="268" r:id="rId10"/>
    <p:sldId id="276" r:id="rId11"/>
    <p:sldId id="277" r:id="rId12"/>
    <p:sldId id="279" r:id="rId13"/>
    <p:sldId id="274" r:id="rId14"/>
    <p:sldId id="316" r:id="rId15"/>
    <p:sldId id="317" r:id="rId16"/>
    <p:sldId id="275" r:id="rId17"/>
    <p:sldId id="283" r:id="rId18"/>
    <p:sldId id="318" r:id="rId19"/>
    <p:sldId id="319" r:id="rId20"/>
    <p:sldId id="280" r:id="rId21"/>
    <p:sldId id="281" r:id="rId22"/>
    <p:sldId id="314" r:id="rId23"/>
    <p:sldId id="306" r:id="rId24"/>
    <p:sldId id="285" r:id="rId25"/>
    <p:sldId id="286" r:id="rId26"/>
    <p:sldId id="284" r:id="rId27"/>
    <p:sldId id="287" r:id="rId28"/>
    <p:sldId id="288" r:id="rId29"/>
    <p:sldId id="289" r:id="rId30"/>
    <p:sldId id="290" r:id="rId31"/>
    <p:sldId id="320" r:id="rId32"/>
    <p:sldId id="297" r:id="rId33"/>
    <p:sldId id="298" r:id="rId34"/>
    <p:sldId id="291" r:id="rId35"/>
    <p:sldId id="299" r:id="rId36"/>
    <p:sldId id="292" r:id="rId37"/>
    <p:sldId id="293" r:id="rId38"/>
    <p:sldId id="294" r:id="rId39"/>
    <p:sldId id="295" r:id="rId40"/>
    <p:sldId id="307" r:id="rId41"/>
    <p:sldId id="308" r:id="rId42"/>
    <p:sldId id="309" r:id="rId43"/>
    <p:sldId id="296" r:id="rId44"/>
    <p:sldId id="303" r:id="rId45"/>
    <p:sldId id="304" r:id="rId46"/>
    <p:sldId id="300" r:id="rId47"/>
    <p:sldId id="301" r:id="rId48"/>
    <p:sldId id="302" r:id="rId49"/>
    <p:sldId id="305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99"/>
    <a:srgbClr val="CC3399"/>
    <a:srgbClr val="000099"/>
    <a:srgbClr val="0066FF"/>
    <a:srgbClr val="008000"/>
    <a:srgbClr val="CC66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 autoAdjust="0"/>
    <p:restoredTop sz="9466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29.xml"/><Relationship Id="rId3" Type="http://schemas.openxmlformats.org/officeDocument/2006/relationships/slide" Target="slides/slide10.xml"/><Relationship Id="rId7" Type="http://schemas.openxmlformats.org/officeDocument/2006/relationships/slide" Target="slides/slide17.xml"/><Relationship Id="rId12" Type="http://schemas.openxmlformats.org/officeDocument/2006/relationships/slide" Target="slides/slide28.xml"/><Relationship Id="rId2" Type="http://schemas.openxmlformats.org/officeDocument/2006/relationships/slide" Target="slides/slide9.xml"/><Relationship Id="rId1" Type="http://schemas.openxmlformats.org/officeDocument/2006/relationships/slide" Target="slides/slide8.xml"/><Relationship Id="rId6" Type="http://schemas.openxmlformats.org/officeDocument/2006/relationships/slide" Target="slides/slide16.xml"/><Relationship Id="rId11" Type="http://schemas.openxmlformats.org/officeDocument/2006/relationships/slide" Target="slides/slide27.xml"/><Relationship Id="rId5" Type="http://schemas.openxmlformats.org/officeDocument/2006/relationships/slide" Target="slides/slide13.xml"/><Relationship Id="rId10" Type="http://schemas.openxmlformats.org/officeDocument/2006/relationships/slide" Target="slides/slide26.xml"/><Relationship Id="rId4" Type="http://schemas.openxmlformats.org/officeDocument/2006/relationships/slide" Target="slides/slide11.xml"/><Relationship Id="rId9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6AC78-A25A-485A-A788-ADB6B47A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EDECA-0F33-4E42-8497-76127CFFE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0C6E7-329A-4641-A166-4A8ED4CB6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FC07-BDCF-4908-934C-67D17F322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EFEB9-C8D0-47A7-B090-2E7B72BFB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04F4-E1E0-44FC-BA7A-56A6A1859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17DFE-A8E3-4E76-BD7F-7AD280FB9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37166-96A1-4B11-B780-36FC2551E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BFBA8-DBDA-4FAD-B3CD-998679E0E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F4912-8092-4E36-A055-56E7A1F86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B4E858-942A-4438-A6EB-493E7087C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F44F9-266A-4ED4-9252-119A16F42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F14C7A2-D040-42BD-844B-811033FF0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2514600"/>
          </a:xfrm>
        </p:spPr>
        <p:txBody>
          <a:bodyPr/>
          <a:lstStyle/>
          <a:p>
            <a:pPr eaLnBrk="1" hangingPunct="1">
              <a:defRPr/>
            </a:pPr>
            <a:r>
              <a:rPr lang="tr-TR" sz="32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AKUT VE KRONİK PANKREATİT</a:t>
            </a:r>
            <a:endParaRPr lang="en-US" sz="32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" y="3657600"/>
            <a:ext cx="8153400" cy="1066800"/>
          </a:xfrm>
        </p:spPr>
        <p:txBody>
          <a:bodyPr/>
          <a:lstStyle/>
          <a:p>
            <a:pPr eaLnBrk="1" hangingPunct="1">
              <a:defRPr/>
            </a:pPr>
            <a:r>
              <a:rPr lang="tr-TR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PROF.DR.HASAN ÖZKAN</a:t>
            </a:r>
          </a:p>
          <a:p>
            <a:pPr eaLnBrk="1" hangingPunct="1">
              <a:defRPr/>
            </a:pPr>
            <a:r>
              <a:rPr lang="tr-T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A.Ü.TIP FAKÜLTESİ</a:t>
            </a:r>
          </a:p>
          <a:p>
            <a:pPr eaLnBrk="1" hangingPunct="1">
              <a:defRPr/>
            </a:pPr>
            <a:r>
              <a:rPr lang="tr-T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GASTROENTEROLOJİ BİLİM DALI</a:t>
            </a:r>
            <a:endParaRPr lang="en-US" sz="2000" smtClean="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C:\WINDOWS\TEMP\~AUT000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5626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 descr="C:\WINDOWS\TEMP\~AUT000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26" descr="C:\WINDOWS\TEMP\~AUT0007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C:\WINDOWS\TEMP\~AUT0003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3246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ullen's 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713413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P1"/>
          <p:cNvPicPr>
            <a:picLocks noChangeAspect="1" noChangeArrowheads="1"/>
          </p:cNvPicPr>
          <p:nvPr/>
        </p:nvPicPr>
        <p:blipFill>
          <a:blip r:embed="rId2" cstate="print"/>
          <a:srcRect l="-7996" r="-6673"/>
          <a:stretch>
            <a:fillRect/>
          </a:stretch>
        </p:blipFill>
        <p:spPr bwMode="auto">
          <a:xfrm>
            <a:off x="1331913" y="0"/>
            <a:ext cx="6192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C:\WINDOWS\TEMP\~AUT0004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0"/>
            <a:ext cx="7239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2498725" y="1752600"/>
            <a:ext cx="4130675" cy="519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/>
              <a:t>Amilaz: 200 Smogy Ü x </a:t>
            </a:r>
            <a:r>
              <a:rPr lang="tr-TR" sz="2800" b="1">
                <a:solidFill>
                  <a:srgbClr val="FF3300"/>
                </a:solidFill>
              </a:rPr>
              <a:t>5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4038600" y="1828800"/>
            <a:ext cx="19812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100 Ü/ml x 10     </a:t>
            </a:r>
            <a:endParaRPr lang="tr-TR" dirty="0"/>
          </a:p>
        </p:txBody>
      </p:sp>
    </p:spTree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tr-TR" sz="2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Ranson kriterleri</a:t>
            </a: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609600" y="1219200"/>
            <a:ext cx="792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tr-TR">
                <a:solidFill>
                  <a:srgbClr val="FF3300"/>
                </a:solidFill>
                <a:latin typeface="Tahoma" charset="0"/>
              </a:rPr>
              <a:t>Başvuruda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latin typeface="Tahoma" charset="0"/>
              </a:rPr>
              <a:t>Yaş                                        &gt;55 y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latin typeface="Tahoma" charset="0"/>
              </a:rPr>
              <a:t>Lökosit                                   &gt;16.000 mm</a:t>
            </a:r>
            <a:r>
              <a:rPr lang="tr-TR" baseline="30000">
                <a:latin typeface="Tahoma" charset="0"/>
              </a:rPr>
              <a:t>3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latin typeface="Tahoma" charset="0"/>
              </a:rPr>
              <a:t>Kan şekeri                              &gt;200 mg/dl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latin typeface="Tahoma" charset="0"/>
              </a:rPr>
              <a:t>LDH                                       &gt;350 IU/L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latin typeface="Tahoma" charset="0"/>
              </a:rPr>
              <a:t>SGOT (AST)                            &gt;250 U/L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tr-TR">
                <a:solidFill>
                  <a:srgbClr val="FF3300"/>
                </a:solidFill>
                <a:latin typeface="Tahoma" charset="0"/>
              </a:rPr>
              <a:t>48 saat sonra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solidFill>
                  <a:schemeClr val="tx2"/>
                </a:solidFill>
                <a:latin typeface="Tahoma" charset="0"/>
              </a:rPr>
              <a:t>Htc düşmesi                            &gt;%10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solidFill>
                  <a:schemeClr val="tx2"/>
                </a:solidFill>
                <a:latin typeface="Tahoma" charset="0"/>
              </a:rPr>
              <a:t>BUN artışı                               &gt;5 mg/dl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latin typeface="Tahoma" charset="0"/>
              </a:rPr>
              <a:t>Serum Ca                               &lt;8 mg/dl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latin typeface="Tahoma" charset="0"/>
              </a:rPr>
              <a:t>Arteriyel pO</a:t>
            </a:r>
            <a:r>
              <a:rPr lang="tr-TR" baseline="-25000">
                <a:latin typeface="Tahoma" charset="0"/>
              </a:rPr>
              <a:t>2</a:t>
            </a:r>
            <a:r>
              <a:rPr lang="tr-TR">
                <a:latin typeface="Tahoma" charset="0"/>
              </a:rPr>
              <a:t>                         &lt;60 mmHg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latin typeface="Tahoma" charset="0"/>
              </a:rPr>
              <a:t>Baz açığı                                &gt;4 mEq/L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AutoNum type="arabicPeriod"/>
            </a:pPr>
            <a:r>
              <a:rPr lang="tr-TR">
                <a:latin typeface="Tahoma" charset="0"/>
              </a:rPr>
              <a:t>Tahmini sıvı sekestrasyonu      &gt;6 L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tr-TR">
                <a:latin typeface="Tahoma" charset="0"/>
              </a:rPr>
              <a:t>0-2 hafif, 3-5 orta, 6-11 ciddi derecede pankreatiti gösterir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§"/>
            </a:pPr>
            <a:endParaRPr lang="tr-TR" baseline="-25000">
              <a:latin typeface="Tahoma" charset="0"/>
            </a:endParaRP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58" name="Group 2"/>
          <p:cNvGraphicFramePr>
            <a:graphicFrameLocks noGrp="1"/>
          </p:cNvGraphicFramePr>
          <p:nvPr/>
        </p:nvGraphicFramePr>
        <p:xfrm>
          <a:off x="323850" y="476250"/>
          <a:ext cx="8362950" cy="6048381"/>
        </p:xfrm>
        <a:graphic>
          <a:graphicData uri="http://schemas.openxmlformats.org/drawingml/2006/table">
            <a:tbl>
              <a:tblPr/>
              <a:tblGrid>
                <a:gridCol w="4181475"/>
                <a:gridCol w="4181475"/>
              </a:tblGrid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RANSON      Kabulde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 saatte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Non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bilier pankreatitis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Yaş &gt; 55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Azalma Hct &gt; 10%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Lökosit &gt; 16.000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Artış ürede &gt; 5 mg/dl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Glukoz &gt; 200 mg/dl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8 mg/dl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LDH &gt; 350 U/L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kumimoji="0" lang="tr-TR" sz="1800" b="0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60 mmHg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 &gt; 250 u/L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Baz defisitii &gt; 4 mM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Sıvı defisiti &gt; 6 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Bilier pankreatitis</a:t>
                      </a:r>
                      <a:endParaRPr kumimoji="0" lang="tr-TR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Yaş &gt; 70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Azalma Hct &gt; 10%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Lökosit &gt; 18.000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Artış ürede &gt; 2 mg/dl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Glukoz &gt; 220 mg/dl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tr-TR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++</a:t>
                      </a: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&lt; 8 mg/dl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LDH &gt;400 U/L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Baz defisiti &gt; 5 mM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AST &gt;250 u/L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Sıvı defisiti &gt; 4 L</a:t>
                      </a:r>
                      <a:endParaRPr kumimoji="0" 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Moralitenin öngörülmesi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Ranson kriterleri</a:t>
            </a:r>
          </a:p>
          <a:p>
            <a:pPr lvl="1" eaLnBrk="1" hangingPunct="1"/>
            <a:r>
              <a:rPr lang="tr-TR" smtClean="0"/>
              <a:t>0–2 kriter = 2%; </a:t>
            </a:r>
          </a:p>
          <a:p>
            <a:pPr lvl="1" eaLnBrk="1" hangingPunct="1"/>
            <a:r>
              <a:rPr lang="tr-TR" smtClean="0"/>
              <a:t>3 veya 4 = 15%; </a:t>
            </a:r>
          </a:p>
          <a:p>
            <a:pPr lvl="1" eaLnBrk="1" hangingPunct="1"/>
            <a:r>
              <a:rPr lang="tr-TR" smtClean="0"/>
              <a:t>5 veya 6 = 40%; </a:t>
            </a:r>
          </a:p>
          <a:p>
            <a:pPr lvl="1" eaLnBrk="1" hangingPunct="1"/>
            <a:r>
              <a:rPr lang="tr-TR" smtClean="0"/>
              <a:t>7 veya 8 = 100%.</a:t>
            </a:r>
          </a:p>
          <a:p>
            <a:pPr lvl="1" eaLnBrk="1" hangingPunct="1"/>
            <a:endParaRPr lang="tr-TR" smtClean="0"/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tr-TR" sz="4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Akut pankreatit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38862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tr-TR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Ekzokrin pankreasın akut iltihabıdır.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-Hafif form: ödematöz pankreatit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-Ciddi form: nekrotizan pankreatit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tr-TR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Şiddetli karın üst kısmında ağrı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tr-TR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Serum amilaz ve lipaz seviyelerinde artış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tr-TR" sz="28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%80-85’i tam iyileşir, geri kalan %15-20’si sekel bırakarak iyileşir yada kronik pankreatite dönüşür.</a:t>
            </a:r>
          </a:p>
        </p:txBody>
      </p:sp>
    </p:spTree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WINDOWS\TEMP\~AUT0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WINDOWS\TEMP\~AUT000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334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48f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6248400"/>
        </p:xfrm>
        <a:graphic>
          <a:graphicData uri="http://schemas.openxmlformats.org/presentationml/2006/ole">
            <p:oleObj spid="_x0000_s1026" name="Bitmap Image" r:id="rId3" imgW="6152381" imgH="4371429" progId="PBrush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8"/>
          <p:cNvSpPr>
            <a:spLocks noChangeArrowheads="1"/>
          </p:cNvSpPr>
          <p:nvPr/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b="1">
                <a:solidFill>
                  <a:srgbClr val="FF3300"/>
                </a:solidFill>
                <a:latin typeface="Tahoma" charset="0"/>
              </a:rPr>
              <a:t>Pankreatik komplikasyonlar</a:t>
            </a:r>
          </a:p>
        </p:txBody>
      </p:sp>
      <p:sp>
        <p:nvSpPr>
          <p:cNvPr id="36867" name="Rectangle 1029"/>
          <p:cNvSpPr>
            <a:spLocks noChangeArrowheads="1"/>
          </p:cNvSpPr>
          <p:nvPr/>
        </p:nvSpPr>
        <p:spPr bwMode="auto">
          <a:xfrm>
            <a:off x="685800" y="18288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b="1">
                <a:solidFill>
                  <a:srgbClr val="FF3300"/>
                </a:solidFill>
                <a:latin typeface="Tahoma" charset="0"/>
              </a:rPr>
              <a:t>Pankreatik nekroz (flegmon):</a:t>
            </a:r>
            <a:r>
              <a:rPr lang="tr-TR" b="1">
                <a:latin typeface="Tahoma" charset="0"/>
              </a:rPr>
              <a:t> bir yada daha çok sayıda cansız parankim alanı olarak tanımlanır ve çogunlukla peripankreatik yağ nekrozuyla ilişkilidir.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b="1">
                <a:solidFill>
                  <a:srgbClr val="FF3300"/>
                </a:solidFill>
                <a:latin typeface="Tahoma" charset="0"/>
              </a:rPr>
              <a:t>Pankreas apsesi:</a:t>
            </a:r>
            <a:r>
              <a:rPr lang="tr-TR" b="1">
                <a:latin typeface="Tahoma" charset="0"/>
              </a:rPr>
              <a:t> akut pankreatit atağı yada pankreatik travma sonucunda karın içinde toplanan cerahat birikimi olarak tanımlanır. Akut pankreatitin başlangıcından 4-6 hafta sonrasına kadar ortaya çıkmaz.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b="1">
                <a:solidFill>
                  <a:srgbClr val="FF3300"/>
                </a:solidFill>
                <a:latin typeface="Tahoma" charset="0"/>
              </a:rPr>
              <a:t>Pankreatik psödökist: </a:t>
            </a:r>
            <a:r>
              <a:rPr lang="tr-TR" b="1">
                <a:solidFill>
                  <a:schemeClr val="tx2"/>
                </a:solidFill>
                <a:latin typeface="Tahoma" charset="0"/>
              </a:rPr>
              <a:t>akut pankreatit, pankreas travması ya da kronik pankreatit sonucunda ortaya çıkan epitelle örtülü olmayan bir duvarla çevrilmiş pankreas salgısı birikimidir. Sterildir enfekte olursa apse olarak tanımlanır. %90’ı soliter olup gövde ve kuyruğa yerleşir. Akut pankreatitin %15’inde görülür.</a:t>
            </a: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685800" y="457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600" b="1">
                <a:solidFill>
                  <a:srgbClr val="FF3300"/>
                </a:solidFill>
                <a:latin typeface="Tahoma" charset="0"/>
              </a:rPr>
              <a:t>Radyografik çalışmalar</a:t>
            </a: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447800" y="1752600"/>
            <a:ext cx="617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800" b="1">
                <a:solidFill>
                  <a:srgbClr val="FF3300"/>
                </a:solidFill>
                <a:latin typeface="Tahoma" charset="0"/>
              </a:rPr>
              <a:t>Düz karın grafisi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tr-TR" sz="1800" b="1">
                <a:latin typeface="Tahoma" charset="0"/>
              </a:rPr>
              <a:t>Sentinel lup belirtisi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tr-TR" sz="1800" b="1">
                <a:latin typeface="Tahoma" charset="0"/>
              </a:rPr>
              <a:t>Cut-off belirtisi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800" b="1">
                <a:solidFill>
                  <a:srgbClr val="FF3300"/>
                </a:solidFill>
                <a:latin typeface="Tahoma" charset="0"/>
              </a:rPr>
              <a:t>PA Akc grafisi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tr-TR" sz="1800" b="1">
                <a:latin typeface="Tahoma" charset="0"/>
              </a:rPr>
              <a:t>Plevral effüzyon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800" b="1">
                <a:solidFill>
                  <a:srgbClr val="FF3300"/>
                </a:solidFill>
                <a:latin typeface="Tahoma" charset="0"/>
              </a:rPr>
              <a:t>Ultrasonografi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tr-TR" sz="1800" b="1">
                <a:latin typeface="Tahoma" charset="0"/>
              </a:rPr>
              <a:t>Hastaların %50’sinde bulunabilen paralitik ileus nedeniyle optimal inceleme yapılamayabilir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800" b="1">
                <a:solidFill>
                  <a:srgbClr val="FF3300"/>
                </a:solidFill>
                <a:latin typeface="Tahoma" charset="0"/>
              </a:rPr>
              <a:t>Bilgisayarlı tomografi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tr-TR" sz="1800" b="1">
                <a:latin typeface="Tahoma" charset="0"/>
              </a:rPr>
              <a:t>Dinamik tomografi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800" b="1">
                <a:solidFill>
                  <a:srgbClr val="FF3300"/>
                </a:solidFill>
                <a:latin typeface="Tahoma" charset="0"/>
              </a:rPr>
              <a:t>ERCP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tr-TR" sz="1800" b="1">
                <a:latin typeface="Tahoma" charset="0"/>
              </a:rPr>
              <a:t>Etyolojinin belirlenmesi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</a:pPr>
            <a:r>
              <a:rPr lang="tr-TR" sz="1800" b="1">
                <a:latin typeface="Tahoma" charset="0"/>
              </a:rPr>
              <a:t>EST (endoskopik sfinkterotomi)</a:t>
            </a:r>
          </a:p>
        </p:txBody>
      </p:sp>
    </p:spTree>
  </p:cSld>
  <p:clrMapOvr>
    <a:masterClrMapping/>
  </p:clrMapOvr>
  <p:transition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b="1">
                <a:solidFill>
                  <a:srgbClr val="FF3300"/>
                </a:solidFill>
                <a:latin typeface="Tahoma" charset="0"/>
              </a:rPr>
              <a:t>Akut pankreatitde tedavi</a:t>
            </a:r>
          </a:p>
        </p:txBody>
      </p:sp>
      <p:sp>
        <p:nvSpPr>
          <p:cNvPr id="38915" name="Rectangle 5"/>
          <p:cNvSpPr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>
                <a:latin typeface="Tahoma" charset="0"/>
              </a:rPr>
              <a:t>Ağızdan beslenme kesilir (ciddi durumlarda 5-7 gün parenteral beslenme uygulanır)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>
                <a:latin typeface="Tahoma" charset="0"/>
              </a:rPr>
              <a:t>Morfin dışı analjezik verilir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>
                <a:latin typeface="Tahoma" charset="0"/>
              </a:rPr>
              <a:t>Nazogastrik aspirasyon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>
                <a:latin typeface="Tahoma" charset="0"/>
              </a:rPr>
              <a:t>H2RA ve PPI uygulanır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>
                <a:latin typeface="Tahoma" charset="0"/>
              </a:rPr>
              <a:t>Somatostatin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>
                <a:latin typeface="Tahoma" charset="0"/>
              </a:rPr>
              <a:t>3-6 L/gün sıvı 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>
                <a:latin typeface="Tahoma" charset="0"/>
              </a:rPr>
              <a:t>Nekrozektomi, periton lavajı (3 hafta)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>
                <a:latin typeface="Tahoma" charset="0"/>
              </a:rPr>
              <a:t>ERCP ile koledok taşı alınması (biliyer pankreatitde)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>
                <a:latin typeface="Tahoma" charset="0"/>
              </a:rPr>
              <a:t>Nekrotizan pankreatit duruma antibiyotik verilir: sefuroksim, sefalosporin+metranidazol yada carbapenem (imipenem, meropenem)</a:t>
            </a:r>
          </a:p>
        </p:txBody>
      </p:sp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ChangeArrowheads="1"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b="1">
                <a:solidFill>
                  <a:srgbClr val="FF3300"/>
                </a:solidFill>
                <a:latin typeface="Tahoma" charset="0"/>
              </a:rPr>
              <a:t>Kronik Pankreatit</a:t>
            </a:r>
          </a:p>
        </p:txBody>
      </p:sp>
      <p:sp>
        <p:nvSpPr>
          <p:cNvPr id="39939" name="Rectangle 5"/>
          <p:cNvSpPr>
            <a:spLocks noChangeArrowheads="1"/>
          </p:cNvSpPr>
          <p:nvPr/>
        </p:nvSpPr>
        <p:spPr bwMode="auto">
          <a:xfrm>
            <a:off x="838200" y="19812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tr-TR" sz="2400">
                <a:solidFill>
                  <a:srgbClr val="FF3300"/>
                </a:solidFill>
                <a:latin typeface="Tahoma" charset="0"/>
              </a:rPr>
              <a:t>Kronik pankreatit: </a:t>
            </a:r>
            <a:r>
              <a:rPr lang="tr-TR" sz="2400">
                <a:solidFill>
                  <a:srgbClr val="000099"/>
                </a:solidFill>
                <a:latin typeface="Tahoma" charset="0"/>
              </a:rPr>
              <a:t>Ekzokrin pankreasın kronik iltihabıdır.</a:t>
            </a:r>
          </a:p>
          <a:p>
            <a:pPr marL="342900" indent="-342900" algn="l">
              <a:lnSpc>
                <a:spcPct val="90000"/>
              </a:lnSpc>
            </a:pPr>
            <a:r>
              <a:rPr lang="tr-TR" sz="2400">
                <a:solidFill>
                  <a:srgbClr val="000099"/>
                </a:solidFill>
                <a:latin typeface="Tahoma" charset="0"/>
              </a:rPr>
              <a:t>-Parankimin tahribi ile fibrozis oluşur</a:t>
            </a:r>
          </a:p>
          <a:p>
            <a:pPr marL="342900" indent="-342900" algn="l">
              <a:lnSpc>
                <a:spcPct val="90000"/>
              </a:lnSpc>
            </a:pPr>
            <a:r>
              <a:rPr lang="tr-TR" sz="2400">
                <a:solidFill>
                  <a:srgbClr val="000099"/>
                </a:solidFill>
                <a:latin typeface="Tahoma" charset="0"/>
              </a:rPr>
              <a:t>-Sıklıkla komplikasyonlu dönem başlar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tr-TR" sz="2400">
                <a:solidFill>
                  <a:srgbClr val="000099"/>
                </a:solidFill>
                <a:latin typeface="Tahoma" charset="0"/>
              </a:rPr>
              <a:t>Çoğunlukla nükseden yada sebat eden karın ağrısı</a:t>
            </a:r>
          </a:p>
          <a:p>
            <a:pPr marL="342900" indent="-342900" algn="l">
              <a:lnSpc>
                <a:spcPct val="90000"/>
              </a:lnSpc>
              <a:buFontTx/>
              <a:buChar char="•"/>
            </a:pPr>
            <a:r>
              <a:rPr lang="tr-TR" sz="2400">
                <a:solidFill>
                  <a:srgbClr val="000099"/>
                </a:solidFill>
                <a:latin typeface="Tahoma" charset="0"/>
              </a:rPr>
              <a:t>Tam iyileşme olmaz, çoğunlukla progressif fonksiyonel bozukluk olur</a:t>
            </a:r>
            <a:endParaRPr lang="tr-TR" b="1">
              <a:latin typeface="Tahoma" charset="0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tr-TR" sz="2400">
                <a:solidFill>
                  <a:srgbClr val="000099"/>
                </a:solidFill>
                <a:latin typeface="Tahoma" charset="0"/>
              </a:rPr>
              <a:t>Erken dönemde ekzokrin doku ve fonksiyon kaybı olur. Bunu endokrin parankim ve fonksiyonu kaybı kaybı takip eder.</a:t>
            </a:r>
          </a:p>
        </p:txBody>
      </p:sp>
    </p:spTree>
  </p:cSld>
  <p:clrMapOvr>
    <a:masterClrMapping/>
  </p:clrMapOvr>
  <p:transition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685800" y="152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b="1">
                <a:solidFill>
                  <a:srgbClr val="FF3300"/>
                </a:solidFill>
                <a:latin typeface="Tahoma" charset="0"/>
              </a:rPr>
              <a:t>Kronik pankreatitin tipleri ve etyolojik faktörler</a:t>
            </a: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685800" y="1295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/>
            </a:pPr>
            <a:r>
              <a:rPr lang="tr-TR" sz="1600" b="1">
                <a:solidFill>
                  <a:srgbClr val="FF3300"/>
                </a:solidFill>
                <a:latin typeface="Tahoma" charset="0"/>
              </a:rPr>
              <a:t>Kronik kalsifiye pankreatit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Alkol (10 yıl erkeklerde 80 gr/gün, kadınlarda 40 gr/gün)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Organik çözücüler ve diğer kimyasallar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İlaçlar( analjezikler, tiazidler, prednizon )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Hiperlipidemi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Hiperkalsemi,hiperparatiroidi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Viral infeksiyonlar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Pankreas divisium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Antioksidan yetmezliği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solidFill>
                  <a:srgbClr val="FF3300"/>
                </a:solidFill>
                <a:latin typeface="Tahoma" charset="0"/>
              </a:rPr>
              <a:t>2.    Kronik obstrüktif pankreatit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Tümör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Posttravmatik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Pankreas divisium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tr-TR" sz="1600" b="1">
                <a:latin typeface="Tahoma" charset="0"/>
              </a:rPr>
              <a:t>Psödökist (Kronik pankreatitli hastaların %30-50’sinde bulunur)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</a:pPr>
            <a:r>
              <a:rPr lang="tr-TR" sz="1600" b="1">
                <a:solidFill>
                  <a:srgbClr val="FF3300"/>
                </a:solidFill>
                <a:latin typeface="Tahoma" charset="0"/>
              </a:rPr>
              <a:t>3.    Herediter pankreatit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tr-TR" sz="1600" b="1">
                <a:solidFill>
                  <a:srgbClr val="FF3300"/>
                </a:solidFill>
                <a:latin typeface="Tahoma" charset="0"/>
              </a:rPr>
              <a:t>Tropikal pankreatit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tr-TR" sz="1600" b="1">
                <a:solidFill>
                  <a:srgbClr val="FF3300"/>
                </a:solidFill>
                <a:latin typeface="Tahoma" charset="0"/>
              </a:rPr>
              <a:t>Sklerozan pankreatit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tr-TR" sz="1600" b="1">
                <a:solidFill>
                  <a:srgbClr val="FF3300"/>
                </a:solidFill>
                <a:latin typeface="Tahoma" charset="0"/>
              </a:rPr>
              <a:t>Pankreasın Kistik fibrozis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tr-TR" sz="1600" b="1">
                <a:solidFill>
                  <a:srgbClr val="FF3300"/>
                </a:solidFill>
                <a:latin typeface="Tahoma" charset="0"/>
              </a:rPr>
              <a:t>Pankreatik atrofi</a:t>
            </a:r>
          </a:p>
          <a:p>
            <a:pPr marL="457200" indent="-457200" algn="l">
              <a:lnSpc>
                <a:spcPct val="90000"/>
              </a:lnSpc>
              <a:spcBef>
                <a:spcPct val="20000"/>
              </a:spcBef>
              <a:buFontTx/>
              <a:buAutoNum type="arabicPeriod" startAt="4"/>
            </a:pPr>
            <a:r>
              <a:rPr lang="tr-TR" sz="1600" b="1">
                <a:solidFill>
                  <a:srgbClr val="FF3300"/>
                </a:solidFill>
                <a:latin typeface="Tahoma" charset="0"/>
              </a:rPr>
              <a:t>Otoimmun pankreatit</a:t>
            </a:r>
          </a:p>
        </p:txBody>
      </p:sp>
    </p:spTree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8382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tr-TR" sz="3200" b="1">
                <a:solidFill>
                  <a:srgbClr val="FF3300"/>
                </a:solidFill>
                <a:latin typeface="Tahoma" charset="0"/>
              </a:rPr>
              <a:t>Kronik pankreatitde ağrıya sebeb olan faktörler</a:t>
            </a: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838200" y="2133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sz="2400">
                <a:latin typeface="Tahoma" charset="0"/>
              </a:rPr>
              <a:t>Yiyeceklerle pankreas salgısının uyarılması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sz="2400">
                <a:latin typeface="Tahoma" charset="0"/>
              </a:rPr>
              <a:t>Pankreas ana kanalındaki stenoz yada taşın gerisindeki pankreas kanalında basıncın artması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sz="2400">
                <a:latin typeface="Tahoma" charset="0"/>
              </a:rPr>
              <a:t>Kanala psödökist baskısı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sz="2400">
                <a:latin typeface="Tahoma" charset="0"/>
              </a:rPr>
              <a:t>Akut inflamasyon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sz="2400">
                <a:latin typeface="Tahoma" charset="0"/>
              </a:rPr>
              <a:t>Perinöral inflamasyon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sz="2400">
                <a:latin typeface="Tahoma" charset="0"/>
              </a:rPr>
              <a:t>Oddi ve koledok stenozu</a:t>
            </a:r>
          </a:p>
          <a:p>
            <a:pPr marL="457200" indent="-457200" algn="l">
              <a:spcBef>
                <a:spcPct val="20000"/>
              </a:spcBef>
              <a:buFontTx/>
              <a:buAutoNum type="arabicPeriod"/>
            </a:pPr>
            <a:r>
              <a:rPr lang="tr-TR" sz="2400">
                <a:latin typeface="Tahoma" charset="0"/>
              </a:rPr>
              <a:t>Duodenal obstrüksiyon</a:t>
            </a:r>
            <a:r>
              <a:rPr lang="tr-TR" sz="2400"/>
              <a:t> </a:t>
            </a:r>
          </a:p>
        </p:txBody>
      </p:sp>
    </p:spTree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Atlanta sınıflaması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tr-TR" smtClean="0"/>
              <a:t>Akut ödematöz pankreatit,</a:t>
            </a:r>
          </a:p>
          <a:p>
            <a:pPr eaLnBrk="1" hangingPunct="1"/>
            <a:r>
              <a:rPr lang="tr-TR" smtClean="0"/>
              <a:t>Akut nekrotizan pankreatit:</a:t>
            </a:r>
          </a:p>
          <a:p>
            <a:pPr lvl="2" eaLnBrk="1" hangingPunct="1"/>
            <a:r>
              <a:rPr lang="tr-TR" smtClean="0"/>
              <a:t>Steril nekroz</a:t>
            </a:r>
          </a:p>
          <a:p>
            <a:pPr lvl="2" eaLnBrk="1" hangingPunct="1"/>
            <a:r>
              <a:rPr lang="tr-TR" smtClean="0"/>
              <a:t>Enfekte nekroz</a:t>
            </a:r>
          </a:p>
          <a:p>
            <a:pPr eaLnBrk="1" hangingPunct="1"/>
            <a:r>
              <a:rPr lang="tr-TR" smtClean="0"/>
              <a:t>Peripankreatik sıvı birikimi</a:t>
            </a:r>
          </a:p>
          <a:p>
            <a:pPr eaLnBrk="1" hangingPunct="1"/>
            <a:r>
              <a:rPr lang="tr-TR" smtClean="0"/>
              <a:t>Pseudokist</a:t>
            </a:r>
          </a:p>
          <a:p>
            <a:pPr eaLnBrk="1" hangingPunct="1"/>
            <a:r>
              <a:rPr lang="tr-TR" smtClean="0"/>
              <a:t>Pankreatik abse</a:t>
            </a:r>
          </a:p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</p:txBody>
      </p:sp>
    </p:spTree>
  </p:cSld>
  <p:clrMapOvr>
    <a:masterClrMapping/>
  </p:clrMapOvr>
  <p:transition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WINDOWS\TEMP\~AUT001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7818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7620000" y="0"/>
            <a:ext cx="1524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tr-TR" sz="3200" smtClean="0"/>
              <a:t>Kronik pankreatitin komplikasyonları</a:t>
            </a:r>
            <a:br>
              <a:rPr lang="tr-TR" sz="3200" smtClean="0"/>
            </a:br>
            <a:endParaRPr lang="tr-TR" sz="32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sz="1800" smtClean="0"/>
              <a:t>İntrapankreatik komplikasyonlar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Psödokist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smtClean="0"/>
              <a:t>Duodenal ve gastrik obstrüksiyon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smtClean="0"/>
              <a:t>Splenik ven trombozu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smtClean="0"/>
              <a:t>Apse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smtClean="0"/>
              <a:t>Perforasyon</a:t>
            </a:r>
          </a:p>
          <a:p>
            <a:pPr lvl="2" eaLnBrk="1" hangingPunct="1">
              <a:lnSpc>
                <a:spcPct val="90000"/>
              </a:lnSpc>
            </a:pPr>
            <a:r>
              <a:rPr lang="tr-TR" sz="1800" smtClean="0"/>
              <a:t>Visseral arterlerde erozyon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Pankreas başında inflammatuar kitle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Safra yolu darlığı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Portal ven trombozu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Duodenal obstrüksiyon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Pankreatik kanal darlıkları/taşları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Duktal hipertansiyon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Duktal dilatasyon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Pankreatik karsinom</a:t>
            </a:r>
          </a:p>
          <a:p>
            <a:pPr eaLnBrk="1" hangingPunct="1">
              <a:lnSpc>
                <a:spcPct val="90000"/>
              </a:lnSpc>
            </a:pPr>
            <a:r>
              <a:rPr lang="tr-TR" sz="1800" smtClean="0"/>
              <a:t> Ekstrapankreatik komplikasyonlar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Assit, fistül</a:t>
            </a:r>
          </a:p>
          <a:p>
            <a:pPr lvl="1" eaLnBrk="1" hangingPunct="1">
              <a:lnSpc>
                <a:spcPct val="90000"/>
              </a:lnSpc>
            </a:pPr>
            <a:r>
              <a:rPr lang="tr-TR" sz="1800" smtClean="0"/>
              <a:t>Psödokistin uzanımına bağlı baskı</a:t>
            </a:r>
          </a:p>
          <a:p>
            <a:pPr eaLnBrk="1" hangingPunct="1">
              <a:lnSpc>
                <a:spcPct val="90000"/>
              </a:lnSpc>
            </a:pPr>
            <a:endParaRPr lang="tr-TR" sz="1800" smtClean="0"/>
          </a:p>
          <a:p>
            <a:pPr eaLnBrk="1" hangingPunct="1">
              <a:lnSpc>
                <a:spcPct val="90000"/>
              </a:lnSpc>
            </a:pPr>
            <a:endParaRPr lang="tr-TR" sz="1800" smtClean="0"/>
          </a:p>
        </p:txBody>
      </p:sp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4000" cy="5867400"/>
        </p:xfrm>
        <a:graphic>
          <a:graphicData uri="http://schemas.openxmlformats.org/presentationml/2006/ole">
            <p:oleObj spid="_x0000_s2050" name="Bit Eşlem Resmi" r:id="rId3" imgW="5057143" imgH="2790476" progId="PBrush">
              <p:embed/>
            </p:oleObj>
          </a:graphicData>
        </a:graphic>
      </p:graphicFrame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422525" y="6110288"/>
            <a:ext cx="5807075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685800" y="6019800"/>
            <a:ext cx="7772400" cy="5143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tr-TR" sz="2400" b="1">
                <a:solidFill>
                  <a:schemeClr val="tx2"/>
                </a:solidFill>
              </a:rPr>
              <a:t>Kronik pankreatitde karakteristik patolojik değişiklikler</a:t>
            </a:r>
          </a:p>
        </p:txBody>
      </p:sp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0"/>
          <a:ext cx="9144000" cy="5638800"/>
        </p:xfrm>
        <a:graphic>
          <a:graphicData uri="http://schemas.openxmlformats.org/presentationml/2006/ole">
            <p:oleObj spid="_x0000_s3074" name="Bit Eşlem Resmi" r:id="rId3" imgW="4944165" imgH="2715004" progId="PBrush">
              <p:embed/>
            </p:oleObj>
          </a:graphicData>
        </a:graphic>
      </p:graphicFrame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371600" y="5943600"/>
            <a:ext cx="6645275" cy="5143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/>
              <a:t>Kronik obstrüktif pankreatit etyolojisi</a:t>
            </a:r>
          </a:p>
        </p:txBody>
      </p:sp>
    </p:spTree>
  </p:cSld>
  <p:clrMapOvr>
    <a:masterClrMapping/>
  </p:clrMapOvr>
  <p:transition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WINDOWS\TEMP\~AUT001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62484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1600200" y="0"/>
            <a:ext cx="152400" cy="685800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026"/>
          <p:cNvGraphicFramePr>
            <a:graphicFrameLocks noChangeAspect="1"/>
          </p:cNvGraphicFramePr>
          <p:nvPr/>
        </p:nvGraphicFramePr>
        <p:xfrm>
          <a:off x="0" y="304800"/>
          <a:ext cx="9144000" cy="5562600"/>
        </p:xfrm>
        <a:graphic>
          <a:graphicData uri="http://schemas.openxmlformats.org/presentationml/2006/ole">
            <p:oleObj spid="_x0000_s4098" name="Bit Eşlem Resmi" r:id="rId3" imgW="3161905" imgH="1781424" progId="PBrush">
              <p:embed/>
            </p:oleObj>
          </a:graphicData>
        </a:graphic>
      </p:graphicFrame>
      <p:sp>
        <p:nvSpPr>
          <p:cNvPr id="4099" name="Text Box 1027"/>
          <p:cNvSpPr txBox="1">
            <a:spLocks noChangeArrowheads="1"/>
          </p:cNvSpPr>
          <p:nvPr/>
        </p:nvSpPr>
        <p:spPr bwMode="auto">
          <a:xfrm>
            <a:off x="1419225" y="6096000"/>
            <a:ext cx="6153150" cy="4540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Ayakta düz karın grafisi: pankreatik lojda kalsifikasyonlar</a:t>
            </a:r>
          </a:p>
        </p:txBody>
      </p:sp>
    </p:spTree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0" y="304800"/>
          <a:ext cx="9144000" cy="5715000"/>
        </p:xfrm>
        <a:graphic>
          <a:graphicData uri="http://schemas.openxmlformats.org/presentationml/2006/ole">
            <p:oleObj spid="_x0000_s5122" name="Bit Eşlem Resmi" r:id="rId3" imgW="4571429" imgH="2029108" progId="PBrush">
              <p:embed/>
            </p:oleObj>
          </a:graphicData>
        </a:graphic>
      </p:graphicFrame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3303588" y="6175375"/>
            <a:ext cx="2551112" cy="4540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Pankreas kanalında taş</a:t>
            </a: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0" y="533400"/>
          <a:ext cx="9144000" cy="5257800"/>
        </p:xfrm>
        <a:graphic>
          <a:graphicData uri="http://schemas.openxmlformats.org/presentationml/2006/ole">
            <p:oleObj spid="_x0000_s6146" name="Bit Eşlem Resmi" r:id="rId3" imgW="4571429" imgH="2114845" progId="PBrush">
              <p:embed/>
            </p:oleObj>
          </a:graphicData>
        </a:graphic>
      </p:graphicFrame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2590800" y="6019800"/>
            <a:ext cx="3979863" cy="454025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Pankreas parankiminde psödö kistler</a:t>
            </a:r>
          </a:p>
        </p:txBody>
      </p:sp>
    </p:spTree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0" y="304800"/>
          <a:ext cx="9144000" cy="6172200"/>
        </p:xfrm>
        <a:graphic>
          <a:graphicData uri="http://schemas.openxmlformats.org/presentationml/2006/ole">
            <p:oleObj spid="_x0000_s7170" name="Bit Eşlem Resmi" r:id="rId3" imgW="4544059" imgH="2695951" progId="PBrush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024"/>
          <p:cNvGraphicFramePr>
            <a:graphicFrameLocks noChangeAspect="1"/>
          </p:cNvGraphicFramePr>
          <p:nvPr/>
        </p:nvGraphicFramePr>
        <p:xfrm>
          <a:off x="0" y="533400"/>
          <a:ext cx="9144000" cy="5715000"/>
        </p:xfrm>
        <a:graphic>
          <a:graphicData uri="http://schemas.openxmlformats.org/presentationml/2006/ole">
            <p:oleObj spid="_x0000_s8194" name="Bit Eşlem Resmi" r:id="rId3" imgW="4038095" imgH="2257740" progId="PBrush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Pankreatik salgılamanın fizyolojisi</a:t>
            </a:r>
            <a:endParaRPr lang="en-US" sz="28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  <a:defRPr/>
            </a:pPr>
            <a:r>
              <a:rPr lang="tr-T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Fonksiyonel harabiyetin kompanzasyonu:</a:t>
            </a:r>
            <a:r>
              <a:rPr lang="tr-T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Karbonhidratların sindirimi tükrük bezi amilazı ile, proteinlerin sindirimi midenin pepsini ve ince barsaklarda proteazlar ile başlar. Buna karşın yağların sindirimi için ekstrapankreatik lipaz yeterli olmaz.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tr-T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Yağların sindirimi:</a:t>
            </a:r>
            <a:r>
              <a:rPr lang="tr-T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CCK hem pankreatik enzim sekresyonunu hemde safra kesesi kontraksiyonunu stimule eder.Yağların optimal sindiriminde safra tuzları, lipaz ve kolipaz önemli rol oynar.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tr-TR" sz="20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Koruyucu mekanizmalar: </a:t>
            </a:r>
            <a:r>
              <a:rPr lang="tr-TR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Pankreas kendi kendini sindirime karşı birçok mekanizma kullanır. Proteazlar proenzim şeklinde salgılanır ve duodenumda enterokinaz tarafından aktive olur. Asiner hücrelerde aktive olmaması için lizozomlarda ayrı ayrı depolanır. Proteaz inhibitörleride vardır.</a:t>
            </a:r>
          </a:p>
        </p:txBody>
      </p:sp>
      <p:sp>
        <p:nvSpPr>
          <p:cNvPr id="17412" name="Text Box 12"/>
          <p:cNvSpPr txBox="1">
            <a:spLocks noChangeArrowheads="1"/>
          </p:cNvSpPr>
          <p:nvPr/>
        </p:nvSpPr>
        <p:spPr bwMode="auto">
          <a:xfrm>
            <a:off x="2879725" y="2860675"/>
            <a:ext cx="1841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400"/>
          </a:p>
        </p:txBody>
      </p:sp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49f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5" descr="49f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49f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02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9218" name="Bit Eşlem Resmi" r:id="rId3" imgW="5172797" imgH="4048690" progId="PBrush">
              <p:embed/>
            </p:oleObj>
          </a:graphicData>
        </a:graphic>
      </p:graphicFrame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0242" name="Bit Eşlem Resmi" r:id="rId3" imgW="5668166" imgH="4210638" progId="PBrush">
              <p:embed/>
            </p:oleObj>
          </a:graphicData>
        </a:graphic>
      </p:graphicFrame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4800600" y="2286000"/>
            <a:ext cx="1752600" cy="1524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4967288" y="5070475"/>
            <a:ext cx="17970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/>
              <a:t>Papilla vateri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962400" y="2286000"/>
            <a:ext cx="7747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Orifis</a:t>
            </a:r>
          </a:p>
        </p:txBody>
      </p:sp>
    </p:spTree>
  </p:cSld>
  <p:clrMapOvr>
    <a:masterClrMapping/>
  </p:clrMapOvr>
  <p:transition>
    <p:zo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WINDOWS\TEMP\~AUT0029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276600" y="6080125"/>
            <a:ext cx="264160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chemeClr val="bg1"/>
                </a:solidFill>
              </a:rPr>
              <a:t>Endoskopik Papillotomi</a:t>
            </a:r>
          </a:p>
        </p:txBody>
      </p:sp>
    </p:spTree>
  </p:cSld>
  <p:clrMapOvr>
    <a:masterClrMapping/>
  </p:clrMapOvr>
  <p:transition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0" y="0"/>
          <a:ext cx="9144000" cy="5638800"/>
        </p:xfrm>
        <a:graphic>
          <a:graphicData uri="http://schemas.openxmlformats.org/presentationml/2006/ole">
            <p:oleObj spid="_x0000_s11266" name="Bit Eşlem Resmi" r:id="rId3" imgW="5504762" imgH="2657846" progId="PBrush">
              <p:embed/>
            </p:oleObj>
          </a:graphicData>
        </a:graphic>
      </p:graphicFrame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5957888"/>
            <a:ext cx="184150" cy="3968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54088" y="5943600"/>
            <a:ext cx="7180262" cy="514350"/>
          </a:xfrm>
          <a:prstGeom prst="rect">
            <a:avLst/>
          </a:prstGeom>
          <a:noFill/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r-TR" sz="2400" b="1"/>
              <a:t>Pankreatik sfinkterotomi ve basket ile taş çıkarılması</a:t>
            </a:r>
          </a:p>
        </p:txBody>
      </p:sp>
    </p:spTree>
  </p:cSld>
  <p:clrMapOvr>
    <a:masterClrMapping/>
  </p:clrMapOvr>
  <p:transition>
    <p:zo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0" name="Bit Eşlem Resmi" r:id="rId3" imgW="3352381" imgH="2771429" progId="PBrush">
              <p:embed/>
            </p:oleObj>
          </a:graphicData>
        </a:graphic>
      </p:graphicFrame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944563" y="6137275"/>
            <a:ext cx="7132637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r-TR" sz="2400" b="1"/>
              <a:t>Kronik pankreatit ve endoskopik stent yerleştirilmesi</a:t>
            </a: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WINDOWS\TEMP\~AUT004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3652838" y="6010275"/>
            <a:ext cx="1909762" cy="5191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>
                <a:solidFill>
                  <a:schemeClr val="bg1"/>
                </a:solidFill>
              </a:rPr>
              <a:t>Plastik stent</a:t>
            </a:r>
          </a:p>
        </p:txBody>
      </p:sp>
    </p:spTree>
  </p:cSld>
  <p:clrMapOvr>
    <a:masterClrMapping/>
  </p:clrMapOvr>
  <p:transition>
    <p:zoom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pPr eaLnBrk="1" hangingPunct="1"/>
            <a:r>
              <a:rPr lang="tr-TR" sz="3200" b="1" smtClean="0">
                <a:solidFill>
                  <a:srgbClr val="FF3300"/>
                </a:solidFill>
                <a:latin typeface="Tahoma" charset="0"/>
              </a:rPr>
              <a:t>Kronik pankreatitde tedavinin hedefleri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4953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tr-TR" sz="2000" smtClean="0">
                <a:latin typeface="Tahoma" charset="0"/>
              </a:rPr>
              <a:t>Alkol alımının kesilmesi 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tr-TR" sz="2000" smtClean="0">
                <a:latin typeface="Tahoma" charset="0"/>
              </a:rPr>
              <a:t>Ağrının tedavisi</a:t>
            </a:r>
          </a:p>
          <a:p>
            <a:pPr marL="533400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tr-TR" sz="2000" smtClean="0">
                <a:latin typeface="Tahoma" charset="0"/>
              </a:rPr>
              <a:t>Diyet ayarlaması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Sık ve az yemek (2500-3500 kkal)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Yağdan fakir diyet: &lt;60 gr/gün(540 kkal)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Ciddi steatorede ortazincirli trigliseridler 80-120gr/gün (1200-1600 kkal)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Protein: 80-120 gr/gün (320-480 kkal)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Karbonhidrat: 300-400 gr/gün (1200-1600 kkal)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4.    İleri dönemde VitB12, yağda eriyen vitaminler (A, D, E, K) verilebilir.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5.    Pankreatik enzimler (20.000, 40,000 Ü lipaz, kreon tab) verilir.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6.    H2RA yada Proton pompa inhibitörleri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7.    Diabetes mellitusda (İleri evrede hastaların %70’inde bulunur) insülin (bunlar için optimal kan şekeri : 120-180 mg/dl)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8.    Operatif endoskopi yöntemler (ERCP) ile koledok ve ana pankreas kanalındaki  patolojilerin tedavisi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tr-TR" sz="2000" smtClean="0">
                <a:latin typeface="Tahoma" charset="0"/>
              </a:rPr>
              <a:t>9.    Cerrahi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89" descr="C:\WINDOWS\TEMP\~AUT00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858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5791200" y="466248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tr-TR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Aminoasitler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19459" name="AutoShape 55"/>
          <p:cNvSpPr>
            <a:spLocks noChangeArrowheads="1"/>
          </p:cNvSpPr>
          <p:nvPr/>
        </p:nvSpPr>
        <p:spPr bwMode="auto">
          <a:xfrm rot="5400000">
            <a:off x="696913" y="3494087"/>
            <a:ext cx="2133600" cy="174625"/>
          </a:xfrm>
          <a:custGeom>
            <a:avLst/>
            <a:gdLst>
              <a:gd name="T0" fmla="*/ 1600200 w 21600"/>
              <a:gd name="T1" fmla="*/ 0 h 21600"/>
              <a:gd name="T2" fmla="*/ 0 w 21600"/>
              <a:gd name="T3" fmla="*/ 87313 h 21600"/>
              <a:gd name="T4" fmla="*/ 1600200 w 21600"/>
              <a:gd name="T5" fmla="*/ 174625 h 21600"/>
              <a:gd name="T6" fmla="*/ 2133600 w 21600"/>
              <a:gd name="T7" fmla="*/ 8731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9460" name="AutoShape 59"/>
          <p:cNvSpPr>
            <a:spLocks noChangeArrowheads="1"/>
          </p:cNvSpPr>
          <p:nvPr/>
        </p:nvSpPr>
        <p:spPr bwMode="auto">
          <a:xfrm rot="5400000">
            <a:off x="3124200" y="3429000"/>
            <a:ext cx="2057400" cy="228600"/>
          </a:xfrm>
          <a:custGeom>
            <a:avLst/>
            <a:gdLst>
              <a:gd name="T0" fmla="*/ 1543050 w 21600"/>
              <a:gd name="T1" fmla="*/ 0 h 21600"/>
              <a:gd name="T2" fmla="*/ 0 w 21600"/>
              <a:gd name="T3" fmla="*/ 114300 h 21600"/>
              <a:gd name="T4" fmla="*/ 1543050 w 21600"/>
              <a:gd name="T5" fmla="*/ 228600 h 21600"/>
              <a:gd name="T6" fmla="*/ 20574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914400" y="20574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tr-TR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Karbonhidratlar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7231" name="Text Box 63"/>
          <p:cNvSpPr txBox="1">
            <a:spLocks noChangeArrowheads="1"/>
          </p:cNvSpPr>
          <p:nvPr/>
        </p:nvSpPr>
        <p:spPr bwMode="auto">
          <a:xfrm>
            <a:off x="3752850" y="1981200"/>
            <a:ext cx="81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tr-TR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Yağlar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5943600" y="2057400"/>
            <a:ext cx="1147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tr-TR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Proteinler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1165225" y="914400"/>
            <a:ext cx="5997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tr-TR" sz="28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Sindirim</a:t>
            </a:r>
            <a:endParaRPr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pic>
        <p:nvPicPr>
          <p:cNvPr id="7239" name="Picture 71" descr="C:\My Documents\web\mice_horro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4953000"/>
            <a:ext cx="11858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AutoShape 57"/>
          <p:cNvSpPr>
            <a:spLocks noChangeArrowheads="1"/>
          </p:cNvSpPr>
          <p:nvPr/>
        </p:nvSpPr>
        <p:spPr bwMode="auto">
          <a:xfrm rot="5400000">
            <a:off x="5524500" y="3390900"/>
            <a:ext cx="1981200" cy="228600"/>
          </a:xfrm>
          <a:custGeom>
            <a:avLst/>
            <a:gdLst>
              <a:gd name="T0" fmla="*/ 1485900 w 21600"/>
              <a:gd name="T1" fmla="*/ 0 h 21600"/>
              <a:gd name="T2" fmla="*/ 0 w 21600"/>
              <a:gd name="T3" fmla="*/ 114300 h 21600"/>
              <a:gd name="T4" fmla="*/ 1485900 w 21600"/>
              <a:gd name="T5" fmla="*/ 228600 h 21600"/>
              <a:gd name="T6" fmla="*/ 1981200 w 21600"/>
              <a:gd name="T7" fmla="*/ 114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242" name="Text Box 74"/>
          <p:cNvSpPr txBox="1">
            <a:spLocks noChangeArrowheads="1"/>
          </p:cNvSpPr>
          <p:nvPr/>
        </p:nvSpPr>
        <p:spPr bwMode="auto">
          <a:xfrm>
            <a:off x="1371600" y="4800600"/>
            <a:ext cx="855663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>
                <a:latin typeface="Tahoma" charset="0"/>
              </a:rPr>
              <a:t>Glukoz</a:t>
            </a:r>
          </a:p>
        </p:txBody>
      </p:sp>
      <p:sp>
        <p:nvSpPr>
          <p:cNvPr id="7243" name="Text Box 75"/>
          <p:cNvSpPr txBox="1">
            <a:spLocks noChangeArrowheads="1"/>
          </p:cNvSpPr>
          <p:nvPr/>
        </p:nvSpPr>
        <p:spPr bwMode="auto">
          <a:xfrm>
            <a:off x="5181600" y="3733800"/>
            <a:ext cx="184150" cy="366713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1800">
              <a:latin typeface="Tahoma" charset="0"/>
            </a:endParaRPr>
          </a:p>
        </p:txBody>
      </p:sp>
      <p:sp>
        <p:nvSpPr>
          <p:cNvPr id="7244" name="Text Box 76"/>
          <p:cNvSpPr txBox="1">
            <a:spLocks noChangeArrowheads="1"/>
          </p:cNvSpPr>
          <p:nvPr/>
        </p:nvSpPr>
        <p:spPr bwMode="auto">
          <a:xfrm>
            <a:off x="3352800" y="4692650"/>
            <a:ext cx="1706563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>
                <a:latin typeface="Tahoma" charset="0"/>
              </a:rPr>
              <a:t>Yağ asitleri</a:t>
            </a:r>
          </a:p>
          <a:p>
            <a:r>
              <a:rPr lang="tr-TR" sz="1800">
                <a:latin typeface="Tahoma" charset="0"/>
              </a:rPr>
              <a:t>Monogliseridler</a:t>
            </a:r>
          </a:p>
        </p:txBody>
      </p:sp>
      <p:sp>
        <p:nvSpPr>
          <p:cNvPr id="19470" name="Text Box 77"/>
          <p:cNvSpPr txBox="1">
            <a:spLocks noChangeArrowheads="1"/>
          </p:cNvSpPr>
          <p:nvPr/>
        </p:nvSpPr>
        <p:spPr bwMode="auto">
          <a:xfrm>
            <a:off x="1660525" y="3317875"/>
            <a:ext cx="1841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400"/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1905000" y="3108325"/>
            <a:ext cx="1192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tr-TR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Pityalin</a:t>
            </a:r>
          </a:p>
          <a:p>
            <a:pPr algn="l">
              <a:defRPr/>
            </a:pPr>
            <a:r>
              <a:rPr lang="tr-TR" sz="18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P-amilaz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19472" name="Text Box 79"/>
          <p:cNvSpPr txBox="1">
            <a:spLocks noChangeArrowheads="1"/>
          </p:cNvSpPr>
          <p:nvPr/>
        </p:nvSpPr>
        <p:spPr bwMode="auto">
          <a:xfrm>
            <a:off x="1355725" y="4156075"/>
            <a:ext cx="1841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400"/>
          </a:p>
        </p:txBody>
      </p:sp>
      <p:sp>
        <p:nvSpPr>
          <p:cNvPr id="19473" name="Text Box 83"/>
          <p:cNvSpPr txBox="1">
            <a:spLocks noChangeArrowheads="1"/>
          </p:cNvSpPr>
          <p:nvPr/>
        </p:nvSpPr>
        <p:spPr bwMode="auto">
          <a:xfrm>
            <a:off x="1355725" y="4079875"/>
            <a:ext cx="1841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400"/>
          </a:p>
        </p:txBody>
      </p:sp>
      <p:sp>
        <p:nvSpPr>
          <p:cNvPr id="7253" name="Text Box 85"/>
          <p:cNvSpPr txBox="1">
            <a:spLocks noChangeArrowheads="1"/>
          </p:cNvSpPr>
          <p:nvPr/>
        </p:nvSpPr>
        <p:spPr bwMode="auto">
          <a:xfrm>
            <a:off x="6705600" y="2833688"/>
            <a:ext cx="1893888" cy="11906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>
                <a:latin typeface="Tahoma" charset="0"/>
              </a:rPr>
              <a:t>Tripsin</a:t>
            </a:r>
          </a:p>
          <a:p>
            <a:r>
              <a:rPr lang="tr-TR" sz="1800">
                <a:latin typeface="Tahoma" charset="0"/>
              </a:rPr>
              <a:t>Kimotripsin</a:t>
            </a:r>
          </a:p>
          <a:p>
            <a:r>
              <a:rPr lang="tr-TR" sz="1800">
                <a:latin typeface="Tahoma" charset="0"/>
              </a:rPr>
              <a:t>Elastaz</a:t>
            </a:r>
          </a:p>
          <a:p>
            <a:r>
              <a:rPr lang="tr-TR" sz="1800">
                <a:latin typeface="Tahoma" charset="0"/>
              </a:rPr>
              <a:t>Karboksipeptidaz</a:t>
            </a:r>
          </a:p>
        </p:txBody>
      </p:sp>
      <p:sp>
        <p:nvSpPr>
          <p:cNvPr id="7254" name="Text Box 86"/>
          <p:cNvSpPr txBox="1">
            <a:spLocks noChangeArrowheads="1"/>
          </p:cNvSpPr>
          <p:nvPr/>
        </p:nvSpPr>
        <p:spPr bwMode="auto">
          <a:xfrm>
            <a:off x="4343400" y="2970213"/>
            <a:ext cx="1387475" cy="915987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>
                <a:latin typeface="Tahoma" charset="0"/>
              </a:rPr>
              <a:t>Lipaz</a:t>
            </a:r>
          </a:p>
          <a:p>
            <a:r>
              <a:rPr lang="tr-TR" sz="1800">
                <a:latin typeface="Tahoma" charset="0"/>
              </a:rPr>
              <a:t>Kolipaz</a:t>
            </a:r>
          </a:p>
          <a:p>
            <a:r>
              <a:rPr lang="tr-TR" sz="1800">
                <a:latin typeface="Tahoma" charset="0"/>
              </a:rPr>
              <a:t>Fosfolipaz 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1" grpId="0" autoUpdateAnimBg="0"/>
      <p:bldP spid="7228" grpId="0" autoUpdateAnimBg="0"/>
      <p:bldP spid="7231" grpId="0" autoUpdateAnimBg="0"/>
      <p:bldP spid="7232" grpId="0" autoUpdateAnimBg="0"/>
      <p:bldP spid="7242" grpId="0" autoUpdateAnimBg="0"/>
      <p:bldP spid="7243" grpId="0" autoUpdateAnimBg="0"/>
      <p:bldP spid="7244" grpId="0" autoUpdateAnimBg="0"/>
      <p:bldP spid="7246" grpId="0" autoUpdateAnimBg="0"/>
      <p:bldP spid="7253" grpId="0" autoUpdateAnimBg="0"/>
      <p:bldP spid="725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Etyoloji</a:t>
            </a:r>
            <a:endParaRPr lang="en-US" sz="2800" b="1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80772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%35 safra yolları taş hastalığı (biliyer pankreatit: ortak kanal teorisi; safra reflüsü, duodenal sıvı reflüsü)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Safra çamuru ve mikrolityaz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%30 alkol (oddi basıncı artar, pankreas salgısının koyulaşması ve bikarbonat sekresyonunda artış, asiner hücre ve duktus epiteline direkt harabiyet)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Ampuller obstrüksiyon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Hipertrigliseridemi (1000 mg/dl’den büyük)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Hiperkalsemi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%20 idyopatik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%10 nadir sebebler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Herediter pankreatit (otozomal dominant)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Post ERCP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Postoperatif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Karın travması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İlaçlar </a:t>
            </a:r>
            <a:r>
              <a:rPr lang="tr-TR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(AİDS tedavisi:didanosine,pentamidine, antiinflamatuvar:sulindac, salisilat, antimikrobial: metranidazol, stiboglukonat, sulfonamid, tetrasiklin, nitrofurantoin, diüretikler: furosemid, tiazid, inflamatuvar barsak hast: 5-ASA, sulfasalazin, olsalazin(dipentum), mesalamin(asacol), immunsupresif: L-asparaginaz, azathioprin, 6 merkaptopurin, nöröpsikiyatrik: valproik asit, diğerleri: kalsiyum, östrojen, tamoksifen, ACE inhibitörleri)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İnfeksiyonlar </a:t>
            </a:r>
            <a:r>
              <a:rPr lang="tr-TR" sz="16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mumps, coxsackievirus, hepatitis B, cytomegalovirus, varicella-zoster, herpes simplex, Epstein-Barr, hepatitis A, and non-A, non-B hepatitis, Toksin: akrep sokması</a:t>
            </a:r>
            <a:r>
              <a:rPr lang="tr-TR" sz="1600" smtClean="0"/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tr-TR" sz="1600" b="1" smtClean="0"/>
              <a:t>Pankreas divisium</a:t>
            </a:r>
          </a:p>
        </p:txBody>
      </p:sp>
    </p:spTree>
  </p:cSld>
  <p:clrMapOvr>
    <a:masterClrMapping/>
  </p:clrMapOvr>
  <p:transition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7"/>
          <p:cNvSpPr>
            <a:spLocks/>
          </p:cNvSpPr>
          <p:nvPr/>
        </p:nvSpPr>
        <p:spPr bwMode="auto">
          <a:xfrm>
            <a:off x="1905000" y="1676400"/>
            <a:ext cx="5019675" cy="1752600"/>
          </a:xfrm>
          <a:custGeom>
            <a:avLst/>
            <a:gdLst>
              <a:gd name="T0" fmla="*/ 145 w 3162"/>
              <a:gd name="T1" fmla="*/ 465 h 1082"/>
              <a:gd name="T2" fmla="*/ 193 w 3162"/>
              <a:gd name="T3" fmla="*/ 370 h 1082"/>
              <a:gd name="T4" fmla="*/ 216 w 3162"/>
              <a:gd name="T5" fmla="*/ 362 h 1082"/>
              <a:gd name="T6" fmla="*/ 343 w 3162"/>
              <a:gd name="T7" fmla="*/ 284 h 1082"/>
              <a:gd name="T8" fmla="*/ 493 w 3162"/>
              <a:gd name="T9" fmla="*/ 189 h 1082"/>
              <a:gd name="T10" fmla="*/ 1077 w 3162"/>
              <a:gd name="T11" fmla="*/ 63 h 1082"/>
              <a:gd name="T12" fmla="*/ 1297 w 3162"/>
              <a:gd name="T13" fmla="*/ 31 h 1082"/>
              <a:gd name="T14" fmla="*/ 1818 w 3162"/>
              <a:gd name="T15" fmla="*/ 0 h 1082"/>
              <a:gd name="T16" fmla="*/ 2473 w 3162"/>
              <a:gd name="T17" fmla="*/ 15 h 1082"/>
              <a:gd name="T18" fmla="*/ 2686 w 3162"/>
              <a:gd name="T19" fmla="*/ 63 h 1082"/>
              <a:gd name="T20" fmla="*/ 3041 w 3162"/>
              <a:gd name="T21" fmla="*/ 102 h 1082"/>
              <a:gd name="T22" fmla="*/ 3136 w 3162"/>
              <a:gd name="T23" fmla="*/ 181 h 1082"/>
              <a:gd name="T24" fmla="*/ 3144 w 3162"/>
              <a:gd name="T25" fmla="*/ 323 h 1082"/>
              <a:gd name="T26" fmla="*/ 3033 w 3162"/>
              <a:gd name="T27" fmla="*/ 410 h 1082"/>
              <a:gd name="T28" fmla="*/ 2812 w 3162"/>
              <a:gd name="T29" fmla="*/ 481 h 1082"/>
              <a:gd name="T30" fmla="*/ 1866 w 3162"/>
              <a:gd name="T31" fmla="*/ 497 h 1082"/>
              <a:gd name="T32" fmla="*/ 1487 w 3162"/>
              <a:gd name="T33" fmla="*/ 544 h 1082"/>
              <a:gd name="T34" fmla="*/ 1392 w 3162"/>
              <a:gd name="T35" fmla="*/ 583 h 1082"/>
              <a:gd name="T36" fmla="*/ 1053 w 3162"/>
              <a:gd name="T37" fmla="*/ 623 h 1082"/>
              <a:gd name="T38" fmla="*/ 966 w 3162"/>
              <a:gd name="T39" fmla="*/ 647 h 1082"/>
              <a:gd name="T40" fmla="*/ 816 w 3162"/>
              <a:gd name="T41" fmla="*/ 718 h 1082"/>
              <a:gd name="T42" fmla="*/ 682 w 3162"/>
              <a:gd name="T43" fmla="*/ 812 h 1082"/>
              <a:gd name="T44" fmla="*/ 627 w 3162"/>
              <a:gd name="T45" fmla="*/ 875 h 1082"/>
              <a:gd name="T46" fmla="*/ 595 w 3162"/>
              <a:gd name="T47" fmla="*/ 915 h 1082"/>
              <a:gd name="T48" fmla="*/ 579 w 3162"/>
              <a:gd name="T49" fmla="*/ 938 h 1082"/>
              <a:gd name="T50" fmla="*/ 540 w 3162"/>
              <a:gd name="T51" fmla="*/ 978 h 1082"/>
              <a:gd name="T52" fmla="*/ 493 w 3162"/>
              <a:gd name="T53" fmla="*/ 1057 h 1082"/>
              <a:gd name="T54" fmla="*/ 406 w 3162"/>
              <a:gd name="T55" fmla="*/ 1081 h 1082"/>
              <a:gd name="T56" fmla="*/ 201 w 3162"/>
              <a:gd name="T57" fmla="*/ 1049 h 1082"/>
              <a:gd name="T58" fmla="*/ 130 w 3162"/>
              <a:gd name="T59" fmla="*/ 1002 h 1082"/>
              <a:gd name="T60" fmla="*/ 106 w 3162"/>
              <a:gd name="T61" fmla="*/ 986 h 1082"/>
              <a:gd name="T62" fmla="*/ 59 w 3162"/>
              <a:gd name="T63" fmla="*/ 907 h 1082"/>
              <a:gd name="T64" fmla="*/ 138 w 3162"/>
              <a:gd name="T65" fmla="*/ 512 h 1082"/>
              <a:gd name="T66" fmla="*/ 145 w 3162"/>
              <a:gd name="T67" fmla="*/ 465 h 108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162"/>
              <a:gd name="T103" fmla="*/ 0 h 1082"/>
              <a:gd name="T104" fmla="*/ 3162 w 3162"/>
              <a:gd name="T105" fmla="*/ 1082 h 108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162" h="1082">
                <a:moveTo>
                  <a:pt x="145" y="465"/>
                </a:moveTo>
                <a:cubicBezTo>
                  <a:pt x="161" y="433"/>
                  <a:pt x="173" y="399"/>
                  <a:pt x="193" y="370"/>
                </a:cubicBezTo>
                <a:cubicBezTo>
                  <a:pt x="198" y="363"/>
                  <a:pt x="209" y="367"/>
                  <a:pt x="216" y="362"/>
                </a:cubicBezTo>
                <a:cubicBezTo>
                  <a:pt x="260" y="331"/>
                  <a:pt x="289" y="296"/>
                  <a:pt x="343" y="284"/>
                </a:cubicBezTo>
                <a:cubicBezTo>
                  <a:pt x="400" y="255"/>
                  <a:pt x="427" y="218"/>
                  <a:pt x="493" y="189"/>
                </a:cubicBezTo>
                <a:cubicBezTo>
                  <a:pt x="691" y="103"/>
                  <a:pt x="858" y="73"/>
                  <a:pt x="1077" y="63"/>
                </a:cubicBezTo>
                <a:cubicBezTo>
                  <a:pt x="1155" y="9"/>
                  <a:pt x="1085" y="52"/>
                  <a:pt x="1297" y="31"/>
                </a:cubicBezTo>
                <a:cubicBezTo>
                  <a:pt x="1472" y="14"/>
                  <a:pt x="1642" y="5"/>
                  <a:pt x="1818" y="0"/>
                </a:cubicBezTo>
                <a:cubicBezTo>
                  <a:pt x="2036" y="5"/>
                  <a:pt x="2255" y="8"/>
                  <a:pt x="2473" y="15"/>
                </a:cubicBezTo>
                <a:cubicBezTo>
                  <a:pt x="2545" y="17"/>
                  <a:pt x="2610" y="56"/>
                  <a:pt x="2686" y="63"/>
                </a:cubicBezTo>
                <a:cubicBezTo>
                  <a:pt x="2811" y="110"/>
                  <a:pt x="2864" y="92"/>
                  <a:pt x="3041" y="102"/>
                </a:cubicBezTo>
                <a:cubicBezTo>
                  <a:pt x="3095" y="126"/>
                  <a:pt x="3105" y="135"/>
                  <a:pt x="3136" y="181"/>
                </a:cubicBezTo>
                <a:cubicBezTo>
                  <a:pt x="3147" y="236"/>
                  <a:pt x="3162" y="268"/>
                  <a:pt x="3144" y="323"/>
                </a:cubicBezTo>
                <a:cubicBezTo>
                  <a:pt x="3129" y="367"/>
                  <a:pt x="3067" y="390"/>
                  <a:pt x="3033" y="410"/>
                </a:cubicBezTo>
                <a:cubicBezTo>
                  <a:pt x="2959" y="454"/>
                  <a:pt x="2904" y="479"/>
                  <a:pt x="2812" y="481"/>
                </a:cubicBezTo>
                <a:cubicBezTo>
                  <a:pt x="2497" y="489"/>
                  <a:pt x="2181" y="492"/>
                  <a:pt x="1866" y="497"/>
                </a:cubicBezTo>
                <a:cubicBezTo>
                  <a:pt x="1743" y="538"/>
                  <a:pt x="1615" y="528"/>
                  <a:pt x="1487" y="544"/>
                </a:cubicBezTo>
                <a:cubicBezTo>
                  <a:pt x="1455" y="555"/>
                  <a:pt x="1426" y="577"/>
                  <a:pt x="1392" y="583"/>
                </a:cubicBezTo>
                <a:cubicBezTo>
                  <a:pt x="1310" y="599"/>
                  <a:pt x="1140" y="614"/>
                  <a:pt x="1053" y="623"/>
                </a:cubicBezTo>
                <a:cubicBezTo>
                  <a:pt x="933" y="671"/>
                  <a:pt x="1100" y="608"/>
                  <a:pt x="966" y="647"/>
                </a:cubicBezTo>
                <a:cubicBezTo>
                  <a:pt x="913" y="663"/>
                  <a:pt x="867" y="698"/>
                  <a:pt x="816" y="718"/>
                </a:cubicBezTo>
                <a:cubicBezTo>
                  <a:pt x="786" y="747"/>
                  <a:pt x="719" y="793"/>
                  <a:pt x="682" y="812"/>
                </a:cubicBezTo>
                <a:cubicBezTo>
                  <a:pt x="665" y="834"/>
                  <a:pt x="642" y="852"/>
                  <a:pt x="627" y="875"/>
                </a:cubicBezTo>
                <a:cubicBezTo>
                  <a:pt x="597" y="921"/>
                  <a:pt x="648" y="880"/>
                  <a:pt x="595" y="915"/>
                </a:cubicBezTo>
                <a:cubicBezTo>
                  <a:pt x="590" y="923"/>
                  <a:pt x="585" y="931"/>
                  <a:pt x="579" y="938"/>
                </a:cubicBezTo>
                <a:cubicBezTo>
                  <a:pt x="567" y="952"/>
                  <a:pt x="551" y="963"/>
                  <a:pt x="540" y="978"/>
                </a:cubicBezTo>
                <a:cubicBezTo>
                  <a:pt x="520" y="1004"/>
                  <a:pt x="524" y="1039"/>
                  <a:pt x="493" y="1057"/>
                </a:cubicBezTo>
                <a:cubicBezTo>
                  <a:pt x="471" y="1069"/>
                  <a:pt x="431" y="1076"/>
                  <a:pt x="406" y="1081"/>
                </a:cubicBezTo>
                <a:cubicBezTo>
                  <a:pt x="347" y="1077"/>
                  <a:pt x="259" y="1082"/>
                  <a:pt x="201" y="1049"/>
                </a:cubicBezTo>
                <a:cubicBezTo>
                  <a:pt x="176" y="1035"/>
                  <a:pt x="154" y="1018"/>
                  <a:pt x="130" y="1002"/>
                </a:cubicBezTo>
                <a:cubicBezTo>
                  <a:pt x="122" y="997"/>
                  <a:pt x="106" y="986"/>
                  <a:pt x="106" y="986"/>
                </a:cubicBezTo>
                <a:cubicBezTo>
                  <a:pt x="88" y="959"/>
                  <a:pt x="69" y="938"/>
                  <a:pt x="59" y="907"/>
                </a:cubicBezTo>
                <a:cubicBezTo>
                  <a:pt x="68" y="517"/>
                  <a:pt x="0" y="650"/>
                  <a:pt x="138" y="512"/>
                </a:cubicBezTo>
                <a:cubicBezTo>
                  <a:pt x="140" y="505"/>
                  <a:pt x="171" y="439"/>
                  <a:pt x="145" y="465"/>
                </a:cubicBezTo>
                <a:close/>
              </a:path>
            </a:pathLst>
          </a:custGeom>
          <a:solidFill>
            <a:srgbClr val="FFFF00"/>
          </a:solidFill>
          <a:ln w="57150" cap="flat" cmpd="sng">
            <a:solidFill>
              <a:srgbClr val="FF6699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4572000" y="1981200"/>
            <a:ext cx="1066800" cy="3810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800"/>
              <a:t>Tripsin</a:t>
            </a:r>
          </a:p>
        </p:txBody>
      </p:sp>
      <p:sp>
        <p:nvSpPr>
          <p:cNvPr id="21508" name="Rectangle 10"/>
          <p:cNvSpPr>
            <a:spLocks noChangeArrowheads="1"/>
          </p:cNvSpPr>
          <p:nvPr/>
        </p:nvSpPr>
        <p:spPr bwMode="auto">
          <a:xfrm>
            <a:off x="2209800" y="2057400"/>
            <a:ext cx="990600" cy="3810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800"/>
              <a:t>Lipaz</a:t>
            </a:r>
          </a:p>
        </p:txBody>
      </p:sp>
      <p:sp>
        <p:nvSpPr>
          <p:cNvPr id="21509" name="Text Box 13"/>
          <p:cNvSpPr txBox="1">
            <a:spLocks noChangeArrowheads="1"/>
          </p:cNvSpPr>
          <p:nvPr/>
        </p:nvSpPr>
        <p:spPr bwMode="auto">
          <a:xfrm>
            <a:off x="6019800" y="1905000"/>
            <a:ext cx="990600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/>
              <a:t>Elastaz</a:t>
            </a:r>
          </a:p>
        </p:txBody>
      </p:sp>
      <p:sp>
        <p:nvSpPr>
          <p:cNvPr id="21510" name="Text Box 14"/>
          <p:cNvSpPr txBox="1">
            <a:spLocks noChangeArrowheads="1"/>
          </p:cNvSpPr>
          <p:nvPr/>
        </p:nvSpPr>
        <p:spPr bwMode="auto">
          <a:xfrm>
            <a:off x="3124200" y="1828800"/>
            <a:ext cx="1295400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/>
              <a:t>Fosfolipaz A</a:t>
            </a:r>
          </a:p>
        </p:txBody>
      </p:sp>
      <p:sp>
        <p:nvSpPr>
          <p:cNvPr id="21511" name="Text Box 15"/>
          <p:cNvSpPr txBox="1">
            <a:spLocks noChangeArrowheads="1"/>
          </p:cNvSpPr>
          <p:nvPr/>
        </p:nvSpPr>
        <p:spPr bwMode="auto">
          <a:xfrm>
            <a:off x="3048000" y="2514600"/>
            <a:ext cx="1295400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/>
              <a:t>Fosfolipaz A</a:t>
            </a:r>
          </a:p>
        </p:txBody>
      </p:sp>
      <p:sp>
        <p:nvSpPr>
          <p:cNvPr id="21512" name="Text Box 16"/>
          <p:cNvSpPr txBox="1">
            <a:spLocks noChangeArrowheads="1"/>
          </p:cNvSpPr>
          <p:nvPr/>
        </p:nvSpPr>
        <p:spPr bwMode="auto">
          <a:xfrm>
            <a:off x="4572000" y="2940050"/>
            <a:ext cx="1219200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/>
              <a:t>Kallikrein</a:t>
            </a:r>
          </a:p>
        </p:txBody>
      </p:sp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6400800" y="2895600"/>
            <a:ext cx="1600200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/>
              <a:t>Tromboplastin</a:t>
            </a:r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6781800" y="3733800"/>
            <a:ext cx="990600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/>
              <a:t>Trombin</a:t>
            </a:r>
          </a:p>
        </p:txBody>
      </p:sp>
      <p:sp>
        <p:nvSpPr>
          <p:cNvPr id="21515" name="Text Box 19"/>
          <p:cNvSpPr txBox="1">
            <a:spLocks noChangeArrowheads="1"/>
          </p:cNvSpPr>
          <p:nvPr/>
        </p:nvSpPr>
        <p:spPr bwMode="auto">
          <a:xfrm>
            <a:off x="4572000" y="3733800"/>
            <a:ext cx="990600" cy="3365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600" b="1"/>
              <a:t>Kininler</a:t>
            </a:r>
          </a:p>
        </p:txBody>
      </p:sp>
      <p:sp>
        <p:nvSpPr>
          <p:cNvPr id="21516" name="Rectangle 20"/>
          <p:cNvSpPr>
            <a:spLocks noChangeArrowheads="1"/>
          </p:cNvSpPr>
          <p:nvPr/>
        </p:nvSpPr>
        <p:spPr bwMode="auto">
          <a:xfrm>
            <a:off x="1066800" y="838200"/>
            <a:ext cx="1752600" cy="4572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800"/>
              <a:t>Yağ nekrozu</a:t>
            </a:r>
          </a:p>
        </p:txBody>
      </p:sp>
      <p:sp>
        <p:nvSpPr>
          <p:cNvPr id="21517" name="Rectangle 25"/>
          <p:cNvSpPr>
            <a:spLocks noChangeArrowheads="1"/>
          </p:cNvSpPr>
          <p:nvPr/>
        </p:nvSpPr>
        <p:spPr bwMode="auto">
          <a:xfrm>
            <a:off x="3352800" y="609600"/>
            <a:ext cx="1752600" cy="4572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800"/>
              <a:t>Parankimal nekroz</a:t>
            </a:r>
          </a:p>
        </p:txBody>
      </p:sp>
      <p:sp>
        <p:nvSpPr>
          <p:cNvPr id="21518" name="Rectangle 26"/>
          <p:cNvSpPr>
            <a:spLocks noChangeArrowheads="1"/>
          </p:cNvSpPr>
          <p:nvPr/>
        </p:nvSpPr>
        <p:spPr bwMode="auto">
          <a:xfrm>
            <a:off x="5791200" y="838200"/>
            <a:ext cx="1752600" cy="457200"/>
          </a:xfrm>
          <a:prstGeom prst="rect">
            <a:avLst/>
          </a:prstGeom>
          <a:solidFill>
            <a:srgbClr val="FF3300"/>
          </a:solidFill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tr-TR" sz="1800"/>
              <a:t>Kanama</a:t>
            </a:r>
          </a:p>
        </p:txBody>
      </p:sp>
      <p:sp>
        <p:nvSpPr>
          <p:cNvPr id="21519" name="Rectangle 27"/>
          <p:cNvSpPr>
            <a:spLocks noChangeArrowheads="1"/>
          </p:cNvSpPr>
          <p:nvPr/>
        </p:nvSpPr>
        <p:spPr bwMode="auto">
          <a:xfrm>
            <a:off x="838200" y="4648200"/>
            <a:ext cx="1447800" cy="1371600"/>
          </a:xfrm>
          <a:prstGeom prst="rect">
            <a:avLst/>
          </a:prstGeom>
          <a:solidFill>
            <a:srgbClr val="0066FF"/>
          </a:solidFill>
          <a:ln w="5715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r-TR" sz="2400"/>
          </a:p>
        </p:txBody>
      </p:sp>
      <p:sp>
        <p:nvSpPr>
          <p:cNvPr id="21520" name="Text Box 29"/>
          <p:cNvSpPr txBox="1">
            <a:spLocks noChangeArrowheads="1"/>
          </p:cNvSpPr>
          <p:nvPr/>
        </p:nvSpPr>
        <p:spPr bwMode="auto">
          <a:xfrm>
            <a:off x="990600" y="4724400"/>
            <a:ext cx="1841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400"/>
          </a:p>
        </p:txBody>
      </p:sp>
      <p:sp>
        <p:nvSpPr>
          <p:cNvPr id="21521" name="Text Box 30"/>
          <p:cNvSpPr txBox="1">
            <a:spLocks noChangeArrowheads="1"/>
          </p:cNvSpPr>
          <p:nvPr/>
        </p:nvSpPr>
        <p:spPr bwMode="auto">
          <a:xfrm>
            <a:off x="1066800" y="4953000"/>
            <a:ext cx="1162050" cy="91598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tr-TR" sz="1800"/>
              <a:t>Akciğerler</a:t>
            </a:r>
          </a:p>
          <a:p>
            <a:pPr algn="l"/>
            <a:endParaRPr lang="tr-TR" sz="1800"/>
          </a:p>
          <a:p>
            <a:pPr algn="l"/>
            <a:r>
              <a:rPr lang="tr-TR" sz="1800"/>
              <a:t>ARDS</a:t>
            </a:r>
          </a:p>
        </p:txBody>
      </p:sp>
      <p:sp>
        <p:nvSpPr>
          <p:cNvPr id="21522" name="Rectangle 31"/>
          <p:cNvSpPr>
            <a:spLocks noChangeArrowheads="1"/>
          </p:cNvSpPr>
          <p:nvPr/>
        </p:nvSpPr>
        <p:spPr bwMode="auto">
          <a:xfrm>
            <a:off x="2743200" y="4724400"/>
            <a:ext cx="1371600" cy="838200"/>
          </a:xfrm>
          <a:prstGeom prst="rect">
            <a:avLst/>
          </a:prstGeom>
          <a:solidFill>
            <a:srgbClr val="0066FF"/>
          </a:solidFill>
          <a:ln w="5715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r-TR" sz="1800"/>
          </a:p>
        </p:txBody>
      </p:sp>
      <p:sp>
        <p:nvSpPr>
          <p:cNvPr id="21523" name="Text Box 32"/>
          <p:cNvSpPr txBox="1">
            <a:spLocks noChangeArrowheads="1"/>
          </p:cNvSpPr>
          <p:nvPr/>
        </p:nvSpPr>
        <p:spPr bwMode="auto">
          <a:xfrm>
            <a:off x="2819400" y="4800600"/>
            <a:ext cx="109855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/>
              <a:t>Böbrekler</a:t>
            </a:r>
          </a:p>
          <a:p>
            <a:r>
              <a:rPr lang="tr-TR" sz="1800"/>
              <a:t>ABY</a:t>
            </a:r>
          </a:p>
        </p:txBody>
      </p:sp>
      <p:sp>
        <p:nvSpPr>
          <p:cNvPr id="21524" name="Rectangle 33"/>
          <p:cNvSpPr>
            <a:spLocks noChangeArrowheads="1"/>
          </p:cNvSpPr>
          <p:nvPr/>
        </p:nvSpPr>
        <p:spPr bwMode="auto">
          <a:xfrm>
            <a:off x="4572000" y="4724400"/>
            <a:ext cx="1447800" cy="1371600"/>
          </a:xfrm>
          <a:prstGeom prst="rect">
            <a:avLst/>
          </a:prstGeom>
          <a:solidFill>
            <a:srgbClr val="0066FF"/>
          </a:solidFill>
          <a:ln w="5715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r-TR" sz="2400"/>
          </a:p>
        </p:txBody>
      </p:sp>
      <p:sp>
        <p:nvSpPr>
          <p:cNvPr id="21525" name="Text Box 34"/>
          <p:cNvSpPr txBox="1">
            <a:spLocks noChangeArrowheads="1"/>
          </p:cNvSpPr>
          <p:nvPr/>
        </p:nvSpPr>
        <p:spPr bwMode="auto">
          <a:xfrm>
            <a:off x="4800600" y="4876800"/>
            <a:ext cx="184150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tr-TR" sz="2400"/>
          </a:p>
        </p:txBody>
      </p:sp>
      <p:sp>
        <p:nvSpPr>
          <p:cNvPr id="21526" name="Text Box 35"/>
          <p:cNvSpPr txBox="1">
            <a:spLocks noChangeArrowheads="1"/>
          </p:cNvSpPr>
          <p:nvPr/>
        </p:nvSpPr>
        <p:spPr bwMode="auto">
          <a:xfrm>
            <a:off x="4852988" y="4949825"/>
            <a:ext cx="958850" cy="64135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800"/>
              <a:t>Dolaşım</a:t>
            </a:r>
          </a:p>
          <a:p>
            <a:r>
              <a:rPr lang="tr-TR" sz="1800"/>
              <a:t>Şok</a:t>
            </a:r>
          </a:p>
        </p:txBody>
      </p:sp>
      <p:sp>
        <p:nvSpPr>
          <p:cNvPr id="21527" name="Rectangle 36"/>
          <p:cNvSpPr>
            <a:spLocks noChangeArrowheads="1"/>
          </p:cNvSpPr>
          <p:nvPr/>
        </p:nvSpPr>
        <p:spPr bwMode="auto">
          <a:xfrm>
            <a:off x="6477000" y="4876800"/>
            <a:ext cx="2057400" cy="685800"/>
          </a:xfrm>
          <a:prstGeom prst="rect">
            <a:avLst/>
          </a:prstGeom>
          <a:solidFill>
            <a:srgbClr val="0066FF"/>
          </a:solidFill>
          <a:ln w="57150">
            <a:solidFill>
              <a:srgbClr val="CC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endParaRPr lang="tr-TR" sz="2400"/>
          </a:p>
        </p:txBody>
      </p:sp>
      <p:sp>
        <p:nvSpPr>
          <p:cNvPr id="21528" name="Text Box 37"/>
          <p:cNvSpPr txBox="1">
            <a:spLocks noChangeArrowheads="1"/>
          </p:cNvSpPr>
          <p:nvPr/>
        </p:nvSpPr>
        <p:spPr bwMode="auto">
          <a:xfrm>
            <a:off x="6472238" y="5002213"/>
            <a:ext cx="2033587" cy="51752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1400" b="1"/>
              <a:t>Pıhtılaşma Bozuklukları</a:t>
            </a:r>
          </a:p>
          <a:p>
            <a:r>
              <a:rPr lang="tr-TR" sz="1400" b="1"/>
              <a:t>DİC</a:t>
            </a:r>
          </a:p>
        </p:txBody>
      </p:sp>
      <p:sp>
        <p:nvSpPr>
          <p:cNvPr id="21529" name="Line 38"/>
          <p:cNvSpPr>
            <a:spLocks noChangeShapeType="1"/>
          </p:cNvSpPr>
          <p:nvPr/>
        </p:nvSpPr>
        <p:spPr bwMode="auto">
          <a:xfrm flipH="1">
            <a:off x="3886200" y="2209800"/>
            <a:ext cx="685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0" name="Line 39"/>
          <p:cNvSpPr>
            <a:spLocks noChangeShapeType="1"/>
          </p:cNvSpPr>
          <p:nvPr/>
        </p:nvSpPr>
        <p:spPr bwMode="auto">
          <a:xfrm flipH="1">
            <a:off x="1600200" y="2819400"/>
            <a:ext cx="1905000" cy="167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1" name="Line 40"/>
          <p:cNvSpPr>
            <a:spLocks noChangeShapeType="1"/>
          </p:cNvSpPr>
          <p:nvPr/>
        </p:nvSpPr>
        <p:spPr bwMode="auto">
          <a:xfrm>
            <a:off x="5029200" y="2438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2" name="Line 41"/>
          <p:cNvSpPr>
            <a:spLocks noChangeShapeType="1"/>
          </p:cNvSpPr>
          <p:nvPr/>
        </p:nvSpPr>
        <p:spPr bwMode="auto">
          <a:xfrm>
            <a:off x="5029200" y="3200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3" name="Line 42"/>
          <p:cNvSpPr>
            <a:spLocks noChangeShapeType="1"/>
          </p:cNvSpPr>
          <p:nvPr/>
        </p:nvSpPr>
        <p:spPr bwMode="auto">
          <a:xfrm flipH="1">
            <a:off x="3581400" y="4038600"/>
            <a:ext cx="1371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4" name="Line 43"/>
          <p:cNvSpPr>
            <a:spLocks noChangeShapeType="1"/>
          </p:cNvSpPr>
          <p:nvPr/>
        </p:nvSpPr>
        <p:spPr bwMode="auto">
          <a:xfrm>
            <a:off x="5105400" y="4038600"/>
            <a:ext cx="2286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5" name="Line 44"/>
          <p:cNvSpPr>
            <a:spLocks noChangeShapeType="1"/>
          </p:cNvSpPr>
          <p:nvPr/>
        </p:nvSpPr>
        <p:spPr bwMode="auto">
          <a:xfrm>
            <a:off x="7162800" y="32004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6" name="Line 45"/>
          <p:cNvSpPr>
            <a:spLocks noChangeShapeType="1"/>
          </p:cNvSpPr>
          <p:nvPr/>
        </p:nvSpPr>
        <p:spPr bwMode="auto">
          <a:xfrm>
            <a:off x="7162800" y="4114800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7" name="Line 46"/>
          <p:cNvSpPr>
            <a:spLocks noChangeShapeType="1"/>
          </p:cNvSpPr>
          <p:nvPr/>
        </p:nvSpPr>
        <p:spPr bwMode="auto">
          <a:xfrm flipH="1" flipV="1">
            <a:off x="2286000" y="13716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8" name="Line 47"/>
          <p:cNvSpPr>
            <a:spLocks noChangeShapeType="1"/>
          </p:cNvSpPr>
          <p:nvPr/>
        </p:nvSpPr>
        <p:spPr bwMode="auto">
          <a:xfrm flipH="1">
            <a:off x="4038600" y="2133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39" name="Line 48"/>
          <p:cNvSpPr>
            <a:spLocks noChangeShapeType="1"/>
          </p:cNvSpPr>
          <p:nvPr/>
        </p:nvSpPr>
        <p:spPr bwMode="auto">
          <a:xfrm flipH="1" flipV="1">
            <a:off x="3733800" y="1066800"/>
            <a:ext cx="15240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40" name="Line 49"/>
          <p:cNvSpPr>
            <a:spLocks noChangeShapeType="1"/>
          </p:cNvSpPr>
          <p:nvPr/>
        </p:nvSpPr>
        <p:spPr bwMode="auto">
          <a:xfrm>
            <a:off x="5715000" y="20574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41" name="Line 50"/>
          <p:cNvSpPr>
            <a:spLocks noChangeShapeType="1"/>
          </p:cNvSpPr>
          <p:nvPr/>
        </p:nvSpPr>
        <p:spPr bwMode="auto">
          <a:xfrm flipV="1">
            <a:off x="6400800" y="1371600"/>
            <a:ext cx="762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42" name="Line 51"/>
          <p:cNvSpPr>
            <a:spLocks noChangeShapeType="1"/>
          </p:cNvSpPr>
          <p:nvPr/>
        </p:nvSpPr>
        <p:spPr bwMode="auto">
          <a:xfrm flipH="1">
            <a:off x="2438400" y="5943600"/>
            <a:ext cx="213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43" name="Line 52"/>
          <p:cNvSpPr>
            <a:spLocks noChangeShapeType="1"/>
          </p:cNvSpPr>
          <p:nvPr/>
        </p:nvSpPr>
        <p:spPr bwMode="auto">
          <a:xfrm>
            <a:off x="7696200" y="10668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44" name="Line 53"/>
          <p:cNvSpPr>
            <a:spLocks noChangeShapeType="1"/>
          </p:cNvSpPr>
          <p:nvPr/>
        </p:nvSpPr>
        <p:spPr bwMode="auto">
          <a:xfrm>
            <a:off x="8839200" y="1066800"/>
            <a:ext cx="0" cy="487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45" name="Line 54"/>
          <p:cNvSpPr>
            <a:spLocks noChangeShapeType="1"/>
          </p:cNvSpPr>
          <p:nvPr/>
        </p:nvSpPr>
        <p:spPr bwMode="auto">
          <a:xfrm flipH="1">
            <a:off x="6324600" y="594360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 flipV="1">
            <a:off x="8382000" y="2209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47" name="Line 56"/>
          <p:cNvSpPr>
            <a:spLocks noChangeShapeType="1"/>
          </p:cNvSpPr>
          <p:nvPr/>
        </p:nvSpPr>
        <p:spPr bwMode="auto">
          <a:xfrm flipH="1" flipV="1">
            <a:off x="7696200" y="1447800"/>
            <a:ext cx="6096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48" name="Line 57"/>
          <p:cNvSpPr>
            <a:spLocks noChangeShapeType="1"/>
          </p:cNvSpPr>
          <p:nvPr/>
        </p:nvSpPr>
        <p:spPr bwMode="auto">
          <a:xfrm>
            <a:off x="2895600" y="10668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cxnSp>
        <p:nvCxnSpPr>
          <p:cNvPr id="21549" name="AutoShape 58"/>
          <p:cNvCxnSpPr>
            <a:cxnSpLocks noChangeShapeType="1"/>
            <a:stCxn id="21507" idx="3"/>
          </p:cNvCxnSpPr>
          <p:nvPr/>
        </p:nvCxnSpPr>
        <p:spPr bwMode="auto">
          <a:xfrm>
            <a:off x="5667375" y="2171700"/>
            <a:ext cx="1419225" cy="1257300"/>
          </a:xfrm>
          <a:prstGeom prst="curvedConnector3">
            <a:avLst>
              <a:gd name="adj1" fmla="val 48995"/>
            </a:avLst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550" name="Text Box 59"/>
          <p:cNvSpPr txBox="1">
            <a:spLocks noChangeArrowheads="1"/>
          </p:cNvSpPr>
          <p:nvPr/>
        </p:nvSpPr>
        <p:spPr bwMode="auto">
          <a:xfrm>
            <a:off x="3983038" y="193675"/>
            <a:ext cx="893762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/>
              <a:t>Lokal</a:t>
            </a:r>
          </a:p>
        </p:txBody>
      </p:sp>
      <p:sp>
        <p:nvSpPr>
          <p:cNvPr id="21551" name="Text Box 60"/>
          <p:cNvSpPr txBox="1">
            <a:spLocks noChangeArrowheads="1"/>
          </p:cNvSpPr>
          <p:nvPr/>
        </p:nvSpPr>
        <p:spPr bwMode="auto">
          <a:xfrm>
            <a:off x="3779838" y="6172200"/>
            <a:ext cx="1249362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400"/>
              <a:t>Sistemik</a:t>
            </a:r>
          </a:p>
        </p:txBody>
      </p:sp>
      <p:sp>
        <p:nvSpPr>
          <p:cNvPr id="21552" name="Text Box 61"/>
          <p:cNvSpPr txBox="1">
            <a:spLocks noChangeArrowheads="1"/>
          </p:cNvSpPr>
          <p:nvPr/>
        </p:nvSpPr>
        <p:spPr bwMode="auto">
          <a:xfrm>
            <a:off x="3935413" y="1143000"/>
            <a:ext cx="1093787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/>
              <a:t>Tripsinojen</a:t>
            </a:r>
          </a:p>
        </p:txBody>
      </p:sp>
      <p:sp>
        <p:nvSpPr>
          <p:cNvPr id="21553" name="Line 62"/>
          <p:cNvSpPr>
            <a:spLocks noChangeShapeType="1"/>
          </p:cNvSpPr>
          <p:nvPr/>
        </p:nvSpPr>
        <p:spPr bwMode="auto">
          <a:xfrm>
            <a:off x="4343400" y="1447800"/>
            <a:ext cx="381000" cy="4572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54" name="Line 63"/>
          <p:cNvSpPr>
            <a:spLocks noChangeShapeType="1"/>
          </p:cNvSpPr>
          <p:nvPr/>
        </p:nvSpPr>
        <p:spPr bwMode="auto">
          <a:xfrm flipH="1">
            <a:off x="4572000" y="1524000"/>
            <a:ext cx="6096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21555" name="Text Box 64"/>
          <p:cNvSpPr txBox="1">
            <a:spLocks noChangeArrowheads="1"/>
          </p:cNvSpPr>
          <p:nvPr/>
        </p:nvSpPr>
        <p:spPr bwMode="auto">
          <a:xfrm>
            <a:off x="5105400" y="1371600"/>
            <a:ext cx="1143000" cy="3048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1400" b="1"/>
              <a:t>Enterokinaz</a:t>
            </a:r>
          </a:p>
        </p:txBody>
      </p:sp>
    </p:spTree>
  </p:cSld>
  <p:clrMapOvr>
    <a:masterClrMapping/>
  </p:clrMapOvr>
  <p:transition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8" descr="C:\WINDOWS\TEMP\~AUT0000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5715000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rgbClr val="FF6699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1201</Words>
  <Application>Microsoft Office PowerPoint</Application>
  <PresentationFormat>Ekran Gösterisi (4:3)</PresentationFormat>
  <Paragraphs>238</Paragraphs>
  <Slides>49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2</vt:i4>
      </vt:variant>
      <vt:variant>
        <vt:lpstr>Slayt Başlıkları</vt:lpstr>
      </vt:variant>
      <vt:variant>
        <vt:i4>49</vt:i4>
      </vt:variant>
    </vt:vector>
  </HeadingPairs>
  <TitlesOfParts>
    <vt:vector size="52" baseType="lpstr">
      <vt:lpstr>Default Design</vt:lpstr>
      <vt:lpstr>Bitmap Image</vt:lpstr>
      <vt:lpstr>Bit Eşlem Resmi</vt:lpstr>
      <vt:lpstr>AKUT VE KRONİK PANKREATİT</vt:lpstr>
      <vt:lpstr>Akut pankreatit</vt:lpstr>
      <vt:lpstr>Atlanta sınıflaması</vt:lpstr>
      <vt:lpstr>Pankreatik salgılamanın fizyolojisi</vt:lpstr>
      <vt:lpstr>Slayt 5</vt:lpstr>
      <vt:lpstr>Slayt 6</vt:lpstr>
      <vt:lpstr>Etyoloji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Moralitenin öngörülmesi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Kronik pankreatitin komplikasyonları 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Kronik pankreatitde tedavinin hedefleri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Ders-akut ve kronik pankreatit</dc:title>
  <dc:creator>Hasan Özkan</dc:creator>
  <cp:lastModifiedBy>user</cp:lastModifiedBy>
  <cp:revision>74</cp:revision>
  <dcterms:created xsi:type="dcterms:W3CDTF">2001-12-24T19:01:06Z</dcterms:created>
  <dcterms:modified xsi:type="dcterms:W3CDTF">2018-10-26T07:08:24Z</dcterms:modified>
</cp:coreProperties>
</file>