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  <p:sldId id="257" r:id="rId4"/>
    <p:sldId id="260" r:id="rId5"/>
    <p:sldId id="259" r:id="rId6"/>
    <p:sldId id="258" r:id="rId7"/>
    <p:sldId id="262" r:id="rId8"/>
    <p:sldId id="267" r:id="rId9"/>
    <p:sldId id="269" r:id="rId10"/>
    <p:sldId id="268" r:id="rId11"/>
    <p:sldId id="266" r:id="rId12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441" autoAdjust="0"/>
    <p:restoredTop sz="94660"/>
  </p:normalViewPr>
  <p:slideViewPr>
    <p:cSldViewPr>
      <p:cViewPr varScale="1">
        <p:scale>
          <a:sx n="69" d="100"/>
          <a:sy n="69" d="100"/>
        </p:scale>
        <p:origin x="-142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16.12.2017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16.12.2017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16.12.2017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16.12.2017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16.12.2017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16.12.2017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16.12.2017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16.12.2017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16.12.2017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16.12.2017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16.12.2017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3720DD-5B6D-40BF-8493-A6B52D484E6B}" type="datetimeFigureOut">
              <a:rPr lang="tr-TR" smtClean="0"/>
              <a:t>16.12.2017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aşlık 3"/>
          <p:cNvSpPr>
            <a:spLocks noGrp="1"/>
          </p:cNvSpPr>
          <p:nvPr>
            <p:ph type="title"/>
          </p:nvPr>
        </p:nvSpPr>
        <p:spPr>
          <a:xfrm>
            <a:off x="395536" y="2780928"/>
            <a:ext cx="8229600" cy="1143000"/>
          </a:xfrm>
        </p:spPr>
        <p:txBody>
          <a:bodyPr>
            <a:noAutofit/>
          </a:bodyPr>
          <a:lstStyle/>
          <a:p>
            <a:r>
              <a:rPr lang="tr-TR" sz="9600" b="1" dirty="0"/>
              <a:t>7</a:t>
            </a:r>
            <a:r>
              <a:rPr lang="tr-TR" sz="9600" b="1" dirty="0" smtClean="0"/>
              <a:t>. </a:t>
            </a:r>
            <a:r>
              <a:rPr lang="tr-TR" sz="9600" b="1" dirty="0" smtClean="0"/>
              <a:t>HAFTA</a:t>
            </a:r>
            <a:endParaRPr lang="tr-TR" sz="9600" b="1" dirty="0"/>
          </a:p>
        </p:txBody>
      </p:sp>
    </p:spTree>
    <p:extLst>
      <p:ext uri="{BB962C8B-B14F-4D97-AF65-F5344CB8AC3E}">
        <p14:creationId xmlns:p14="http://schemas.microsoft.com/office/powerpoint/2010/main" val="150178681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aşlık 3"/>
          <p:cNvSpPr>
            <a:spLocks noGrp="1"/>
          </p:cNvSpPr>
          <p:nvPr>
            <p:ph type="title"/>
          </p:nvPr>
        </p:nvSpPr>
        <p:spPr>
          <a:xfrm>
            <a:off x="395536" y="2780928"/>
            <a:ext cx="8229600" cy="1143000"/>
          </a:xfrm>
        </p:spPr>
        <p:txBody>
          <a:bodyPr>
            <a:noAutofit/>
          </a:bodyPr>
          <a:lstStyle/>
          <a:p>
            <a:r>
              <a:rPr lang="tr-TR" dirty="0"/>
              <a:t>Oğuz geleneği ve diğer Anadolu beylikleri ile ilişkiler önemli bir çerçeve sunmaktadır.</a:t>
            </a:r>
            <a:br>
              <a:rPr lang="tr-TR" dirty="0"/>
            </a:b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0430242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aşlık 3"/>
          <p:cNvSpPr>
            <a:spLocks noGrp="1"/>
          </p:cNvSpPr>
          <p:nvPr>
            <p:ph type="title"/>
          </p:nvPr>
        </p:nvSpPr>
        <p:spPr>
          <a:xfrm>
            <a:off x="395536" y="2780928"/>
            <a:ext cx="8229600" cy="1143000"/>
          </a:xfrm>
        </p:spPr>
        <p:txBody>
          <a:bodyPr>
            <a:noAutofit/>
          </a:bodyPr>
          <a:lstStyle/>
          <a:p>
            <a:r>
              <a:rPr lang="tr-TR" sz="4800" dirty="0"/>
              <a:t>Yavuz dönemi ve İslami geleneğin idareye yansımaları siyasal süreçlerle beraber değerlendirilmelidir.</a:t>
            </a:r>
            <a:br>
              <a:rPr lang="tr-TR" sz="4800" dirty="0"/>
            </a:br>
            <a:endParaRPr lang="tr-TR" sz="4800" dirty="0"/>
          </a:p>
        </p:txBody>
      </p:sp>
    </p:spTree>
    <p:extLst>
      <p:ext uri="{BB962C8B-B14F-4D97-AF65-F5344CB8AC3E}">
        <p14:creationId xmlns:p14="http://schemas.microsoft.com/office/powerpoint/2010/main" val="35419035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aşlık 3"/>
          <p:cNvSpPr>
            <a:spLocks noGrp="1"/>
          </p:cNvSpPr>
          <p:nvPr>
            <p:ph type="title"/>
          </p:nvPr>
        </p:nvSpPr>
        <p:spPr>
          <a:xfrm>
            <a:off x="395536" y="278092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tr-TR" sz="6000" dirty="0"/>
              <a:t>Fatih Sultan </a:t>
            </a:r>
            <a:r>
              <a:rPr lang="tr-TR" sz="6000" dirty="0" err="1"/>
              <a:t>Mehmed</a:t>
            </a:r>
            <a:r>
              <a:rPr lang="tr-TR" sz="6000" dirty="0"/>
              <a:t> Han ve kendisi için kullandığı </a:t>
            </a:r>
            <a:r>
              <a:rPr lang="tr-TR" sz="6000" dirty="0" err="1"/>
              <a:t>titül</a:t>
            </a:r>
            <a:r>
              <a:rPr lang="tr-TR" sz="6000" dirty="0"/>
              <a:t> olan </a:t>
            </a:r>
            <a:r>
              <a:rPr lang="tr-TR" sz="6000" dirty="0" err="1"/>
              <a:t>Kayzer</a:t>
            </a:r>
            <a:r>
              <a:rPr lang="tr-TR" sz="6000" dirty="0"/>
              <a:t> ne demektir?</a:t>
            </a:r>
            <a:br>
              <a:rPr lang="tr-TR" sz="6000" dirty="0"/>
            </a:br>
            <a:endParaRPr lang="tr-TR" sz="6000" dirty="0"/>
          </a:p>
        </p:txBody>
      </p:sp>
    </p:spTree>
    <p:extLst>
      <p:ext uri="{BB962C8B-B14F-4D97-AF65-F5344CB8AC3E}">
        <p14:creationId xmlns:p14="http://schemas.microsoft.com/office/powerpoint/2010/main" val="3702861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aşlık 3"/>
          <p:cNvSpPr>
            <a:spLocks noGrp="1"/>
          </p:cNvSpPr>
          <p:nvPr>
            <p:ph type="title"/>
          </p:nvPr>
        </p:nvSpPr>
        <p:spPr>
          <a:xfrm>
            <a:off x="395536" y="2780928"/>
            <a:ext cx="8229600" cy="1143000"/>
          </a:xfrm>
        </p:spPr>
        <p:txBody>
          <a:bodyPr>
            <a:noAutofit/>
          </a:bodyPr>
          <a:lstStyle/>
          <a:p>
            <a:r>
              <a:rPr lang="tr-TR" sz="5400" dirty="0"/>
              <a:t>İstanbul, </a:t>
            </a:r>
            <a:r>
              <a:rPr lang="tr-TR" sz="5400" dirty="0" err="1"/>
              <a:t>Konstantiniye</a:t>
            </a:r>
            <a:r>
              <a:rPr lang="tr-TR" sz="5400" dirty="0"/>
              <a:t>, Nea Roma kavramları neyi ifade eder?</a:t>
            </a:r>
            <a:br>
              <a:rPr lang="tr-TR" sz="5400" dirty="0"/>
            </a:br>
            <a:endParaRPr lang="tr-TR" sz="5400" dirty="0"/>
          </a:p>
        </p:txBody>
      </p:sp>
    </p:spTree>
    <p:extLst>
      <p:ext uri="{BB962C8B-B14F-4D97-AF65-F5344CB8AC3E}">
        <p14:creationId xmlns:p14="http://schemas.microsoft.com/office/powerpoint/2010/main" val="24306922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aşlık 3"/>
          <p:cNvSpPr>
            <a:spLocks noGrp="1"/>
          </p:cNvSpPr>
          <p:nvPr>
            <p:ph type="title"/>
          </p:nvPr>
        </p:nvSpPr>
        <p:spPr>
          <a:xfrm>
            <a:off x="395536" y="2780928"/>
            <a:ext cx="8229600" cy="1143000"/>
          </a:xfrm>
        </p:spPr>
        <p:txBody>
          <a:bodyPr>
            <a:noAutofit/>
          </a:bodyPr>
          <a:lstStyle/>
          <a:p>
            <a:r>
              <a:rPr lang="tr-TR" sz="5400" dirty="0"/>
              <a:t>Bizans idari geleneğinde bulunan merkez teşkilatı ve vergi öğeleri nasıl Osmanlı tarafından da kullanıldı?</a:t>
            </a:r>
          </a:p>
        </p:txBody>
      </p:sp>
    </p:spTree>
    <p:extLst>
      <p:ext uri="{BB962C8B-B14F-4D97-AF65-F5344CB8AC3E}">
        <p14:creationId xmlns:p14="http://schemas.microsoft.com/office/powerpoint/2010/main" val="42778346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aşlık 3"/>
          <p:cNvSpPr>
            <a:spLocks noGrp="1"/>
          </p:cNvSpPr>
          <p:nvPr>
            <p:ph type="title"/>
          </p:nvPr>
        </p:nvSpPr>
        <p:spPr>
          <a:xfrm>
            <a:off x="395536" y="2780928"/>
            <a:ext cx="8229600" cy="1143000"/>
          </a:xfrm>
        </p:spPr>
        <p:txBody>
          <a:bodyPr>
            <a:noAutofit/>
          </a:bodyPr>
          <a:lstStyle/>
          <a:p>
            <a:r>
              <a:rPr lang="tr-TR" sz="6000" dirty="0"/>
              <a:t>Bizans taşra yönetimi ve Osmanlı taşra yönetimi arasındaki ilişkiler neredeyse aynılık düzeyindedir.</a:t>
            </a:r>
          </a:p>
        </p:txBody>
      </p:sp>
    </p:spTree>
    <p:extLst>
      <p:ext uri="{BB962C8B-B14F-4D97-AF65-F5344CB8AC3E}">
        <p14:creationId xmlns:p14="http://schemas.microsoft.com/office/powerpoint/2010/main" val="9266773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aşlık 3"/>
          <p:cNvSpPr>
            <a:spLocks noGrp="1"/>
          </p:cNvSpPr>
          <p:nvPr>
            <p:ph type="title"/>
          </p:nvPr>
        </p:nvSpPr>
        <p:spPr>
          <a:xfrm>
            <a:off x="395536" y="2780928"/>
            <a:ext cx="8229600" cy="1143000"/>
          </a:xfrm>
        </p:spPr>
        <p:txBody>
          <a:bodyPr>
            <a:noAutofit/>
          </a:bodyPr>
          <a:lstStyle/>
          <a:p>
            <a:r>
              <a:rPr lang="tr-TR" sz="5400" dirty="0"/>
              <a:t>Bizans ve Pers imparatorluk gelenekleri karşılaştırılmalıdır.</a:t>
            </a:r>
          </a:p>
        </p:txBody>
      </p:sp>
    </p:spTree>
    <p:extLst>
      <p:ext uri="{BB962C8B-B14F-4D97-AF65-F5344CB8AC3E}">
        <p14:creationId xmlns:p14="http://schemas.microsoft.com/office/powerpoint/2010/main" val="2049427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aşlık 3"/>
          <p:cNvSpPr>
            <a:spLocks noGrp="1"/>
          </p:cNvSpPr>
          <p:nvPr>
            <p:ph type="title"/>
          </p:nvPr>
        </p:nvSpPr>
        <p:spPr>
          <a:xfrm>
            <a:off x="395536" y="2780928"/>
            <a:ext cx="8229600" cy="1143000"/>
          </a:xfrm>
        </p:spPr>
        <p:txBody>
          <a:bodyPr>
            <a:noAutofit/>
          </a:bodyPr>
          <a:lstStyle/>
          <a:p>
            <a:r>
              <a:rPr lang="tr-TR" sz="5400" dirty="0"/>
              <a:t>İslam devlet geleneğinde Bizans hususları ve Bizans devlet geleneğindeki İslami hususlar karşılaştırılmalıdır.</a:t>
            </a:r>
          </a:p>
        </p:txBody>
      </p:sp>
    </p:spTree>
    <p:extLst>
      <p:ext uri="{BB962C8B-B14F-4D97-AF65-F5344CB8AC3E}">
        <p14:creationId xmlns:p14="http://schemas.microsoft.com/office/powerpoint/2010/main" val="10851031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aşlık 3"/>
          <p:cNvSpPr>
            <a:spLocks noGrp="1"/>
          </p:cNvSpPr>
          <p:nvPr>
            <p:ph type="title"/>
          </p:nvPr>
        </p:nvSpPr>
        <p:spPr>
          <a:xfrm>
            <a:off x="395536" y="2780928"/>
            <a:ext cx="8229600" cy="1143000"/>
          </a:xfrm>
        </p:spPr>
        <p:txBody>
          <a:bodyPr>
            <a:noAutofit/>
          </a:bodyPr>
          <a:lstStyle/>
          <a:p>
            <a:r>
              <a:rPr lang="tr-TR" sz="4800" dirty="0"/>
              <a:t>Orta Asya Turani devlet geleneği ve örfi hukuk kavramı Bizans sonrası Osmanlı idaresi için önemli bir ipucudur.</a:t>
            </a:r>
          </a:p>
        </p:txBody>
      </p:sp>
    </p:spTree>
    <p:extLst>
      <p:ext uri="{BB962C8B-B14F-4D97-AF65-F5344CB8AC3E}">
        <p14:creationId xmlns:p14="http://schemas.microsoft.com/office/powerpoint/2010/main" val="63081163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aşlık 3"/>
          <p:cNvSpPr>
            <a:spLocks noGrp="1"/>
          </p:cNvSpPr>
          <p:nvPr>
            <p:ph type="title"/>
          </p:nvPr>
        </p:nvSpPr>
        <p:spPr>
          <a:xfrm>
            <a:off x="395536" y="2780928"/>
            <a:ext cx="8229600" cy="1143000"/>
          </a:xfrm>
        </p:spPr>
        <p:txBody>
          <a:bodyPr>
            <a:noAutofit/>
          </a:bodyPr>
          <a:lstStyle/>
          <a:p>
            <a:r>
              <a:rPr lang="tr-TR" dirty="0"/>
              <a:t>Roma siyaset geleneği ve evrensellik kavramı Fatih döneminin önemli söylemidir.</a:t>
            </a:r>
            <a:br>
              <a:rPr lang="tr-TR" dirty="0"/>
            </a:b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1118812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130</Words>
  <Application>Microsoft Office PowerPoint</Application>
  <PresentationFormat>Ekran Gösterisi (4:3)</PresentationFormat>
  <Paragraphs>11</Paragraphs>
  <Slides>11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12" baseType="lpstr">
      <vt:lpstr>Ofis Teması</vt:lpstr>
      <vt:lpstr>7. HAFTA</vt:lpstr>
      <vt:lpstr>Fatih Sultan Mehmed Han ve kendisi için kullandığı titül olan Kayzer ne demektir? </vt:lpstr>
      <vt:lpstr>İstanbul, Konstantiniye, Nea Roma kavramları neyi ifade eder? </vt:lpstr>
      <vt:lpstr>Bizans idari geleneğinde bulunan merkez teşkilatı ve vergi öğeleri nasıl Osmanlı tarafından da kullanıldı?</vt:lpstr>
      <vt:lpstr>Bizans taşra yönetimi ve Osmanlı taşra yönetimi arasındaki ilişkiler neredeyse aynılık düzeyindedir.</vt:lpstr>
      <vt:lpstr>Bizans ve Pers imparatorluk gelenekleri karşılaştırılmalıdır.</vt:lpstr>
      <vt:lpstr>İslam devlet geleneğinde Bizans hususları ve Bizans devlet geleneğindeki İslami hususlar karşılaştırılmalıdır.</vt:lpstr>
      <vt:lpstr>Orta Asya Turani devlet geleneği ve örfi hukuk kavramı Bizans sonrası Osmanlı idaresi için önemli bir ipucudur.</vt:lpstr>
      <vt:lpstr>Roma siyaset geleneği ve evrensellik kavramı Fatih döneminin önemli söylemidir. </vt:lpstr>
      <vt:lpstr>Oğuz geleneği ve diğer Anadolu beylikleri ile ilişkiler önemli bir çerçeve sunmaktadır. </vt:lpstr>
      <vt:lpstr>Yavuz dönemi ve İslami geleneğin idareye yansımaları siyasal süreçlerle beraber değerlendirilmelidir.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HAFTA</dc:title>
  <dc:creator>KUBABA TURIZM</dc:creator>
  <cp:lastModifiedBy>KUBABA TURIZM</cp:lastModifiedBy>
  <cp:revision>3</cp:revision>
  <dcterms:created xsi:type="dcterms:W3CDTF">2017-12-15T15:26:21Z</dcterms:created>
  <dcterms:modified xsi:type="dcterms:W3CDTF">2017-12-16T10:55:05Z</dcterms:modified>
</cp:coreProperties>
</file>