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2" r:id="rId1"/>
    <p:sldMasterId id="2147483726" r:id="rId2"/>
  </p:sldMasterIdLst>
  <p:notesMasterIdLst>
    <p:notesMasterId r:id="rId42"/>
  </p:notesMasterIdLst>
  <p:sldIdLst>
    <p:sldId id="256" r:id="rId3"/>
    <p:sldId id="270" r:id="rId4"/>
    <p:sldId id="257" r:id="rId5"/>
    <p:sldId id="258" r:id="rId6"/>
    <p:sldId id="259" r:id="rId7"/>
    <p:sldId id="281" r:id="rId8"/>
    <p:sldId id="261" r:id="rId9"/>
    <p:sldId id="262" r:id="rId10"/>
    <p:sldId id="287" r:id="rId11"/>
    <p:sldId id="263" r:id="rId12"/>
    <p:sldId id="264" r:id="rId13"/>
    <p:sldId id="265" r:id="rId14"/>
    <p:sldId id="266" r:id="rId15"/>
    <p:sldId id="267" r:id="rId16"/>
    <p:sldId id="283" r:id="rId17"/>
    <p:sldId id="268" r:id="rId18"/>
    <p:sldId id="269" r:id="rId19"/>
    <p:sldId id="271" r:id="rId20"/>
    <p:sldId id="282" r:id="rId21"/>
    <p:sldId id="272" r:id="rId22"/>
    <p:sldId id="260" r:id="rId23"/>
    <p:sldId id="273" r:id="rId24"/>
    <p:sldId id="276" r:id="rId25"/>
    <p:sldId id="279" r:id="rId26"/>
    <p:sldId id="284" r:id="rId27"/>
    <p:sldId id="275" r:id="rId28"/>
    <p:sldId id="278" r:id="rId29"/>
    <p:sldId id="277" r:id="rId30"/>
    <p:sldId id="280" r:id="rId31"/>
    <p:sldId id="288" r:id="rId32"/>
    <p:sldId id="285" r:id="rId33"/>
    <p:sldId id="294" r:id="rId34"/>
    <p:sldId id="295" r:id="rId35"/>
    <p:sldId id="290" r:id="rId36"/>
    <p:sldId id="289" r:id="rId37"/>
    <p:sldId id="291" r:id="rId38"/>
    <p:sldId id="292" r:id="rId39"/>
    <p:sldId id="293" r:id="rId40"/>
    <p:sldId id="28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p:restoredTop sz="81955"/>
  </p:normalViewPr>
  <p:slideViewPr>
    <p:cSldViewPr snapToGrid="0" snapToObjects="1">
      <p:cViewPr varScale="1">
        <p:scale>
          <a:sx n="73" d="100"/>
          <a:sy n="73" d="100"/>
        </p:scale>
        <p:origin x="1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B2C35-9954-AA45-81C2-335D6055E5D3}"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D7D68F48-22BA-5F41-8E03-4A03FFD1125B}">
      <dgm:prSet phldrT="[Text]"/>
      <dgm:spPr/>
      <dgm:t>
        <a:bodyPr/>
        <a:lstStyle/>
        <a:p>
          <a:r>
            <a:rPr lang="en-US" dirty="0"/>
            <a:t>Epic</a:t>
          </a:r>
        </a:p>
      </dgm:t>
    </dgm:pt>
    <dgm:pt modelId="{446997D3-794E-D14F-A275-6DFEBC66CA31}" type="parTrans" cxnId="{DE12C898-833C-C34B-BEE0-8389A3CB31C2}">
      <dgm:prSet/>
      <dgm:spPr/>
      <dgm:t>
        <a:bodyPr/>
        <a:lstStyle/>
        <a:p>
          <a:endParaRPr lang="en-US"/>
        </a:p>
      </dgm:t>
    </dgm:pt>
    <dgm:pt modelId="{3BCA74D4-E960-D24F-B841-01F1C5638A4E}" type="sibTrans" cxnId="{DE12C898-833C-C34B-BEE0-8389A3CB31C2}">
      <dgm:prSet/>
      <dgm:spPr/>
      <dgm:t>
        <a:bodyPr/>
        <a:lstStyle/>
        <a:p>
          <a:endParaRPr lang="en-US"/>
        </a:p>
      </dgm:t>
    </dgm:pt>
    <dgm:pt modelId="{81021528-C991-E449-8704-5D3B2D7D60AC}">
      <dgm:prSet phldrT="[Text]"/>
      <dgm:spPr/>
      <dgm:t>
        <a:bodyPr/>
        <a:lstStyle/>
        <a:p>
          <a:r>
            <a:rPr lang="en-US" dirty="0"/>
            <a:t>Lyric</a:t>
          </a:r>
        </a:p>
      </dgm:t>
    </dgm:pt>
    <dgm:pt modelId="{D868726C-3555-6845-BEC6-53A87C2FC200}" type="parTrans" cxnId="{79B7817C-A320-134E-AA0A-D73AF1E55723}">
      <dgm:prSet/>
      <dgm:spPr/>
      <dgm:t>
        <a:bodyPr/>
        <a:lstStyle/>
        <a:p>
          <a:endParaRPr lang="en-US"/>
        </a:p>
      </dgm:t>
    </dgm:pt>
    <dgm:pt modelId="{8024F900-DA14-8E4C-99CC-818760569744}" type="sibTrans" cxnId="{79B7817C-A320-134E-AA0A-D73AF1E55723}">
      <dgm:prSet/>
      <dgm:spPr/>
      <dgm:t>
        <a:bodyPr/>
        <a:lstStyle/>
        <a:p>
          <a:endParaRPr lang="en-US"/>
        </a:p>
      </dgm:t>
    </dgm:pt>
    <dgm:pt modelId="{F56F65B5-DDD2-5244-AFE5-902D9A8CCD97}">
      <dgm:prSet phldrT="[Text]"/>
      <dgm:spPr/>
      <dgm:t>
        <a:bodyPr/>
        <a:lstStyle/>
        <a:p>
          <a:r>
            <a:rPr lang="en-US" dirty="0"/>
            <a:t>Dramatic</a:t>
          </a:r>
        </a:p>
      </dgm:t>
    </dgm:pt>
    <dgm:pt modelId="{3AC694FE-7C6C-A146-A0AF-710520E729E1}" type="parTrans" cxnId="{AFE451A5-C38D-AC43-A6D4-D2D8C7471580}">
      <dgm:prSet/>
      <dgm:spPr/>
      <dgm:t>
        <a:bodyPr/>
        <a:lstStyle/>
        <a:p>
          <a:endParaRPr lang="en-US"/>
        </a:p>
      </dgm:t>
    </dgm:pt>
    <dgm:pt modelId="{2858ACF1-A6DA-5D48-B867-B719C86033E3}" type="sibTrans" cxnId="{AFE451A5-C38D-AC43-A6D4-D2D8C7471580}">
      <dgm:prSet/>
      <dgm:spPr/>
      <dgm:t>
        <a:bodyPr/>
        <a:lstStyle/>
        <a:p>
          <a:endParaRPr lang="en-US"/>
        </a:p>
      </dgm:t>
    </dgm:pt>
    <dgm:pt modelId="{AB03EFF2-92B4-B245-9E10-9A8664D723C1}">
      <dgm:prSet phldrT="[Text]"/>
      <dgm:spPr/>
      <dgm:t>
        <a:bodyPr/>
        <a:lstStyle/>
        <a:p>
          <a:r>
            <a:rPr lang="en-US" dirty="0"/>
            <a:t>Novel</a:t>
          </a:r>
        </a:p>
      </dgm:t>
    </dgm:pt>
    <dgm:pt modelId="{757C49FB-5139-F94B-B53C-75EB7A0A01AD}" type="parTrans" cxnId="{F7729CD8-0D28-6D41-B068-5828B3591095}">
      <dgm:prSet/>
      <dgm:spPr/>
      <dgm:t>
        <a:bodyPr/>
        <a:lstStyle/>
        <a:p>
          <a:endParaRPr lang="en-US"/>
        </a:p>
      </dgm:t>
    </dgm:pt>
    <dgm:pt modelId="{5E6C83FC-F11A-1448-8B09-299DEB188E1C}" type="sibTrans" cxnId="{F7729CD8-0D28-6D41-B068-5828B3591095}">
      <dgm:prSet/>
      <dgm:spPr/>
      <dgm:t>
        <a:bodyPr/>
        <a:lstStyle/>
        <a:p>
          <a:endParaRPr lang="en-US"/>
        </a:p>
      </dgm:t>
    </dgm:pt>
    <dgm:pt modelId="{65E269F9-4EC3-4445-81B8-FC750A8975DE}">
      <dgm:prSet phldrT="[Text]"/>
      <dgm:spPr/>
      <dgm:t>
        <a:bodyPr/>
        <a:lstStyle/>
        <a:p>
          <a:r>
            <a:rPr lang="en-US" dirty="0"/>
            <a:t>Poetry</a:t>
          </a:r>
        </a:p>
      </dgm:t>
    </dgm:pt>
    <dgm:pt modelId="{0E8F61FA-51CD-9C47-9BEA-5F84E6BD20EA}" type="parTrans" cxnId="{E3839B50-7AEB-3745-AA12-A05322807584}">
      <dgm:prSet/>
      <dgm:spPr/>
      <dgm:t>
        <a:bodyPr/>
        <a:lstStyle/>
        <a:p>
          <a:endParaRPr lang="en-US"/>
        </a:p>
      </dgm:t>
    </dgm:pt>
    <dgm:pt modelId="{B02C63F1-BD47-3941-A4CA-CB7133D52ED4}" type="sibTrans" cxnId="{E3839B50-7AEB-3745-AA12-A05322807584}">
      <dgm:prSet/>
      <dgm:spPr/>
      <dgm:t>
        <a:bodyPr/>
        <a:lstStyle/>
        <a:p>
          <a:endParaRPr lang="en-US"/>
        </a:p>
      </dgm:t>
    </dgm:pt>
    <dgm:pt modelId="{16B275B0-EF8A-E243-92F5-36B3D123503E}">
      <dgm:prSet phldrT="[Text]"/>
      <dgm:spPr/>
      <dgm:t>
        <a:bodyPr/>
        <a:lstStyle/>
        <a:p>
          <a:r>
            <a:rPr lang="en-US" dirty="0"/>
            <a:t>Drama </a:t>
          </a:r>
        </a:p>
      </dgm:t>
    </dgm:pt>
    <dgm:pt modelId="{68FAB2AF-FC41-0343-B8E1-B4D86717DFAA}" type="parTrans" cxnId="{97760245-4B22-F941-B084-3B3174BA1A28}">
      <dgm:prSet/>
      <dgm:spPr/>
      <dgm:t>
        <a:bodyPr/>
        <a:lstStyle/>
        <a:p>
          <a:endParaRPr lang="en-US"/>
        </a:p>
      </dgm:t>
    </dgm:pt>
    <dgm:pt modelId="{8EF533A8-91A7-4245-A40A-5D4F6A941FF8}" type="sibTrans" cxnId="{97760245-4B22-F941-B084-3B3174BA1A28}">
      <dgm:prSet/>
      <dgm:spPr/>
      <dgm:t>
        <a:bodyPr/>
        <a:lstStyle/>
        <a:p>
          <a:endParaRPr lang="en-US"/>
        </a:p>
      </dgm:t>
    </dgm:pt>
    <dgm:pt modelId="{C482A25A-FA2F-A940-8B2E-6BD0E4C51A39}" type="pres">
      <dgm:prSet presAssocID="{34DB2C35-9954-AA45-81C2-335D6055E5D3}" presName="Name0" presStyleCnt="0">
        <dgm:presLayoutVars>
          <dgm:chPref val="3"/>
          <dgm:dir/>
          <dgm:animLvl val="lvl"/>
          <dgm:resizeHandles/>
        </dgm:presLayoutVars>
      </dgm:prSet>
      <dgm:spPr/>
    </dgm:pt>
    <dgm:pt modelId="{D4A809EE-00C5-9544-A4E4-270E1EAC3877}" type="pres">
      <dgm:prSet presAssocID="{D7D68F48-22BA-5F41-8E03-4A03FFD1125B}" presName="horFlow" presStyleCnt="0"/>
      <dgm:spPr/>
    </dgm:pt>
    <dgm:pt modelId="{A333E38E-D5D4-494B-B6B8-10969B069E02}" type="pres">
      <dgm:prSet presAssocID="{D7D68F48-22BA-5F41-8E03-4A03FFD1125B}" presName="bigChev" presStyleLbl="node1" presStyleIdx="0" presStyleCnt="2"/>
      <dgm:spPr/>
    </dgm:pt>
    <dgm:pt modelId="{5B5B1C9B-7FD2-7C45-A31B-BAD5FDCC2480}" type="pres">
      <dgm:prSet presAssocID="{D868726C-3555-6845-BEC6-53A87C2FC200}" presName="parTrans" presStyleCnt="0"/>
      <dgm:spPr/>
    </dgm:pt>
    <dgm:pt modelId="{ACD475B9-91A1-D34D-B41F-86A45A7DA9B3}" type="pres">
      <dgm:prSet presAssocID="{81021528-C991-E449-8704-5D3B2D7D60AC}" presName="node" presStyleLbl="alignAccFollowNode1" presStyleIdx="0" presStyleCnt="4">
        <dgm:presLayoutVars>
          <dgm:bulletEnabled val="1"/>
        </dgm:presLayoutVars>
      </dgm:prSet>
      <dgm:spPr/>
    </dgm:pt>
    <dgm:pt modelId="{4FCA61ED-0FF3-5543-B992-990329949751}" type="pres">
      <dgm:prSet presAssocID="{8024F900-DA14-8E4C-99CC-818760569744}" presName="sibTrans" presStyleCnt="0"/>
      <dgm:spPr/>
    </dgm:pt>
    <dgm:pt modelId="{8335D874-3FC1-4447-A17B-3C9861263814}" type="pres">
      <dgm:prSet presAssocID="{F56F65B5-DDD2-5244-AFE5-902D9A8CCD97}" presName="node" presStyleLbl="alignAccFollowNode1" presStyleIdx="1" presStyleCnt="4">
        <dgm:presLayoutVars>
          <dgm:bulletEnabled val="1"/>
        </dgm:presLayoutVars>
      </dgm:prSet>
      <dgm:spPr/>
    </dgm:pt>
    <dgm:pt modelId="{D32DE6CE-6172-3D44-A1C7-908C70BD66B4}" type="pres">
      <dgm:prSet presAssocID="{D7D68F48-22BA-5F41-8E03-4A03FFD1125B}" presName="vSp" presStyleCnt="0"/>
      <dgm:spPr/>
    </dgm:pt>
    <dgm:pt modelId="{F3671F76-6C51-6B43-9268-699CA37B4508}" type="pres">
      <dgm:prSet presAssocID="{AB03EFF2-92B4-B245-9E10-9A8664D723C1}" presName="horFlow" presStyleCnt="0"/>
      <dgm:spPr/>
    </dgm:pt>
    <dgm:pt modelId="{855693C6-DFC5-764A-9BA6-F8797E22CD8E}" type="pres">
      <dgm:prSet presAssocID="{AB03EFF2-92B4-B245-9E10-9A8664D723C1}" presName="bigChev" presStyleLbl="node1" presStyleIdx="1" presStyleCnt="2"/>
      <dgm:spPr/>
    </dgm:pt>
    <dgm:pt modelId="{1C748150-8FF7-8640-9DF6-689B46BA0798}" type="pres">
      <dgm:prSet presAssocID="{0E8F61FA-51CD-9C47-9BEA-5F84E6BD20EA}" presName="parTrans" presStyleCnt="0"/>
      <dgm:spPr/>
    </dgm:pt>
    <dgm:pt modelId="{F68020B7-0CB4-4644-900B-5687DB9395BD}" type="pres">
      <dgm:prSet presAssocID="{65E269F9-4EC3-4445-81B8-FC750A8975DE}" presName="node" presStyleLbl="alignAccFollowNode1" presStyleIdx="2" presStyleCnt="4">
        <dgm:presLayoutVars>
          <dgm:bulletEnabled val="1"/>
        </dgm:presLayoutVars>
      </dgm:prSet>
      <dgm:spPr/>
    </dgm:pt>
    <dgm:pt modelId="{0E4FAC85-AC85-C24F-A1E7-EF0201BDAE97}" type="pres">
      <dgm:prSet presAssocID="{B02C63F1-BD47-3941-A4CA-CB7133D52ED4}" presName="sibTrans" presStyleCnt="0"/>
      <dgm:spPr/>
    </dgm:pt>
    <dgm:pt modelId="{F7D040F8-BA3E-284E-890A-3DB3ADDEAE90}" type="pres">
      <dgm:prSet presAssocID="{16B275B0-EF8A-E243-92F5-36B3D123503E}" presName="node" presStyleLbl="alignAccFollowNode1" presStyleIdx="3" presStyleCnt="4">
        <dgm:presLayoutVars>
          <dgm:bulletEnabled val="1"/>
        </dgm:presLayoutVars>
      </dgm:prSet>
      <dgm:spPr/>
    </dgm:pt>
  </dgm:ptLst>
  <dgm:cxnLst>
    <dgm:cxn modelId="{F4E2E814-9F22-E544-A106-2012C8AD7FF8}" type="presOf" srcId="{81021528-C991-E449-8704-5D3B2D7D60AC}" destId="{ACD475B9-91A1-D34D-B41F-86A45A7DA9B3}" srcOrd="0" destOrd="0" presId="urn:microsoft.com/office/officeart/2005/8/layout/lProcess3"/>
    <dgm:cxn modelId="{C4660C27-B0BC-2945-8210-60CA482BF4FB}" type="presOf" srcId="{AB03EFF2-92B4-B245-9E10-9A8664D723C1}" destId="{855693C6-DFC5-764A-9BA6-F8797E22CD8E}" srcOrd="0" destOrd="0" presId="urn:microsoft.com/office/officeart/2005/8/layout/lProcess3"/>
    <dgm:cxn modelId="{97760245-4B22-F941-B084-3B3174BA1A28}" srcId="{AB03EFF2-92B4-B245-9E10-9A8664D723C1}" destId="{16B275B0-EF8A-E243-92F5-36B3D123503E}" srcOrd="1" destOrd="0" parTransId="{68FAB2AF-FC41-0343-B8E1-B4D86717DFAA}" sibTransId="{8EF533A8-91A7-4245-A40A-5D4F6A941FF8}"/>
    <dgm:cxn modelId="{E3839B50-7AEB-3745-AA12-A05322807584}" srcId="{AB03EFF2-92B4-B245-9E10-9A8664D723C1}" destId="{65E269F9-4EC3-4445-81B8-FC750A8975DE}" srcOrd="0" destOrd="0" parTransId="{0E8F61FA-51CD-9C47-9BEA-5F84E6BD20EA}" sibTransId="{B02C63F1-BD47-3941-A4CA-CB7133D52ED4}"/>
    <dgm:cxn modelId="{EC980A5F-4A62-CE49-A1F0-05E806EF1D2F}" type="presOf" srcId="{D7D68F48-22BA-5F41-8E03-4A03FFD1125B}" destId="{A333E38E-D5D4-494B-B6B8-10969B069E02}" srcOrd="0" destOrd="0" presId="urn:microsoft.com/office/officeart/2005/8/layout/lProcess3"/>
    <dgm:cxn modelId="{79B7817C-A320-134E-AA0A-D73AF1E55723}" srcId="{D7D68F48-22BA-5F41-8E03-4A03FFD1125B}" destId="{81021528-C991-E449-8704-5D3B2D7D60AC}" srcOrd="0" destOrd="0" parTransId="{D868726C-3555-6845-BEC6-53A87C2FC200}" sibTransId="{8024F900-DA14-8E4C-99CC-818760569744}"/>
    <dgm:cxn modelId="{DE12C898-833C-C34B-BEE0-8389A3CB31C2}" srcId="{34DB2C35-9954-AA45-81C2-335D6055E5D3}" destId="{D7D68F48-22BA-5F41-8E03-4A03FFD1125B}" srcOrd="0" destOrd="0" parTransId="{446997D3-794E-D14F-A275-6DFEBC66CA31}" sibTransId="{3BCA74D4-E960-D24F-B841-01F1C5638A4E}"/>
    <dgm:cxn modelId="{AFE451A5-C38D-AC43-A6D4-D2D8C7471580}" srcId="{D7D68F48-22BA-5F41-8E03-4A03FFD1125B}" destId="{F56F65B5-DDD2-5244-AFE5-902D9A8CCD97}" srcOrd="1" destOrd="0" parTransId="{3AC694FE-7C6C-A146-A0AF-710520E729E1}" sibTransId="{2858ACF1-A6DA-5D48-B867-B719C86033E3}"/>
    <dgm:cxn modelId="{DBC497B0-E2A9-3E4D-ACEE-46DAA12F6062}" type="presOf" srcId="{34DB2C35-9954-AA45-81C2-335D6055E5D3}" destId="{C482A25A-FA2F-A940-8B2E-6BD0E4C51A39}" srcOrd="0" destOrd="0" presId="urn:microsoft.com/office/officeart/2005/8/layout/lProcess3"/>
    <dgm:cxn modelId="{B84DA9C9-A59F-5B47-AE77-8A5F244284BD}" type="presOf" srcId="{F56F65B5-DDD2-5244-AFE5-902D9A8CCD97}" destId="{8335D874-3FC1-4447-A17B-3C9861263814}" srcOrd="0" destOrd="0" presId="urn:microsoft.com/office/officeart/2005/8/layout/lProcess3"/>
    <dgm:cxn modelId="{F7729CD8-0D28-6D41-B068-5828B3591095}" srcId="{34DB2C35-9954-AA45-81C2-335D6055E5D3}" destId="{AB03EFF2-92B4-B245-9E10-9A8664D723C1}" srcOrd="1" destOrd="0" parTransId="{757C49FB-5139-F94B-B53C-75EB7A0A01AD}" sibTransId="{5E6C83FC-F11A-1448-8B09-299DEB188E1C}"/>
    <dgm:cxn modelId="{A91579E8-5BEF-DA46-97B6-7AD4FA689F0C}" type="presOf" srcId="{16B275B0-EF8A-E243-92F5-36B3D123503E}" destId="{F7D040F8-BA3E-284E-890A-3DB3ADDEAE90}" srcOrd="0" destOrd="0" presId="urn:microsoft.com/office/officeart/2005/8/layout/lProcess3"/>
    <dgm:cxn modelId="{621326FA-A846-9344-B183-3BA47FBA680D}" type="presOf" srcId="{65E269F9-4EC3-4445-81B8-FC750A8975DE}" destId="{F68020B7-0CB4-4644-900B-5687DB9395BD}" srcOrd="0" destOrd="0" presId="urn:microsoft.com/office/officeart/2005/8/layout/lProcess3"/>
    <dgm:cxn modelId="{90973E4A-C6E2-0A4E-9637-B6848CE3AF6E}" type="presParOf" srcId="{C482A25A-FA2F-A940-8B2E-6BD0E4C51A39}" destId="{D4A809EE-00C5-9544-A4E4-270E1EAC3877}" srcOrd="0" destOrd="0" presId="urn:microsoft.com/office/officeart/2005/8/layout/lProcess3"/>
    <dgm:cxn modelId="{2E3F7FF9-7075-4044-A537-49E166800FBB}" type="presParOf" srcId="{D4A809EE-00C5-9544-A4E4-270E1EAC3877}" destId="{A333E38E-D5D4-494B-B6B8-10969B069E02}" srcOrd="0" destOrd="0" presId="urn:microsoft.com/office/officeart/2005/8/layout/lProcess3"/>
    <dgm:cxn modelId="{F97175CF-D84D-0543-9759-3E85FF817733}" type="presParOf" srcId="{D4A809EE-00C5-9544-A4E4-270E1EAC3877}" destId="{5B5B1C9B-7FD2-7C45-A31B-BAD5FDCC2480}" srcOrd="1" destOrd="0" presId="urn:microsoft.com/office/officeart/2005/8/layout/lProcess3"/>
    <dgm:cxn modelId="{7CE0A16C-CA64-2540-8185-F1D6F95A06EB}" type="presParOf" srcId="{D4A809EE-00C5-9544-A4E4-270E1EAC3877}" destId="{ACD475B9-91A1-D34D-B41F-86A45A7DA9B3}" srcOrd="2" destOrd="0" presId="urn:microsoft.com/office/officeart/2005/8/layout/lProcess3"/>
    <dgm:cxn modelId="{D1F84B64-BD33-2943-B171-164B5ED0D5F5}" type="presParOf" srcId="{D4A809EE-00C5-9544-A4E4-270E1EAC3877}" destId="{4FCA61ED-0FF3-5543-B992-990329949751}" srcOrd="3" destOrd="0" presId="urn:microsoft.com/office/officeart/2005/8/layout/lProcess3"/>
    <dgm:cxn modelId="{B5BE9BB5-EEE6-6C42-8445-BC53C937C7EC}" type="presParOf" srcId="{D4A809EE-00C5-9544-A4E4-270E1EAC3877}" destId="{8335D874-3FC1-4447-A17B-3C9861263814}" srcOrd="4" destOrd="0" presId="urn:microsoft.com/office/officeart/2005/8/layout/lProcess3"/>
    <dgm:cxn modelId="{3020FEB2-8A6B-FD4E-AD83-FD6D45C691E5}" type="presParOf" srcId="{C482A25A-FA2F-A940-8B2E-6BD0E4C51A39}" destId="{D32DE6CE-6172-3D44-A1C7-908C70BD66B4}" srcOrd="1" destOrd="0" presId="urn:microsoft.com/office/officeart/2005/8/layout/lProcess3"/>
    <dgm:cxn modelId="{E0633381-3405-FA4F-90BF-5D56512C95A9}" type="presParOf" srcId="{C482A25A-FA2F-A940-8B2E-6BD0E4C51A39}" destId="{F3671F76-6C51-6B43-9268-699CA37B4508}" srcOrd="2" destOrd="0" presId="urn:microsoft.com/office/officeart/2005/8/layout/lProcess3"/>
    <dgm:cxn modelId="{1CA10F9E-B5A6-C64C-ADDA-926477D397E8}" type="presParOf" srcId="{F3671F76-6C51-6B43-9268-699CA37B4508}" destId="{855693C6-DFC5-764A-9BA6-F8797E22CD8E}" srcOrd="0" destOrd="0" presId="urn:microsoft.com/office/officeart/2005/8/layout/lProcess3"/>
    <dgm:cxn modelId="{201981DE-3AF8-A448-9516-15DC4D7AFEC3}" type="presParOf" srcId="{F3671F76-6C51-6B43-9268-699CA37B4508}" destId="{1C748150-8FF7-8640-9DF6-689B46BA0798}" srcOrd="1" destOrd="0" presId="urn:microsoft.com/office/officeart/2005/8/layout/lProcess3"/>
    <dgm:cxn modelId="{B3255A69-CFDA-8444-915D-D6ECF2FC870E}" type="presParOf" srcId="{F3671F76-6C51-6B43-9268-699CA37B4508}" destId="{F68020B7-0CB4-4644-900B-5687DB9395BD}" srcOrd="2" destOrd="0" presId="urn:microsoft.com/office/officeart/2005/8/layout/lProcess3"/>
    <dgm:cxn modelId="{46753291-7039-0E49-91D9-7F300B1880C1}" type="presParOf" srcId="{F3671F76-6C51-6B43-9268-699CA37B4508}" destId="{0E4FAC85-AC85-C24F-A1E7-EF0201BDAE97}" srcOrd="3" destOrd="0" presId="urn:microsoft.com/office/officeart/2005/8/layout/lProcess3"/>
    <dgm:cxn modelId="{53449D57-4FB2-2F48-BFC8-F92C4FACAA05}" type="presParOf" srcId="{F3671F76-6C51-6B43-9268-699CA37B4508}" destId="{F7D040F8-BA3E-284E-890A-3DB3ADDEAE9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7297F-1B6E-4239-88E3-C3D62099011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C97437-DA6B-4B79-B88B-A28E02106EE9}">
      <dgm:prSet/>
      <dgm:spPr/>
      <dgm:t>
        <a:bodyPr/>
        <a:lstStyle/>
        <a:p>
          <a:pPr>
            <a:lnSpc>
              <a:spcPct val="100000"/>
            </a:lnSpc>
          </a:pPr>
          <a:r>
            <a:rPr lang="en-US"/>
            <a:t>Why do you read popular literature?</a:t>
          </a:r>
        </a:p>
      </dgm:t>
    </dgm:pt>
    <dgm:pt modelId="{7DDE4AA8-AA59-4351-A879-8D9C59D7A9DB}" type="parTrans" cxnId="{49BD8B0D-4F7F-468D-B9B2-AF0519B45702}">
      <dgm:prSet/>
      <dgm:spPr/>
      <dgm:t>
        <a:bodyPr/>
        <a:lstStyle/>
        <a:p>
          <a:endParaRPr lang="en-US"/>
        </a:p>
      </dgm:t>
    </dgm:pt>
    <dgm:pt modelId="{EF2EE75A-F01F-444A-9ADC-C2C48F55FA97}" type="sibTrans" cxnId="{49BD8B0D-4F7F-468D-B9B2-AF0519B45702}">
      <dgm:prSet/>
      <dgm:spPr/>
      <dgm:t>
        <a:bodyPr/>
        <a:lstStyle/>
        <a:p>
          <a:endParaRPr lang="en-US"/>
        </a:p>
      </dgm:t>
    </dgm:pt>
    <dgm:pt modelId="{A6C22DD2-D065-45DD-A2FA-52C16E93C5CE}">
      <dgm:prSet/>
      <dgm:spPr/>
      <dgm:t>
        <a:bodyPr/>
        <a:lstStyle/>
        <a:p>
          <a:pPr>
            <a:lnSpc>
              <a:spcPct val="100000"/>
            </a:lnSpc>
          </a:pPr>
          <a:r>
            <a:rPr lang="en-US"/>
            <a:t>What does it provide for you?</a:t>
          </a:r>
        </a:p>
      </dgm:t>
    </dgm:pt>
    <dgm:pt modelId="{590965D3-623C-4685-999E-A708A2A4E62F}" type="parTrans" cxnId="{F64A675A-52A1-4CB8-8BDC-C8A3D1632883}">
      <dgm:prSet/>
      <dgm:spPr/>
      <dgm:t>
        <a:bodyPr/>
        <a:lstStyle/>
        <a:p>
          <a:endParaRPr lang="en-US"/>
        </a:p>
      </dgm:t>
    </dgm:pt>
    <dgm:pt modelId="{F1D2443D-AC47-4466-8A06-CF648EB59258}" type="sibTrans" cxnId="{F64A675A-52A1-4CB8-8BDC-C8A3D1632883}">
      <dgm:prSet/>
      <dgm:spPr/>
      <dgm:t>
        <a:bodyPr/>
        <a:lstStyle/>
        <a:p>
          <a:endParaRPr lang="en-US"/>
        </a:p>
      </dgm:t>
    </dgm:pt>
    <dgm:pt modelId="{860FDE08-BDD0-45EF-BC0F-509D48142F05}">
      <dgm:prSet/>
      <dgm:spPr/>
      <dgm:t>
        <a:bodyPr/>
        <a:lstStyle/>
        <a:p>
          <a:pPr>
            <a:lnSpc>
              <a:spcPct val="100000"/>
            </a:lnSpc>
          </a:pPr>
          <a:r>
            <a:rPr lang="en-US"/>
            <a:t>How do you feel when you read them?</a:t>
          </a:r>
        </a:p>
      </dgm:t>
    </dgm:pt>
    <dgm:pt modelId="{EBEE34FA-3C01-4A7D-B0F8-CCFE6CE0F582}" type="parTrans" cxnId="{32CFD9C6-8511-42E0-A122-3B050009BC4B}">
      <dgm:prSet/>
      <dgm:spPr/>
      <dgm:t>
        <a:bodyPr/>
        <a:lstStyle/>
        <a:p>
          <a:endParaRPr lang="en-US"/>
        </a:p>
      </dgm:t>
    </dgm:pt>
    <dgm:pt modelId="{61289514-5B0E-491D-8A01-98A6C4EE4F4F}" type="sibTrans" cxnId="{32CFD9C6-8511-42E0-A122-3B050009BC4B}">
      <dgm:prSet/>
      <dgm:spPr/>
      <dgm:t>
        <a:bodyPr/>
        <a:lstStyle/>
        <a:p>
          <a:endParaRPr lang="en-US"/>
        </a:p>
      </dgm:t>
    </dgm:pt>
    <dgm:pt modelId="{6EF6B380-5E55-4161-AC0E-39BC1C3CB576}">
      <dgm:prSet/>
      <dgm:spPr/>
      <dgm:t>
        <a:bodyPr/>
        <a:lstStyle/>
        <a:p>
          <a:pPr>
            <a:lnSpc>
              <a:spcPct val="100000"/>
            </a:lnSpc>
          </a:pPr>
          <a:r>
            <a:rPr lang="en-US"/>
            <a:t>What kind of an experience is it?</a:t>
          </a:r>
        </a:p>
      </dgm:t>
    </dgm:pt>
    <dgm:pt modelId="{5FF7104D-E0A7-4C55-93BE-550DBC3DF53E}" type="parTrans" cxnId="{0E147622-29D0-45F9-AE7F-C611EE2B7211}">
      <dgm:prSet/>
      <dgm:spPr/>
      <dgm:t>
        <a:bodyPr/>
        <a:lstStyle/>
        <a:p>
          <a:endParaRPr lang="en-US"/>
        </a:p>
      </dgm:t>
    </dgm:pt>
    <dgm:pt modelId="{612EADD6-BC13-4C2F-AB33-B738A8F61217}" type="sibTrans" cxnId="{0E147622-29D0-45F9-AE7F-C611EE2B7211}">
      <dgm:prSet/>
      <dgm:spPr/>
      <dgm:t>
        <a:bodyPr/>
        <a:lstStyle/>
        <a:p>
          <a:endParaRPr lang="en-US"/>
        </a:p>
      </dgm:t>
    </dgm:pt>
    <dgm:pt modelId="{5797C780-AF56-4503-89DC-3AD98280BA51}" type="pres">
      <dgm:prSet presAssocID="{4F57297F-1B6E-4239-88E3-C3D620990116}" presName="root" presStyleCnt="0">
        <dgm:presLayoutVars>
          <dgm:dir/>
          <dgm:resizeHandles val="exact"/>
        </dgm:presLayoutVars>
      </dgm:prSet>
      <dgm:spPr/>
    </dgm:pt>
    <dgm:pt modelId="{441A3FA2-A9DF-4EC6-AA03-458F7075B76C}" type="pres">
      <dgm:prSet presAssocID="{4BC97437-DA6B-4B79-B88B-A28E02106EE9}" presName="compNode" presStyleCnt="0"/>
      <dgm:spPr/>
    </dgm:pt>
    <dgm:pt modelId="{8FD32355-452C-46C8-86F3-F87FFE41533F}" type="pres">
      <dgm:prSet presAssocID="{4BC97437-DA6B-4B79-B88B-A28E02106E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FE7516B-5347-49B9-95BB-5A13AD02FF16}" type="pres">
      <dgm:prSet presAssocID="{4BC97437-DA6B-4B79-B88B-A28E02106EE9}" presName="spaceRect" presStyleCnt="0"/>
      <dgm:spPr/>
    </dgm:pt>
    <dgm:pt modelId="{F1AA2685-8083-41AA-B98F-5C208F6D4A2E}" type="pres">
      <dgm:prSet presAssocID="{4BC97437-DA6B-4B79-B88B-A28E02106EE9}" presName="textRect" presStyleLbl="revTx" presStyleIdx="0" presStyleCnt="4">
        <dgm:presLayoutVars>
          <dgm:chMax val="1"/>
          <dgm:chPref val="1"/>
        </dgm:presLayoutVars>
      </dgm:prSet>
      <dgm:spPr/>
    </dgm:pt>
    <dgm:pt modelId="{CBCEF7BC-3628-4D35-8DBE-78A8261E10E7}" type="pres">
      <dgm:prSet presAssocID="{EF2EE75A-F01F-444A-9ADC-C2C48F55FA97}" presName="sibTrans" presStyleCnt="0"/>
      <dgm:spPr/>
    </dgm:pt>
    <dgm:pt modelId="{7AF19664-F4C5-431C-8AA6-97459249CBAB}" type="pres">
      <dgm:prSet presAssocID="{A6C22DD2-D065-45DD-A2FA-52C16E93C5CE}" presName="compNode" presStyleCnt="0"/>
      <dgm:spPr/>
    </dgm:pt>
    <dgm:pt modelId="{7C79CDCF-C52D-42F1-AA14-42C7AA4CC655}" type="pres">
      <dgm:prSet presAssocID="{A6C22DD2-D065-45DD-A2FA-52C16E93C5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91F46BD-68A9-41F3-AEC0-54DD272FF741}" type="pres">
      <dgm:prSet presAssocID="{A6C22DD2-D065-45DD-A2FA-52C16E93C5CE}" presName="spaceRect" presStyleCnt="0"/>
      <dgm:spPr/>
    </dgm:pt>
    <dgm:pt modelId="{5B6E142D-1D8D-41FA-A054-482A91881744}" type="pres">
      <dgm:prSet presAssocID="{A6C22DD2-D065-45DD-A2FA-52C16E93C5CE}" presName="textRect" presStyleLbl="revTx" presStyleIdx="1" presStyleCnt="4">
        <dgm:presLayoutVars>
          <dgm:chMax val="1"/>
          <dgm:chPref val="1"/>
        </dgm:presLayoutVars>
      </dgm:prSet>
      <dgm:spPr/>
    </dgm:pt>
    <dgm:pt modelId="{B74D7F64-D9EE-422E-8582-4659BCDF9C3E}" type="pres">
      <dgm:prSet presAssocID="{F1D2443D-AC47-4466-8A06-CF648EB59258}" presName="sibTrans" presStyleCnt="0"/>
      <dgm:spPr/>
    </dgm:pt>
    <dgm:pt modelId="{1C94ADDF-D48B-449B-8F6E-D360798B20EC}" type="pres">
      <dgm:prSet presAssocID="{860FDE08-BDD0-45EF-BC0F-509D48142F05}" presName="compNode" presStyleCnt="0"/>
      <dgm:spPr/>
    </dgm:pt>
    <dgm:pt modelId="{E3B69384-BE86-48CE-9EA9-96FB2532544D}" type="pres">
      <dgm:prSet presAssocID="{860FDE08-BDD0-45EF-BC0F-509D48142F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04A7B4F9-0D64-416D-A6C4-C105BCBBD5E1}" type="pres">
      <dgm:prSet presAssocID="{860FDE08-BDD0-45EF-BC0F-509D48142F05}" presName="spaceRect" presStyleCnt="0"/>
      <dgm:spPr/>
    </dgm:pt>
    <dgm:pt modelId="{C9E73108-FA24-4C76-8BC5-8625C52A040E}" type="pres">
      <dgm:prSet presAssocID="{860FDE08-BDD0-45EF-BC0F-509D48142F05}" presName="textRect" presStyleLbl="revTx" presStyleIdx="2" presStyleCnt="4">
        <dgm:presLayoutVars>
          <dgm:chMax val="1"/>
          <dgm:chPref val="1"/>
        </dgm:presLayoutVars>
      </dgm:prSet>
      <dgm:spPr/>
    </dgm:pt>
    <dgm:pt modelId="{029601BE-9710-4F53-A5DD-889AAF30899F}" type="pres">
      <dgm:prSet presAssocID="{61289514-5B0E-491D-8A01-98A6C4EE4F4F}" presName="sibTrans" presStyleCnt="0"/>
      <dgm:spPr/>
    </dgm:pt>
    <dgm:pt modelId="{4472836D-F32B-4746-AAA0-82225C16F46E}" type="pres">
      <dgm:prSet presAssocID="{6EF6B380-5E55-4161-AC0E-39BC1C3CB576}" presName="compNode" presStyleCnt="0"/>
      <dgm:spPr/>
    </dgm:pt>
    <dgm:pt modelId="{2A8BB68B-89FF-4CC3-8A89-A6AB6C0A82EB}" type="pres">
      <dgm:prSet presAssocID="{6EF6B380-5E55-4161-AC0E-39BC1C3CB5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92901D65-095F-422A-9933-5127EB4B1C7E}" type="pres">
      <dgm:prSet presAssocID="{6EF6B380-5E55-4161-AC0E-39BC1C3CB576}" presName="spaceRect" presStyleCnt="0"/>
      <dgm:spPr/>
    </dgm:pt>
    <dgm:pt modelId="{C799E172-77C0-441B-AEC1-8045FB924548}" type="pres">
      <dgm:prSet presAssocID="{6EF6B380-5E55-4161-AC0E-39BC1C3CB576}" presName="textRect" presStyleLbl="revTx" presStyleIdx="3" presStyleCnt="4">
        <dgm:presLayoutVars>
          <dgm:chMax val="1"/>
          <dgm:chPref val="1"/>
        </dgm:presLayoutVars>
      </dgm:prSet>
      <dgm:spPr/>
    </dgm:pt>
  </dgm:ptLst>
  <dgm:cxnLst>
    <dgm:cxn modelId="{42C77E0A-A68F-1D4A-A9CF-D7492B375B62}" type="presOf" srcId="{6EF6B380-5E55-4161-AC0E-39BC1C3CB576}" destId="{C799E172-77C0-441B-AEC1-8045FB924548}" srcOrd="0" destOrd="0" presId="urn:microsoft.com/office/officeart/2018/2/layout/IconLabelList"/>
    <dgm:cxn modelId="{49BD8B0D-4F7F-468D-B9B2-AF0519B45702}" srcId="{4F57297F-1B6E-4239-88E3-C3D620990116}" destId="{4BC97437-DA6B-4B79-B88B-A28E02106EE9}" srcOrd="0" destOrd="0" parTransId="{7DDE4AA8-AA59-4351-A879-8D9C59D7A9DB}" sibTransId="{EF2EE75A-F01F-444A-9ADC-C2C48F55FA97}"/>
    <dgm:cxn modelId="{74825D15-6559-2F42-85A3-432F07BE38CC}" type="presOf" srcId="{860FDE08-BDD0-45EF-BC0F-509D48142F05}" destId="{C9E73108-FA24-4C76-8BC5-8625C52A040E}" srcOrd="0" destOrd="0" presId="urn:microsoft.com/office/officeart/2018/2/layout/IconLabelList"/>
    <dgm:cxn modelId="{AF015516-6F26-7F4D-BCF9-44E3CC2525CF}" type="presOf" srcId="{4BC97437-DA6B-4B79-B88B-A28E02106EE9}" destId="{F1AA2685-8083-41AA-B98F-5C208F6D4A2E}" srcOrd="0" destOrd="0" presId="urn:microsoft.com/office/officeart/2018/2/layout/IconLabelList"/>
    <dgm:cxn modelId="{0E147622-29D0-45F9-AE7F-C611EE2B7211}" srcId="{4F57297F-1B6E-4239-88E3-C3D620990116}" destId="{6EF6B380-5E55-4161-AC0E-39BC1C3CB576}" srcOrd="3" destOrd="0" parTransId="{5FF7104D-E0A7-4C55-93BE-550DBC3DF53E}" sibTransId="{612EADD6-BC13-4C2F-AB33-B738A8F61217}"/>
    <dgm:cxn modelId="{F64A675A-52A1-4CB8-8BDC-C8A3D1632883}" srcId="{4F57297F-1B6E-4239-88E3-C3D620990116}" destId="{A6C22DD2-D065-45DD-A2FA-52C16E93C5CE}" srcOrd="1" destOrd="0" parTransId="{590965D3-623C-4685-999E-A708A2A4E62F}" sibTransId="{F1D2443D-AC47-4466-8A06-CF648EB59258}"/>
    <dgm:cxn modelId="{095FF676-24EE-EE4A-84B5-D369D05AC27B}" type="presOf" srcId="{4F57297F-1B6E-4239-88E3-C3D620990116}" destId="{5797C780-AF56-4503-89DC-3AD98280BA51}" srcOrd="0" destOrd="0" presId="urn:microsoft.com/office/officeart/2018/2/layout/IconLabelList"/>
    <dgm:cxn modelId="{32CFD9C6-8511-42E0-A122-3B050009BC4B}" srcId="{4F57297F-1B6E-4239-88E3-C3D620990116}" destId="{860FDE08-BDD0-45EF-BC0F-509D48142F05}" srcOrd="2" destOrd="0" parTransId="{EBEE34FA-3C01-4A7D-B0F8-CCFE6CE0F582}" sibTransId="{61289514-5B0E-491D-8A01-98A6C4EE4F4F}"/>
    <dgm:cxn modelId="{6B4FCDD0-190E-0347-A744-1853AFE06FE4}" type="presOf" srcId="{A6C22DD2-D065-45DD-A2FA-52C16E93C5CE}" destId="{5B6E142D-1D8D-41FA-A054-482A91881744}" srcOrd="0" destOrd="0" presId="urn:microsoft.com/office/officeart/2018/2/layout/IconLabelList"/>
    <dgm:cxn modelId="{9120C3D8-202D-B741-9458-6B85E7540DDB}" type="presParOf" srcId="{5797C780-AF56-4503-89DC-3AD98280BA51}" destId="{441A3FA2-A9DF-4EC6-AA03-458F7075B76C}" srcOrd="0" destOrd="0" presId="urn:microsoft.com/office/officeart/2018/2/layout/IconLabelList"/>
    <dgm:cxn modelId="{A98D88A6-EC97-564B-9529-13D9592794DB}" type="presParOf" srcId="{441A3FA2-A9DF-4EC6-AA03-458F7075B76C}" destId="{8FD32355-452C-46C8-86F3-F87FFE41533F}" srcOrd="0" destOrd="0" presId="urn:microsoft.com/office/officeart/2018/2/layout/IconLabelList"/>
    <dgm:cxn modelId="{D4A76F30-B9AC-0F44-BD30-2FB48ABFBB4F}" type="presParOf" srcId="{441A3FA2-A9DF-4EC6-AA03-458F7075B76C}" destId="{EFE7516B-5347-49B9-95BB-5A13AD02FF16}" srcOrd="1" destOrd="0" presId="urn:microsoft.com/office/officeart/2018/2/layout/IconLabelList"/>
    <dgm:cxn modelId="{D24BE9E8-CF1F-654F-8BB2-8A263B3AF408}" type="presParOf" srcId="{441A3FA2-A9DF-4EC6-AA03-458F7075B76C}" destId="{F1AA2685-8083-41AA-B98F-5C208F6D4A2E}" srcOrd="2" destOrd="0" presId="urn:microsoft.com/office/officeart/2018/2/layout/IconLabelList"/>
    <dgm:cxn modelId="{3EDAA17A-7A6C-144C-BE7C-0888C24700DC}" type="presParOf" srcId="{5797C780-AF56-4503-89DC-3AD98280BA51}" destId="{CBCEF7BC-3628-4D35-8DBE-78A8261E10E7}" srcOrd="1" destOrd="0" presId="urn:microsoft.com/office/officeart/2018/2/layout/IconLabelList"/>
    <dgm:cxn modelId="{27205D81-71A6-FA42-89FA-5D4C1E22F36F}" type="presParOf" srcId="{5797C780-AF56-4503-89DC-3AD98280BA51}" destId="{7AF19664-F4C5-431C-8AA6-97459249CBAB}" srcOrd="2" destOrd="0" presId="urn:microsoft.com/office/officeart/2018/2/layout/IconLabelList"/>
    <dgm:cxn modelId="{902B6031-BB85-3A4B-B579-23F0D7721B3F}" type="presParOf" srcId="{7AF19664-F4C5-431C-8AA6-97459249CBAB}" destId="{7C79CDCF-C52D-42F1-AA14-42C7AA4CC655}" srcOrd="0" destOrd="0" presId="urn:microsoft.com/office/officeart/2018/2/layout/IconLabelList"/>
    <dgm:cxn modelId="{E32016FB-DD72-F14B-8F0E-40F0925190C5}" type="presParOf" srcId="{7AF19664-F4C5-431C-8AA6-97459249CBAB}" destId="{691F46BD-68A9-41F3-AEC0-54DD272FF741}" srcOrd="1" destOrd="0" presId="urn:microsoft.com/office/officeart/2018/2/layout/IconLabelList"/>
    <dgm:cxn modelId="{26648128-7404-2F40-8722-1862763EFCFF}" type="presParOf" srcId="{7AF19664-F4C5-431C-8AA6-97459249CBAB}" destId="{5B6E142D-1D8D-41FA-A054-482A91881744}" srcOrd="2" destOrd="0" presId="urn:microsoft.com/office/officeart/2018/2/layout/IconLabelList"/>
    <dgm:cxn modelId="{989E7BC7-58D6-7C4D-A764-5156F372C69C}" type="presParOf" srcId="{5797C780-AF56-4503-89DC-3AD98280BA51}" destId="{B74D7F64-D9EE-422E-8582-4659BCDF9C3E}" srcOrd="3" destOrd="0" presId="urn:microsoft.com/office/officeart/2018/2/layout/IconLabelList"/>
    <dgm:cxn modelId="{A89D9D82-616E-D74D-969A-E560C2446448}" type="presParOf" srcId="{5797C780-AF56-4503-89DC-3AD98280BA51}" destId="{1C94ADDF-D48B-449B-8F6E-D360798B20EC}" srcOrd="4" destOrd="0" presId="urn:microsoft.com/office/officeart/2018/2/layout/IconLabelList"/>
    <dgm:cxn modelId="{03BC6B2F-ECDF-F241-A203-5F283EA20827}" type="presParOf" srcId="{1C94ADDF-D48B-449B-8F6E-D360798B20EC}" destId="{E3B69384-BE86-48CE-9EA9-96FB2532544D}" srcOrd="0" destOrd="0" presId="urn:microsoft.com/office/officeart/2018/2/layout/IconLabelList"/>
    <dgm:cxn modelId="{D136946E-5DCB-5F48-967C-A48D59128F8C}" type="presParOf" srcId="{1C94ADDF-D48B-449B-8F6E-D360798B20EC}" destId="{04A7B4F9-0D64-416D-A6C4-C105BCBBD5E1}" srcOrd="1" destOrd="0" presId="urn:microsoft.com/office/officeart/2018/2/layout/IconLabelList"/>
    <dgm:cxn modelId="{C7C5EDE9-2911-CA43-A18F-18F957F4AEEC}" type="presParOf" srcId="{1C94ADDF-D48B-449B-8F6E-D360798B20EC}" destId="{C9E73108-FA24-4C76-8BC5-8625C52A040E}" srcOrd="2" destOrd="0" presId="urn:microsoft.com/office/officeart/2018/2/layout/IconLabelList"/>
    <dgm:cxn modelId="{AB59B2A9-F352-DC40-8613-DC01AB69025D}" type="presParOf" srcId="{5797C780-AF56-4503-89DC-3AD98280BA51}" destId="{029601BE-9710-4F53-A5DD-889AAF30899F}" srcOrd="5" destOrd="0" presId="urn:microsoft.com/office/officeart/2018/2/layout/IconLabelList"/>
    <dgm:cxn modelId="{D4C7CD11-1023-324A-8583-468EE18D5ED8}" type="presParOf" srcId="{5797C780-AF56-4503-89DC-3AD98280BA51}" destId="{4472836D-F32B-4746-AAA0-82225C16F46E}" srcOrd="6" destOrd="0" presId="urn:microsoft.com/office/officeart/2018/2/layout/IconLabelList"/>
    <dgm:cxn modelId="{35F901E4-A386-FA43-BAEE-A3A5F2D5EF10}" type="presParOf" srcId="{4472836D-F32B-4746-AAA0-82225C16F46E}" destId="{2A8BB68B-89FF-4CC3-8A89-A6AB6C0A82EB}" srcOrd="0" destOrd="0" presId="urn:microsoft.com/office/officeart/2018/2/layout/IconLabelList"/>
    <dgm:cxn modelId="{5D9970C5-E7D0-9340-BB12-D1705ECB91B3}" type="presParOf" srcId="{4472836D-F32B-4746-AAA0-82225C16F46E}" destId="{92901D65-095F-422A-9933-5127EB4B1C7E}" srcOrd="1" destOrd="0" presId="urn:microsoft.com/office/officeart/2018/2/layout/IconLabelList"/>
    <dgm:cxn modelId="{B46212EE-DA91-AD45-816A-BBAF4D3DF2BE}" type="presParOf" srcId="{4472836D-F32B-4746-AAA0-82225C16F46E}" destId="{C799E172-77C0-441B-AEC1-8045FB9245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3E38E-D5D4-494B-B6B8-10969B069E02}">
      <dsp:nvSpPr>
        <dsp:cNvPr id="0" name=""/>
        <dsp:cNvSpPr/>
      </dsp:nvSpPr>
      <dsp:spPr>
        <a:xfrm>
          <a:off x="2817" y="216857"/>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kern="1200" dirty="0"/>
            <a:t>Epic</a:t>
          </a:r>
        </a:p>
      </dsp:txBody>
      <dsp:txXfrm>
        <a:off x="873640" y="216857"/>
        <a:ext cx="2612469" cy="1741646"/>
      </dsp:txXfrm>
    </dsp:sp>
    <dsp:sp modelId="{ACD475B9-91A1-D34D-B41F-86A45A7DA9B3}">
      <dsp:nvSpPr>
        <dsp:cNvPr id="0" name=""/>
        <dsp:cNvSpPr/>
      </dsp:nvSpPr>
      <dsp:spPr>
        <a:xfrm>
          <a:off x="3790898" y="364896"/>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Lyric</a:t>
          </a:r>
        </a:p>
      </dsp:txBody>
      <dsp:txXfrm>
        <a:off x="4513681" y="364896"/>
        <a:ext cx="2168349" cy="1445566"/>
      </dsp:txXfrm>
    </dsp:sp>
    <dsp:sp modelId="{8335D874-3FC1-4447-A17B-3C9861263814}">
      <dsp:nvSpPr>
        <dsp:cNvPr id="0" name=""/>
        <dsp:cNvSpPr/>
      </dsp:nvSpPr>
      <dsp:spPr>
        <a:xfrm>
          <a:off x="6898866" y="364896"/>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Dramatic</a:t>
          </a:r>
        </a:p>
      </dsp:txBody>
      <dsp:txXfrm>
        <a:off x="7621649" y="364896"/>
        <a:ext cx="2168349" cy="1445566"/>
      </dsp:txXfrm>
    </dsp:sp>
    <dsp:sp modelId="{855693C6-DFC5-764A-9BA6-F8797E22CD8E}">
      <dsp:nvSpPr>
        <dsp:cNvPr id="0" name=""/>
        <dsp:cNvSpPr/>
      </dsp:nvSpPr>
      <dsp:spPr>
        <a:xfrm>
          <a:off x="2817" y="2202333"/>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en-US" sz="6500" kern="1200" dirty="0"/>
            <a:t>Novel</a:t>
          </a:r>
        </a:p>
      </dsp:txBody>
      <dsp:txXfrm>
        <a:off x="873640" y="2202333"/>
        <a:ext cx="2612469" cy="1741646"/>
      </dsp:txXfrm>
    </dsp:sp>
    <dsp:sp modelId="{F68020B7-0CB4-4644-900B-5687DB9395BD}">
      <dsp:nvSpPr>
        <dsp:cNvPr id="0" name=""/>
        <dsp:cNvSpPr/>
      </dsp:nvSpPr>
      <dsp:spPr>
        <a:xfrm>
          <a:off x="3790898" y="2350373"/>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Poetry</a:t>
          </a:r>
        </a:p>
      </dsp:txBody>
      <dsp:txXfrm>
        <a:off x="4513681" y="2350373"/>
        <a:ext cx="2168349" cy="1445566"/>
      </dsp:txXfrm>
    </dsp:sp>
    <dsp:sp modelId="{F7D040F8-BA3E-284E-890A-3DB3ADDEAE90}">
      <dsp:nvSpPr>
        <dsp:cNvPr id="0" name=""/>
        <dsp:cNvSpPr/>
      </dsp:nvSpPr>
      <dsp:spPr>
        <a:xfrm>
          <a:off x="6898866" y="2350373"/>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Drama </a:t>
          </a:r>
        </a:p>
      </dsp:txBody>
      <dsp:txXfrm>
        <a:off x="7621649" y="2350373"/>
        <a:ext cx="2168349" cy="1445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32355-452C-46C8-86F3-F87FFE41533F}">
      <dsp:nvSpPr>
        <dsp:cNvPr id="0" name=""/>
        <dsp:cNvSpPr/>
      </dsp:nvSpPr>
      <dsp:spPr>
        <a:xfrm>
          <a:off x="359225" y="289292"/>
          <a:ext cx="582187" cy="58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A2685-8083-41AA-B98F-5C208F6D4A2E}">
      <dsp:nvSpPr>
        <dsp:cNvPr id="0" name=""/>
        <dsp:cNvSpPr/>
      </dsp:nvSpPr>
      <dsp:spPr>
        <a:xfrm>
          <a:off x="3444"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Why do you read popular literature?</a:t>
          </a:r>
        </a:p>
      </dsp:txBody>
      <dsp:txXfrm>
        <a:off x="3444" y="1065552"/>
        <a:ext cx="1293750" cy="517500"/>
      </dsp:txXfrm>
    </dsp:sp>
    <dsp:sp modelId="{7C79CDCF-C52D-42F1-AA14-42C7AA4CC655}">
      <dsp:nvSpPr>
        <dsp:cNvPr id="0" name=""/>
        <dsp:cNvSpPr/>
      </dsp:nvSpPr>
      <dsp:spPr>
        <a:xfrm>
          <a:off x="1879381" y="289292"/>
          <a:ext cx="582187" cy="58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E142D-1D8D-41FA-A054-482A91881744}">
      <dsp:nvSpPr>
        <dsp:cNvPr id="0" name=""/>
        <dsp:cNvSpPr/>
      </dsp:nvSpPr>
      <dsp:spPr>
        <a:xfrm>
          <a:off x="1523600"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What does it provide for you?</a:t>
          </a:r>
        </a:p>
      </dsp:txBody>
      <dsp:txXfrm>
        <a:off x="1523600" y="1065552"/>
        <a:ext cx="1293750" cy="517500"/>
      </dsp:txXfrm>
    </dsp:sp>
    <dsp:sp modelId="{E3B69384-BE86-48CE-9EA9-96FB2532544D}">
      <dsp:nvSpPr>
        <dsp:cNvPr id="0" name=""/>
        <dsp:cNvSpPr/>
      </dsp:nvSpPr>
      <dsp:spPr>
        <a:xfrm>
          <a:off x="3399537" y="289292"/>
          <a:ext cx="582187" cy="58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73108-FA24-4C76-8BC5-8625C52A040E}">
      <dsp:nvSpPr>
        <dsp:cNvPr id="0" name=""/>
        <dsp:cNvSpPr/>
      </dsp:nvSpPr>
      <dsp:spPr>
        <a:xfrm>
          <a:off x="3043756"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How do you feel when you read them?</a:t>
          </a:r>
        </a:p>
      </dsp:txBody>
      <dsp:txXfrm>
        <a:off x="3043756" y="1065552"/>
        <a:ext cx="1293750" cy="517500"/>
      </dsp:txXfrm>
    </dsp:sp>
    <dsp:sp modelId="{2A8BB68B-89FF-4CC3-8A89-A6AB6C0A82EB}">
      <dsp:nvSpPr>
        <dsp:cNvPr id="0" name=""/>
        <dsp:cNvSpPr/>
      </dsp:nvSpPr>
      <dsp:spPr>
        <a:xfrm>
          <a:off x="4919694" y="289292"/>
          <a:ext cx="582187" cy="582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99E172-77C0-441B-AEC1-8045FB924548}">
      <dsp:nvSpPr>
        <dsp:cNvPr id="0" name=""/>
        <dsp:cNvSpPr/>
      </dsp:nvSpPr>
      <dsp:spPr>
        <a:xfrm>
          <a:off x="4563912" y="1065552"/>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What kind of an experience is it?</a:t>
          </a:r>
        </a:p>
      </dsp:txBody>
      <dsp:txXfrm>
        <a:off x="4563912" y="1065552"/>
        <a:ext cx="1293750" cy="5175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4D76B-A847-2D45-A57B-A14C1BA8BCC0}" type="datetimeFigureOut">
              <a:rPr lang="en-TR" smtClean="0"/>
              <a:t>5.03.2021</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B9063-4770-C947-AA5F-34C17355E0EC}" type="slidenum">
              <a:rPr lang="en-TR" smtClean="0"/>
              <a:t>‹#›</a:t>
            </a:fld>
            <a:endParaRPr lang="en-TR"/>
          </a:p>
        </p:txBody>
      </p:sp>
    </p:spTree>
    <p:extLst>
      <p:ext uri="{BB962C8B-B14F-4D97-AF65-F5344CB8AC3E}">
        <p14:creationId xmlns:p14="http://schemas.microsoft.com/office/powerpoint/2010/main" val="258503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Now there are videos on youtube. Talent shows. Britain’s Got Talent. </a:t>
            </a:r>
          </a:p>
        </p:txBody>
      </p:sp>
      <p:sp>
        <p:nvSpPr>
          <p:cNvPr id="4" name="Slide Number Placeholder 3"/>
          <p:cNvSpPr>
            <a:spLocks noGrp="1"/>
          </p:cNvSpPr>
          <p:nvPr>
            <p:ph type="sldNum" sz="quarter" idx="5"/>
          </p:nvPr>
        </p:nvSpPr>
        <p:spPr/>
        <p:txBody>
          <a:bodyPr/>
          <a:lstStyle/>
          <a:p>
            <a:fld id="{DA9B9063-4770-C947-AA5F-34C17355E0EC}" type="slidenum">
              <a:rPr lang="en-TR" smtClean="0"/>
              <a:t>10</a:t>
            </a:fld>
            <a:endParaRPr lang="en-TR"/>
          </a:p>
        </p:txBody>
      </p:sp>
    </p:spTree>
    <p:extLst>
      <p:ext uri="{BB962C8B-B14F-4D97-AF65-F5344CB8AC3E}">
        <p14:creationId xmlns:p14="http://schemas.microsoft.com/office/powerpoint/2010/main" val="359954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Punk: mid-70s. anti-establishment. music of resistance, of protest. rebellion. A subculture.</a:t>
            </a:r>
          </a:p>
        </p:txBody>
      </p:sp>
      <p:sp>
        <p:nvSpPr>
          <p:cNvPr id="4" name="Slide Number Placeholder 3"/>
          <p:cNvSpPr>
            <a:spLocks noGrp="1"/>
          </p:cNvSpPr>
          <p:nvPr>
            <p:ph type="sldNum" sz="quarter" idx="5"/>
          </p:nvPr>
        </p:nvSpPr>
        <p:spPr/>
        <p:txBody>
          <a:bodyPr/>
          <a:lstStyle/>
          <a:p>
            <a:fld id="{DA9B9063-4770-C947-AA5F-34C17355E0EC}" type="slidenum">
              <a:rPr lang="en-TR" smtClean="0"/>
              <a:t>14</a:t>
            </a:fld>
            <a:endParaRPr lang="en-TR"/>
          </a:p>
        </p:txBody>
      </p:sp>
    </p:spTree>
    <p:extLst>
      <p:ext uri="{BB962C8B-B14F-4D97-AF65-F5344CB8AC3E}">
        <p14:creationId xmlns:p14="http://schemas.microsoft.com/office/powerpoint/2010/main" val="19280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prole=working class imprimatur=license, accepting that it has good standards</a:t>
            </a:r>
          </a:p>
        </p:txBody>
      </p:sp>
      <p:sp>
        <p:nvSpPr>
          <p:cNvPr id="4" name="Slide Number Placeholder 3"/>
          <p:cNvSpPr>
            <a:spLocks noGrp="1"/>
          </p:cNvSpPr>
          <p:nvPr>
            <p:ph type="sldNum" sz="quarter" idx="5"/>
          </p:nvPr>
        </p:nvSpPr>
        <p:spPr/>
        <p:txBody>
          <a:bodyPr/>
          <a:lstStyle/>
          <a:p>
            <a:fld id="{DA9B9063-4770-C947-AA5F-34C17355E0EC}" type="slidenum">
              <a:rPr lang="en-TR" smtClean="0"/>
              <a:t>15</a:t>
            </a:fld>
            <a:endParaRPr lang="en-TR"/>
          </a:p>
        </p:txBody>
      </p:sp>
    </p:spTree>
    <p:extLst>
      <p:ext uri="{BB962C8B-B14F-4D97-AF65-F5344CB8AC3E}">
        <p14:creationId xmlns:p14="http://schemas.microsoft.com/office/powerpoint/2010/main" val="301194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feminists thus helped the political issues reach a much wider audience. </a:t>
            </a:r>
          </a:p>
        </p:txBody>
      </p:sp>
      <p:sp>
        <p:nvSpPr>
          <p:cNvPr id="4" name="Slide Number Placeholder 3"/>
          <p:cNvSpPr>
            <a:spLocks noGrp="1"/>
          </p:cNvSpPr>
          <p:nvPr>
            <p:ph type="sldNum" sz="quarter" idx="5"/>
          </p:nvPr>
        </p:nvSpPr>
        <p:spPr/>
        <p:txBody>
          <a:bodyPr/>
          <a:lstStyle/>
          <a:p>
            <a:fld id="{DA9B9063-4770-C947-AA5F-34C17355E0EC}" type="slidenum">
              <a:rPr lang="en-TR" smtClean="0"/>
              <a:t>16</a:t>
            </a:fld>
            <a:endParaRPr lang="en-TR"/>
          </a:p>
        </p:txBody>
      </p:sp>
    </p:spTree>
    <p:extLst>
      <p:ext uri="{BB962C8B-B14F-4D97-AF65-F5344CB8AC3E}">
        <p14:creationId xmlns:p14="http://schemas.microsoft.com/office/powerpoint/2010/main" val="168856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A9B9063-4770-C947-AA5F-34C17355E0EC}" type="slidenum">
              <a:rPr lang="en-TR" smtClean="0"/>
              <a:t>24</a:t>
            </a:fld>
            <a:endParaRPr lang="en-TR"/>
          </a:p>
        </p:txBody>
      </p:sp>
    </p:spTree>
    <p:extLst>
      <p:ext uri="{BB962C8B-B14F-4D97-AF65-F5344CB8AC3E}">
        <p14:creationId xmlns:p14="http://schemas.microsoft.com/office/powerpoint/2010/main" val="429361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Some of these are popular fiction genres. How come we read them in the classroom? Thanks to the efforts of feminist scholars. Charlotte Brontë for instance. Her works were included in the canon much later and at the time they were written they were taken seriously only because they were published under a male name. So we might say that works produced by women belonged to the category of popular fiction by default up until the twentieth century (with some exceptions of course). </a:t>
            </a:r>
          </a:p>
        </p:txBody>
      </p:sp>
      <p:sp>
        <p:nvSpPr>
          <p:cNvPr id="4" name="Slide Number Placeholder 3"/>
          <p:cNvSpPr>
            <a:spLocks noGrp="1"/>
          </p:cNvSpPr>
          <p:nvPr>
            <p:ph type="sldNum" sz="quarter" idx="5"/>
          </p:nvPr>
        </p:nvSpPr>
        <p:spPr/>
        <p:txBody>
          <a:bodyPr/>
          <a:lstStyle/>
          <a:p>
            <a:fld id="{DA9B9063-4770-C947-AA5F-34C17355E0EC}" type="slidenum">
              <a:rPr lang="en-TR" smtClean="0"/>
              <a:t>33</a:t>
            </a:fld>
            <a:endParaRPr lang="en-TR"/>
          </a:p>
        </p:txBody>
      </p:sp>
    </p:spTree>
    <p:extLst>
      <p:ext uri="{BB962C8B-B14F-4D97-AF65-F5344CB8AC3E}">
        <p14:creationId xmlns:p14="http://schemas.microsoft.com/office/powerpoint/2010/main" val="365114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Example: My relationship with Terry Pratchett. When and why I read his works. If a person likes him, he/she must be a nice person, someone I can talk to, someone who speaks the same language as I do, someone who shares a similar view of life. Is this stereotyping and discrimination? Maybe. B</a:t>
            </a:r>
            <a:r>
              <a:rPr lang="en-US" dirty="0"/>
              <a:t>u</a:t>
            </a:r>
            <a:r>
              <a:rPr lang="en-TR" dirty="0"/>
              <a:t>t when you look at it from the group member’s perspective, we all feel this need to be included in a community of people “just like us.” Whether it is right or wrong is another debate. I personally believe it works the other way around: people who appreciate such a sense of community develop a tendency to be more inclusive. It is not a coincidence that a majority of scholars who study posthumanism are s/f readers. </a:t>
            </a:r>
          </a:p>
        </p:txBody>
      </p:sp>
      <p:sp>
        <p:nvSpPr>
          <p:cNvPr id="4" name="Slide Number Placeholder 3"/>
          <p:cNvSpPr>
            <a:spLocks noGrp="1"/>
          </p:cNvSpPr>
          <p:nvPr>
            <p:ph type="sldNum" sz="quarter" idx="5"/>
          </p:nvPr>
        </p:nvSpPr>
        <p:spPr/>
        <p:txBody>
          <a:bodyPr/>
          <a:lstStyle/>
          <a:p>
            <a:fld id="{DA9B9063-4770-C947-AA5F-34C17355E0EC}" type="slidenum">
              <a:rPr lang="en-TR" smtClean="0"/>
              <a:t>38</a:t>
            </a:fld>
            <a:endParaRPr lang="en-TR"/>
          </a:p>
        </p:txBody>
      </p:sp>
    </p:spTree>
    <p:extLst>
      <p:ext uri="{BB962C8B-B14F-4D97-AF65-F5344CB8AC3E}">
        <p14:creationId xmlns:p14="http://schemas.microsoft.com/office/powerpoint/2010/main" val="182554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March 5,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3901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March 5,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454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March 5,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0259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6591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6186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7615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7301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8345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1846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792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2923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March 5,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3358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5353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4052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8590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3/5/21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0657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March 5,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9368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March 5,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6882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March 5,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6333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March 5,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0354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March 5,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6752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March 5,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09486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March 5,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8045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March 5,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8129727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3/5/21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8074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4" r:id="rId5"/>
    <p:sldLayoutId id="2147483715" r:id="rId6"/>
    <p:sldLayoutId id="2147483721"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64">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BAD01-D557-964A-9773-8790DF24FB21}"/>
              </a:ext>
            </a:extLst>
          </p:cNvPr>
          <p:cNvSpPr>
            <a:spLocks noGrp="1"/>
          </p:cNvSpPr>
          <p:nvPr>
            <p:ph type="ctrTitle"/>
          </p:nvPr>
        </p:nvSpPr>
        <p:spPr>
          <a:xfrm>
            <a:off x="705032" y="1868703"/>
            <a:ext cx="5015638" cy="2075012"/>
          </a:xfrm>
        </p:spPr>
        <p:txBody>
          <a:bodyPr>
            <a:normAutofit/>
          </a:bodyPr>
          <a:lstStyle/>
          <a:p>
            <a:r>
              <a:rPr lang="en-TR" sz="5200" dirty="0"/>
              <a:t>Popular Culture &amp; Literature</a:t>
            </a:r>
          </a:p>
        </p:txBody>
      </p:sp>
      <p:grpSp>
        <p:nvGrpSpPr>
          <p:cNvPr id="80" name="Group 6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7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7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74" name="Group 7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7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7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7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9" name="Picture 2">
            <a:extLst>
              <a:ext uri="{FF2B5EF4-FFF2-40B4-BE49-F238E27FC236}">
                <a16:creationId xmlns:a16="http://schemas.microsoft.com/office/drawing/2014/main" id="{C566D25A-4F3A-4C81-86ED-5BCFEB1913D4}"/>
              </a:ext>
            </a:extLst>
          </p:cNvPr>
          <p:cNvPicPr>
            <a:picLocks noChangeAspect="1"/>
          </p:cNvPicPr>
          <p:nvPr/>
        </p:nvPicPr>
        <p:blipFill rotWithShape="1">
          <a:blip r:embed="rId2"/>
          <a:srcRect t="1422" r="-1" b="-1"/>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val="299922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E48686B-3C28-E749-B448-9E6E70349DA7}"/>
              </a:ext>
            </a:extLst>
          </p:cNvPr>
          <p:cNvPicPr>
            <a:picLocks noChangeAspect="1"/>
          </p:cNvPicPr>
          <p:nvPr/>
        </p:nvPicPr>
        <p:blipFill>
          <a:blip r:embed="rId3"/>
          <a:stretch>
            <a:fillRect/>
          </a:stretch>
        </p:blipFill>
        <p:spPr>
          <a:xfrm>
            <a:off x="643467" y="853340"/>
            <a:ext cx="9240039" cy="5151321"/>
          </a:xfrm>
          <a:prstGeom prst="rect">
            <a:avLst/>
          </a:prstGeom>
        </p:spPr>
      </p:pic>
      <p:sp>
        <p:nvSpPr>
          <p:cNvPr id="8" name="Freeform: Shape 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4748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able&#10;&#10;Description automatically generated">
            <a:extLst>
              <a:ext uri="{FF2B5EF4-FFF2-40B4-BE49-F238E27FC236}">
                <a16:creationId xmlns:a16="http://schemas.microsoft.com/office/drawing/2014/main" id="{77075F35-2C20-B145-BB6F-6E95D007FB19}"/>
              </a:ext>
            </a:extLst>
          </p:cNvPr>
          <p:cNvPicPr>
            <a:picLocks noChangeAspect="1"/>
          </p:cNvPicPr>
          <p:nvPr/>
        </p:nvPicPr>
        <p:blipFill>
          <a:blip r:embed="rId2"/>
          <a:stretch>
            <a:fillRect/>
          </a:stretch>
        </p:blipFill>
        <p:spPr>
          <a:xfrm>
            <a:off x="2374710" y="1577657"/>
            <a:ext cx="9173823" cy="3702687"/>
          </a:xfrm>
          <a:prstGeom prst="rect">
            <a:avLst/>
          </a:prstGeom>
        </p:spPr>
      </p:pic>
    </p:spTree>
    <p:extLst>
      <p:ext uri="{BB962C8B-B14F-4D97-AF65-F5344CB8AC3E}">
        <p14:creationId xmlns:p14="http://schemas.microsoft.com/office/powerpoint/2010/main" val="93452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193C-4768-CB4B-8428-ADBCDE493DBF}"/>
              </a:ext>
            </a:extLst>
          </p:cNvPr>
          <p:cNvSpPr>
            <a:spLocks noGrp="1"/>
          </p:cNvSpPr>
          <p:nvPr>
            <p:ph type="title"/>
          </p:nvPr>
        </p:nvSpPr>
        <p:spPr/>
        <p:txBody>
          <a:bodyPr/>
          <a:lstStyle/>
          <a:p>
            <a:r>
              <a:rPr lang="en-TR" dirty="0"/>
              <a:t>Third Definition</a:t>
            </a:r>
          </a:p>
        </p:txBody>
      </p:sp>
      <p:sp>
        <p:nvSpPr>
          <p:cNvPr id="3" name="Content Placeholder 2">
            <a:extLst>
              <a:ext uri="{FF2B5EF4-FFF2-40B4-BE49-F238E27FC236}">
                <a16:creationId xmlns:a16="http://schemas.microsoft.com/office/drawing/2014/main" id="{4ED8D2F1-9FFC-0940-93F4-7C012FCF56D6}"/>
              </a:ext>
            </a:extLst>
          </p:cNvPr>
          <p:cNvSpPr>
            <a:spLocks noGrp="1"/>
          </p:cNvSpPr>
          <p:nvPr>
            <p:ph idx="1"/>
          </p:nvPr>
        </p:nvSpPr>
        <p:spPr/>
        <p:txBody>
          <a:bodyPr/>
          <a:lstStyle/>
          <a:p>
            <a:pPr marL="0" indent="0">
              <a:buNone/>
            </a:pPr>
            <a:r>
              <a:rPr lang="en-TR" dirty="0"/>
              <a:t>Popular culture is mass culture.</a:t>
            </a:r>
          </a:p>
          <a:p>
            <a:pPr marL="0" indent="0">
              <a:buNone/>
            </a:pPr>
            <a:endParaRPr lang="en-TR" dirty="0"/>
          </a:p>
          <a:p>
            <a:r>
              <a:rPr lang="en-TR" dirty="0"/>
              <a:t>a commercial culture</a:t>
            </a:r>
          </a:p>
          <a:p>
            <a:r>
              <a:rPr lang="en-TR" dirty="0"/>
              <a:t>mass-produced for mass consumption</a:t>
            </a:r>
          </a:p>
          <a:p>
            <a:r>
              <a:rPr lang="en-TR" dirty="0"/>
              <a:t>its audience is a mass of non-discriminating consumers</a:t>
            </a:r>
          </a:p>
          <a:p>
            <a:r>
              <a:rPr lang="en-TR" dirty="0"/>
              <a:t>formulaic and manipulative</a:t>
            </a:r>
          </a:p>
          <a:p>
            <a:r>
              <a:rPr lang="en-TR" dirty="0"/>
              <a:t>public fantasy, a collective dreamworld, escapism</a:t>
            </a:r>
          </a:p>
          <a:p>
            <a:endParaRPr lang="en-TR" dirty="0"/>
          </a:p>
        </p:txBody>
      </p:sp>
    </p:spTree>
    <p:extLst>
      <p:ext uri="{BB962C8B-B14F-4D97-AF65-F5344CB8AC3E}">
        <p14:creationId xmlns:p14="http://schemas.microsoft.com/office/powerpoint/2010/main" val="407036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CBAB-0334-1242-A799-6C91A92FE2C2}"/>
              </a:ext>
            </a:extLst>
          </p:cNvPr>
          <p:cNvSpPr>
            <a:spLocks noGrp="1"/>
          </p:cNvSpPr>
          <p:nvPr>
            <p:ph type="title"/>
          </p:nvPr>
        </p:nvSpPr>
        <p:spPr/>
        <p:txBody>
          <a:bodyPr/>
          <a:lstStyle/>
          <a:p>
            <a:r>
              <a:rPr lang="en-TR" dirty="0"/>
              <a:t>Fourth Definition</a:t>
            </a:r>
          </a:p>
        </p:txBody>
      </p:sp>
      <p:sp>
        <p:nvSpPr>
          <p:cNvPr id="3" name="Content Placeholder 2">
            <a:extLst>
              <a:ext uri="{FF2B5EF4-FFF2-40B4-BE49-F238E27FC236}">
                <a16:creationId xmlns:a16="http://schemas.microsoft.com/office/drawing/2014/main" id="{51522F55-D65E-CF46-AFA5-3CB1435EF597}"/>
              </a:ext>
            </a:extLst>
          </p:cNvPr>
          <p:cNvSpPr>
            <a:spLocks noGrp="1"/>
          </p:cNvSpPr>
          <p:nvPr>
            <p:ph idx="1"/>
          </p:nvPr>
        </p:nvSpPr>
        <p:spPr/>
        <p:txBody>
          <a:bodyPr/>
          <a:lstStyle/>
          <a:p>
            <a:pPr marL="0" indent="0">
              <a:buNone/>
            </a:pPr>
            <a:r>
              <a:rPr lang="en-TR" dirty="0"/>
              <a:t>Culture that originates from ‘the people’.</a:t>
            </a:r>
          </a:p>
          <a:p>
            <a:pPr marL="0" indent="0">
              <a:buNone/>
            </a:pPr>
            <a:endParaRPr lang="en-TR" dirty="0"/>
          </a:p>
          <a:p>
            <a:r>
              <a:rPr lang="en-TR" dirty="0"/>
              <a:t>an ‘authentic’ culture of ‘the people’.</a:t>
            </a:r>
          </a:p>
          <a:p>
            <a:r>
              <a:rPr lang="en-TR" dirty="0"/>
              <a:t>folk culture: a culture of the people for the people</a:t>
            </a:r>
          </a:p>
          <a:p>
            <a:endParaRPr lang="en-TR" dirty="0"/>
          </a:p>
          <a:p>
            <a:pPr marL="0" indent="0">
              <a:buNone/>
            </a:pPr>
            <a:r>
              <a:rPr lang="en-TR" b="1" dirty="0"/>
              <a:t>Who are ‘the people’?</a:t>
            </a:r>
          </a:p>
          <a:p>
            <a:pPr marL="0" indent="0">
              <a:buNone/>
            </a:pPr>
            <a:endParaRPr lang="en-TR" dirty="0"/>
          </a:p>
        </p:txBody>
      </p:sp>
    </p:spTree>
    <p:extLst>
      <p:ext uri="{BB962C8B-B14F-4D97-AF65-F5344CB8AC3E}">
        <p14:creationId xmlns:p14="http://schemas.microsoft.com/office/powerpoint/2010/main" val="358943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A0758A5-97A8-3540-99CB-12FC130B8A30}"/>
              </a:ext>
            </a:extLst>
          </p:cNvPr>
          <p:cNvPicPr>
            <a:picLocks noChangeAspect="1"/>
          </p:cNvPicPr>
          <p:nvPr/>
        </p:nvPicPr>
        <p:blipFill>
          <a:blip r:embed="rId3"/>
          <a:stretch>
            <a:fillRect/>
          </a:stretch>
        </p:blipFill>
        <p:spPr>
          <a:xfrm>
            <a:off x="1074715" y="643468"/>
            <a:ext cx="8377542" cy="5571066"/>
          </a:xfrm>
          <a:prstGeom prst="rect">
            <a:avLst/>
          </a:prstGeom>
        </p:spPr>
      </p:pic>
      <p:sp>
        <p:nvSpPr>
          <p:cNvPr id="8" name="Freeform: Shape 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655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41747062-8E84-9347-82C2-38EF3FD68824}"/>
              </a:ext>
            </a:extLst>
          </p:cNvPr>
          <p:cNvPicPr>
            <a:picLocks noChangeAspect="1"/>
          </p:cNvPicPr>
          <p:nvPr/>
        </p:nvPicPr>
        <p:blipFill>
          <a:blip r:embed="rId3"/>
          <a:stretch>
            <a:fillRect/>
          </a:stretch>
        </p:blipFill>
        <p:spPr>
          <a:xfrm>
            <a:off x="990600" y="2508250"/>
            <a:ext cx="10210800" cy="1841500"/>
          </a:xfrm>
          <a:prstGeom prst="rect">
            <a:avLst/>
          </a:prstGeom>
        </p:spPr>
      </p:pic>
      <p:sp>
        <p:nvSpPr>
          <p:cNvPr id="4" name="TextBox 3">
            <a:extLst>
              <a:ext uri="{FF2B5EF4-FFF2-40B4-BE49-F238E27FC236}">
                <a16:creationId xmlns:a16="http://schemas.microsoft.com/office/drawing/2014/main" id="{BA227C70-6E25-D949-83C9-4C269A101065}"/>
              </a:ext>
            </a:extLst>
          </p:cNvPr>
          <p:cNvSpPr txBox="1"/>
          <p:nvPr/>
        </p:nvSpPr>
        <p:spPr>
          <a:xfrm>
            <a:off x="4385733" y="4859867"/>
            <a:ext cx="6277681" cy="646331"/>
          </a:xfrm>
          <a:prstGeom prst="rect">
            <a:avLst/>
          </a:prstGeom>
          <a:noFill/>
        </p:spPr>
        <p:txBody>
          <a:bodyPr wrap="none" rtlCol="0">
            <a:spAutoFit/>
          </a:bodyPr>
          <a:lstStyle/>
          <a:p>
            <a:r>
              <a:rPr lang="en-TR" dirty="0"/>
              <a:t>“Toward a Definition of Popular Culture”, Holt N. Parker</a:t>
            </a:r>
          </a:p>
          <a:p>
            <a:endParaRPr lang="en-TR" dirty="0"/>
          </a:p>
        </p:txBody>
      </p:sp>
    </p:spTree>
    <p:extLst>
      <p:ext uri="{BB962C8B-B14F-4D97-AF65-F5344CB8AC3E}">
        <p14:creationId xmlns:p14="http://schemas.microsoft.com/office/powerpoint/2010/main" val="126462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9835-4979-534F-92EA-60613F4D8359}"/>
              </a:ext>
            </a:extLst>
          </p:cNvPr>
          <p:cNvSpPr>
            <a:spLocks noGrp="1"/>
          </p:cNvSpPr>
          <p:nvPr>
            <p:ph type="title"/>
          </p:nvPr>
        </p:nvSpPr>
        <p:spPr/>
        <p:txBody>
          <a:bodyPr/>
          <a:lstStyle/>
          <a:p>
            <a:r>
              <a:rPr lang="en-TR" dirty="0"/>
              <a:t>Fifth Definition</a:t>
            </a:r>
          </a:p>
        </p:txBody>
      </p:sp>
      <p:sp>
        <p:nvSpPr>
          <p:cNvPr id="3" name="Content Placeholder 2">
            <a:extLst>
              <a:ext uri="{FF2B5EF4-FFF2-40B4-BE49-F238E27FC236}">
                <a16:creationId xmlns:a16="http://schemas.microsoft.com/office/drawing/2014/main" id="{D1BCD963-22E9-484E-8A24-E675081AA32B}"/>
              </a:ext>
            </a:extLst>
          </p:cNvPr>
          <p:cNvSpPr>
            <a:spLocks noGrp="1"/>
          </p:cNvSpPr>
          <p:nvPr>
            <p:ph idx="1"/>
          </p:nvPr>
        </p:nvSpPr>
        <p:spPr/>
        <p:txBody>
          <a:bodyPr/>
          <a:lstStyle/>
          <a:p>
            <a:pPr marL="0" indent="0">
              <a:buNone/>
            </a:pPr>
            <a:r>
              <a:rPr lang="en-TR" dirty="0"/>
              <a:t>A site of struggle between the ‘resistance’ of subordinate groups and the forces of ‘incorporation’ operating in the interests of dominant groups.</a:t>
            </a:r>
          </a:p>
          <a:p>
            <a:pPr marL="0" indent="0">
              <a:buNone/>
            </a:pPr>
            <a:endParaRPr lang="en-TR" dirty="0"/>
          </a:p>
          <a:p>
            <a:pPr marL="0" indent="0">
              <a:buNone/>
            </a:pPr>
            <a:r>
              <a:rPr lang="en-TR" dirty="0"/>
              <a:t>ex: using popular genres such as science-fiction for feminist politics</a:t>
            </a:r>
          </a:p>
        </p:txBody>
      </p:sp>
    </p:spTree>
    <p:extLst>
      <p:ext uri="{BB962C8B-B14F-4D97-AF65-F5344CB8AC3E}">
        <p14:creationId xmlns:p14="http://schemas.microsoft.com/office/powerpoint/2010/main" val="16437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8D56-BC46-694A-88D4-92292810A1D5}"/>
              </a:ext>
            </a:extLst>
          </p:cNvPr>
          <p:cNvSpPr>
            <a:spLocks noGrp="1"/>
          </p:cNvSpPr>
          <p:nvPr>
            <p:ph type="title"/>
          </p:nvPr>
        </p:nvSpPr>
        <p:spPr/>
        <p:txBody>
          <a:bodyPr/>
          <a:lstStyle/>
          <a:p>
            <a:r>
              <a:rPr lang="en-TR" dirty="0"/>
              <a:t>Postmodern View</a:t>
            </a:r>
          </a:p>
        </p:txBody>
      </p:sp>
      <p:sp>
        <p:nvSpPr>
          <p:cNvPr id="3" name="Content Placeholder 2">
            <a:extLst>
              <a:ext uri="{FF2B5EF4-FFF2-40B4-BE49-F238E27FC236}">
                <a16:creationId xmlns:a16="http://schemas.microsoft.com/office/drawing/2014/main" id="{7C37C08E-C71B-C148-8231-8A296074D946}"/>
              </a:ext>
            </a:extLst>
          </p:cNvPr>
          <p:cNvSpPr>
            <a:spLocks noGrp="1"/>
          </p:cNvSpPr>
          <p:nvPr>
            <p:ph idx="1"/>
          </p:nvPr>
        </p:nvSpPr>
        <p:spPr/>
        <p:txBody>
          <a:bodyPr/>
          <a:lstStyle/>
          <a:p>
            <a:pPr marL="0" indent="0">
              <a:buNone/>
            </a:pPr>
            <a:r>
              <a:rPr lang="en-TR" dirty="0"/>
              <a:t>Postmodern culture is a culture that no longer recognizes the distinction between high and popular culture.</a:t>
            </a:r>
          </a:p>
          <a:p>
            <a:pPr marL="0" indent="0">
              <a:buNone/>
            </a:pPr>
            <a:endParaRPr lang="en-TR" dirty="0"/>
          </a:p>
          <a:p>
            <a:pPr marL="0" indent="0">
              <a:buNone/>
            </a:pPr>
            <a:r>
              <a:rPr lang="en-TR" dirty="0"/>
              <a:t>Thus the distinction between ‘authentic’ and ‘commercial’ culture is blurred. </a:t>
            </a:r>
          </a:p>
        </p:txBody>
      </p:sp>
    </p:spTree>
    <p:extLst>
      <p:ext uri="{BB962C8B-B14F-4D97-AF65-F5344CB8AC3E}">
        <p14:creationId xmlns:p14="http://schemas.microsoft.com/office/powerpoint/2010/main" val="391935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ext&#10;&#10;Description automatically generated with low confidence">
            <a:extLst>
              <a:ext uri="{FF2B5EF4-FFF2-40B4-BE49-F238E27FC236}">
                <a16:creationId xmlns:a16="http://schemas.microsoft.com/office/drawing/2014/main" id="{38ACAE51-E30C-C04E-8412-8C45E35B7D82}"/>
              </a:ext>
            </a:extLst>
          </p:cNvPr>
          <p:cNvPicPr>
            <a:picLocks noChangeAspect="1"/>
          </p:cNvPicPr>
          <p:nvPr/>
        </p:nvPicPr>
        <p:blipFill>
          <a:blip r:embed="rId2"/>
          <a:stretch>
            <a:fillRect/>
          </a:stretch>
        </p:blipFill>
        <p:spPr>
          <a:xfrm>
            <a:off x="2374710" y="2018525"/>
            <a:ext cx="9173823" cy="2820951"/>
          </a:xfrm>
          <a:prstGeom prst="rect">
            <a:avLst/>
          </a:prstGeom>
        </p:spPr>
      </p:pic>
    </p:spTree>
    <p:extLst>
      <p:ext uri="{BB962C8B-B14F-4D97-AF65-F5344CB8AC3E}">
        <p14:creationId xmlns:p14="http://schemas.microsoft.com/office/powerpoint/2010/main" val="219581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E231C235-F0BB-4D4D-AB91-1078745F0625}"/>
              </a:ext>
            </a:extLst>
          </p:cNvPr>
          <p:cNvPicPr>
            <a:picLocks noGrp="1" noChangeAspect="1"/>
          </p:cNvPicPr>
          <p:nvPr>
            <p:ph idx="1"/>
          </p:nvPr>
        </p:nvPicPr>
        <p:blipFill>
          <a:blip r:embed="rId2"/>
          <a:stretch>
            <a:fillRect/>
          </a:stretch>
        </p:blipFill>
        <p:spPr>
          <a:xfrm>
            <a:off x="2419635" y="266950"/>
            <a:ext cx="8949502" cy="5571066"/>
          </a:xfrm>
          <a:prstGeom prst="rect">
            <a:avLst/>
          </a:prstGeom>
        </p:spPr>
      </p:pic>
      <p:sp>
        <p:nvSpPr>
          <p:cNvPr id="6" name="TextBox 5">
            <a:extLst>
              <a:ext uri="{FF2B5EF4-FFF2-40B4-BE49-F238E27FC236}">
                <a16:creationId xmlns:a16="http://schemas.microsoft.com/office/drawing/2014/main" id="{375CEB95-2278-9A49-9E7A-590095C21E55}"/>
              </a:ext>
            </a:extLst>
          </p:cNvPr>
          <p:cNvSpPr txBox="1"/>
          <p:nvPr/>
        </p:nvSpPr>
        <p:spPr>
          <a:xfrm>
            <a:off x="5006788" y="6073800"/>
            <a:ext cx="6208751" cy="369332"/>
          </a:xfrm>
          <a:prstGeom prst="rect">
            <a:avLst/>
          </a:prstGeom>
          <a:noFill/>
        </p:spPr>
        <p:txBody>
          <a:bodyPr wrap="none" rtlCol="0">
            <a:spAutoFit/>
          </a:bodyPr>
          <a:lstStyle/>
          <a:p>
            <a:r>
              <a:rPr lang="en-TR" dirty="0"/>
              <a:t>“Toward a Definition of Popular Culture”, Holt N. Parker</a:t>
            </a:r>
          </a:p>
        </p:txBody>
      </p:sp>
    </p:spTree>
    <p:extLst>
      <p:ext uri="{BB962C8B-B14F-4D97-AF65-F5344CB8AC3E}">
        <p14:creationId xmlns:p14="http://schemas.microsoft.com/office/powerpoint/2010/main" val="375232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4DBC">
              <a:alpha val="20000"/>
            </a:srgb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9E5B0D2-9691-9949-A2EE-5D1E8740C186}"/>
              </a:ext>
            </a:extLst>
          </p:cNvPr>
          <p:cNvSpPr>
            <a:spLocks noGrp="1"/>
          </p:cNvSpPr>
          <p:nvPr>
            <p:ph type="title"/>
          </p:nvPr>
        </p:nvSpPr>
        <p:spPr>
          <a:xfrm>
            <a:off x="838200" y="713312"/>
            <a:ext cx="3524250" cy="5431376"/>
          </a:xfrm>
        </p:spPr>
        <p:txBody>
          <a:bodyPr>
            <a:normAutofit/>
          </a:bodyPr>
          <a:lstStyle/>
          <a:p>
            <a:r>
              <a:rPr lang="en-TR"/>
              <a:t> Sources</a:t>
            </a:r>
            <a:endParaRPr lang="en-TR" dirty="0"/>
          </a:p>
        </p:txBody>
      </p:sp>
      <p:sp>
        <p:nvSpPr>
          <p:cNvPr id="17" name="Content Placeholder 2">
            <a:extLst>
              <a:ext uri="{FF2B5EF4-FFF2-40B4-BE49-F238E27FC236}">
                <a16:creationId xmlns:a16="http://schemas.microsoft.com/office/drawing/2014/main" id="{511E007C-04E5-FA43-8B50-6A9064E43930}"/>
              </a:ext>
            </a:extLst>
          </p:cNvPr>
          <p:cNvSpPr>
            <a:spLocks noGrp="1"/>
          </p:cNvSpPr>
          <p:nvPr>
            <p:ph idx="1"/>
          </p:nvPr>
        </p:nvSpPr>
        <p:spPr>
          <a:xfrm>
            <a:off x="6095999" y="713313"/>
            <a:ext cx="5257801" cy="5431376"/>
          </a:xfrm>
        </p:spPr>
        <p:txBody>
          <a:bodyPr anchor="ctr">
            <a:normAutofit/>
          </a:bodyPr>
          <a:lstStyle/>
          <a:p>
            <a:r>
              <a:rPr lang="en-TR" sz="2000"/>
              <a:t>John Storey, </a:t>
            </a:r>
            <a:r>
              <a:rPr lang="en-TR" sz="2000" i="1"/>
              <a:t>Cultural Theory and Popular Culture. Routledge, 2015.</a:t>
            </a:r>
          </a:p>
          <a:p>
            <a:r>
              <a:rPr lang="en-TR" sz="2000"/>
              <a:t>Holt N. Parker, “Toward a Definition of Popular Culture”. </a:t>
            </a:r>
            <a:r>
              <a:rPr lang="en-TR" sz="2000" i="1"/>
              <a:t>History and Theory 50/2, </a:t>
            </a:r>
            <a:r>
              <a:rPr lang="en-TR" sz="2000"/>
              <a:t>2011.</a:t>
            </a:r>
          </a:p>
          <a:p>
            <a:r>
              <a:rPr lang="en-TR" sz="2000"/>
              <a:t>Matthew Shneider-Mayerson, “Popular Fiction Studies: The Advantages of a New Field”. </a:t>
            </a:r>
            <a:r>
              <a:rPr lang="en-TR" sz="2000" i="1"/>
              <a:t>Studies in Popular Culture 33/1, </a:t>
            </a:r>
            <a:r>
              <a:rPr lang="en-TR" sz="2000"/>
              <a:t>2010.</a:t>
            </a:r>
          </a:p>
          <a:p>
            <a:r>
              <a:rPr lang="en-TR" sz="2000"/>
              <a:t>Scott McCracken, </a:t>
            </a:r>
            <a:r>
              <a:rPr lang="en-TR" sz="2000" i="1"/>
              <a:t>Pulp: Reading Popular Fiction. </a:t>
            </a:r>
            <a:r>
              <a:rPr lang="en-TR" sz="2000"/>
              <a:t>Manchester UP, 1998.</a:t>
            </a:r>
          </a:p>
          <a:p>
            <a:r>
              <a:rPr lang="en-TR" sz="2000"/>
              <a:t>Ken Gelder, </a:t>
            </a:r>
            <a:r>
              <a:rPr lang="en-TR" sz="2000" i="1"/>
              <a:t>Popular Fiction: The Logics and Practices of a Literary Field. Routledge, 2004.</a:t>
            </a:r>
            <a:endParaRPr lang="en-TR" sz="2000"/>
          </a:p>
          <a:p>
            <a:pPr marL="0" indent="0">
              <a:buNone/>
            </a:pPr>
            <a:endParaRPr lang="en-TR" sz="2000"/>
          </a:p>
        </p:txBody>
      </p:sp>
    </p:spTree>
    <p:extLst>
      <p:ext uri="{BB962C8B-B14F-4D97-AF65-F5344CB8AC3E}">
        <p14:creationId xmlns:p14="http://schemas.microsoft.com/office/powerpoint/2010/main" val="8277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5CAC-2D50-4240-86AA-D14497488304}"/>
              </a:ext>
            </a:extLst>
          </p:cNvPr>
          <p:cNvSpPr>
            <a:spLocks noGrp="1"/>
          </p:cNvSpPr>
          <p:nvPr>
            <p:ph type="title"/>
          </p:nvPr>
        </p:nvSpPr>
        <p:spPr/>
        <p:txBody>
          <a:bodyPr/>
          <a:lstStyle/>
          <a:p>
            <a:r>
              <a:rPr lang="en-TR" dirty="0"/>
              <a:t>Examples of Popular Culture</a:t>
            </a:r>
          </a:p>
        </p:txBody>
      </p:sp>
      <p:sp>
        <p:nvSpPr>
          <p:cNvPr id="3" name="Content Placeholder 2">
            <a:extLst>
              <a:ext uri="{FF2B5EF4-FFF2-40B4-BE49-F238E27FC236}">
                <a16:creationId xmlns:a16="http://schemas.microsoft.com/office/drawing/2014/main" id="{DB46E149-40F6-9D4C-89AF-190715D680BE}"/>
              </a:ext>
            </a:extLst>
          </p:cNvPr>
          <p:cNvSpPr>
            <a:spLocks noGrp="1"/>
          </p:cNvSpPr>
          <p:nvPr>
            <p:ph idx="1"/>
          </p:nvPr>
        </p:nvSpPr>
        <p:spPr/>
        <p:txBody>
          <a:bodyPr/>
          <a:lstStyle/>
          <a:p>
            <a:r>
              <a:rPr lang="en-TR" dirty="0"/>
              <a:t>pop music</a:t>
            </a:r>
          </a:p>
          <a:p>
            <a:r>
              <a:rPr lang="en-TR" dirty="0"/>
              <a:t>comics</a:t>
            </a:r>
          </a:p>
          <a:p>
            <a:r>
              <a:rPr lang="en-TR" dirty="0"/>
              <a:t>soap operas</a:t>
            </a:r>
          </a:p>
          <a:p>
            <a:r>
              <a:rPr lang="en-TR" dirty="0"/>
              <a:t>TV programmes</a:t>
            </a:r>
          </a:p>
          <a:p>
            <a:r>
              <a:rPr lang="en-TR" dirty="0"/>
              <a:t>films</a:t>
            </a:r>
          </a:p>
          <a:p>
            <a:r>
              <a:rPr lang="en-TR" dirty="0"/>
              <a:t>clothes</a:t>
            </a:r>
          </a:p>
          <a:p>
            <a:r>
              <a:rPr lang="en-TR" dirty="0"/>
              <a:t>computer games</a:t>
            </a:r>
          </a:p>
        </p:txBody>
      </p:sp>
    </p:spTree>
    <p:extLst>
      <p:ext uri="{BB962C8B-B14F-4D97-AF65-F5344CB8AC3E}">
        <p14:creationId xmlns:p14="http://schemas.microsoft.com/office/powerpoint/2010/main" val="313385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8" name="Rectangle 17">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stacked books">
            <a:extLst>
              <a:ext uri="{FF2B5EF4-FFF2-40B4-BE49-F238E27FC236}">
                <a16:creationId xmlns:a16="http://schemas.microsoft.com/office/drawing/2014/main" id="{015D348E-7F2C-49C6-97A3-C53A6C714B54}"/>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Shape 19">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9CBFFAF-AFD6-EF4E-9ECA-1561A25E439B}"/>
              </a:ext>
            </a:extLst>
          </p:cNvPr>
          <p:cNvSpPr>
            <a:spLocks noGrp="1"/>
          </p:cNvSpPr>
          <p:nvPr>
            <p:ph type="title"/>
          </p:nvPr>
        </p:nvSpPr>
        <p:spPr>
          <a:xfrm>
            <a:off x="6438986" y="3547277"/>
            <a:ext cx="4452181" cy="1341624"/>
          </a:xfrm>
        </p:spPr>
        <p:txBody>
          <a:bodyPr vert="horz" lIns="91440" tIns="45720" rIns="91440" bIns="45720" rtlCol="0" anchor="b">
            <a:normAutofit/>
          </a:bodyPr>
          <a:lstStyle/>
          <a:p>
            <a:r>
              <a:rPr lang="en-US"/>
              <a:t>Popular Literature</a:t>
            </a:r>
          </a:p>
        </p:txBody>
      </p:sp>
    </p:spTree>
    <p:extLst>
      <p:ext uri="{BB962C8B-B14F-4D97-AF65-F5344CB8AC3E}">
        <p14:creationId xmlns:p14="http://schemas.microsoft.com/office/powerpoint/2010/main" val="22111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7CEC-0905-3845-AEB3-D20167132D86}"/>
              </a:ext>
            </a:extLst>
          </p:cNvPr>
          <p:cNvSpPr>
            <a:spLocks noGrp="1"/>
          </p:cNvSpPr>
          <p:nvPr>
            <p:ph type="title"/>
          </p:nvPr>
        </p:nvSpPr>
        <p:spPr/>
        <p:txBody>
          <a:bodyPr/>
          <a:lstStyle/>
          <a:p>
            <a:r>
              <a:rPr lang="en-TR" dirty="0"/>
              <a:t>Different Genres Of Popular Fiction</a:t>
            </a:r>
          </a:p>
        </p:txBody>
      </p:sp>
      <p:sp>
        <p:nvSpPr>
          <p:cNvPr id="3" name="Content Placeholder 2">
            <a:extLst>
              <a:ext uri="{FF2B5EF4-FFF2-40B4-BE49-F238E27FC236}">
                <a16:creationId xmlns:a16="http://schemas.microsoft.com/office/drawing/2014/main" id="{B69757D6-4F7E-124D-BC45-D502682809B9}"/>
              </a:ext>
            </a:extLst>
          </p:cNvPr>
          <p:cNvSpPr>
            <a:spLocks noGrp="1"/>
          </p:cNvSpPr>
          <p:nvPr>
            <p:ph idx="1"/>
          </p:nvPr>
        </p:nvSpPr>
        <p:spPr/>
        <p:txBody>
          <a:bodyPr/>
          <a:lstStyle/>
          <a:p>
            <a:r>
              <a:rPr lang="en-TR" dirty="0"/>
              <a:t>crime fiction: spy/detective stories</a:t>
            </a:r>
          </a:p>
          <a:p>
            <a:r>
              <a:rPr lang="en-TR" dirty="0"/>
              <a:t>science-fiction </a:t>
            </a:r>
          </a:p>
          <a:p>
            <a:r>
              <a:rPr lang="en-TR" dirty="0"/>
              <a:t>fantasy</a:t>
            </a:r>
          </a:p>
          <a:p>
            <a:r>
              <a:rPr lang="en-TR" dirty="0"/>
              <a:t>horror</a:t>
            </a:r>
          </a:p>
          <a:p>
            <a:r>
              <a:rPr lang="en-TR" dirty="0"/>
              <a:t>thriller</a:t>
            </a:r>
          </a:p>
          <a:p>
            <a:r>
              <a:rPr lang="en-TR" dirty="0"/>
              <a:t>romance</a:t>
            </a:r>
          </a:p>
          <a:p>
            <a:r>
              <a:rPr lang="en-TR" dirty="0"/>
              <a:t>best-sellers </a:t>
            </a:r>
            <a:r>
              <a:rPr lang="en-TR" sz="1600" dirty="0"/>
              <a:t>(</a:t>
            </a:r>
            <a:r>
              <a:rPr lang="en-TR" sz="1400" dirty="0"/>
              <a:t>remember the question about sales numbers when defining what is “popular”)</a:t>
            </a:r>
          </a:p>
        </p:txBody>
      </p:sp>
    </p:spTree>
    <p:extLst>
      <p:ext uri="{BB962C8B-B14F-4D97-AF65-F5344CB8AC3E}">
        <p14:creationId xmlns:p14="http://schemas.microsoft.com/office/powerpoint/2010/main" val="3795851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404A7-FC73-ED48-8142-0CC95B151F5E}"/>
              </a:ext>
            </a:extLst>
          </p:cNvPr>
          <p:cNvSpPr>
            <a:spLocks noGrp="1"/>
          </p:cNvSpPr>
          <p:nvPr>
            <p:ph type="title"/>
          </p:nvPr>
        </p:nvSpPr>
        <p:spPr/>
        <p:txBody>
          <a:bodyPr/>
          <a:lstStyle/>
          <a:p>
            <a:r>
              <a:rPr lang="en-TR" dirty="0"/>
              <a:t>Popular Fiction is defined by “what it is </a:t>
            </a:r>
            <a:r>
              <a:rPr lang="en-TR" b="1" u="sng" dirty="0"/>
              <a:t>not</a:t>
            </a:r>
            <a:r>
              <a:rPr lang="en-TR" dirty="0"/>
              <a:t>.”</a:t>
            </a:r>
          </a:p>
        </p:txBody>
      </p:sp>
      <p:sp>
        <p:nvSpPr>
          <p:cNvPr id="3" name="Text Placeholder 2">
            <a:extLst>
              <a:ext uri="{FF2B5EF4-FFF2-40B4-BE49-F238E27FC236}">
                <a16:creationId xmlns:a16="http://schemas.microsoft.com/office/drawing/2014/main" id="{01FA3D0B-2D4A-344B-A9FF-83D923E880A6}"/>
              </a:ext>
            </a:extLst>
          </p:cNvPr>
          <p:cNvSpPr>
            <a:spLocks noGrp="1"/>
          </p:cNvSpPr>
          <p:nvPr>
            <p:ph type="body" idx="1"/>
          </p:nvPr>
        </p:nvSpPr>
        <p:spPr/>
        <p:txBody>
          <a:bodyPr/>
          <a:lstStyle/>
          <a:p>
            <a:r>
              <a:rPr lang="en-TR" dirty="0"/>
              <a:t>What it is not</a:t>
            </a:r>
          </a:p>
        </p:txBody>
      </p:sp>
      <p:sp>
        <p:nvSpPr>
          <p:cNvPr id="4" name="Content Placeholder 3">
            <a:extLst>
              <a:ext uri="{FF2B5EF4-FFF2-40B4-BE49-F238E27FC236}">
                <a16:creationId xmlns:a16="http://schemas.microsoft.com/office/drawing/2014/main" id="{7581E89D-B5B0-314D-B482-321DD65C252B}"/>
              </a:ext>
            </a:extLst>
          </p:cNvPr>
          <p:cNvSpPr>
            <a:spLocks noGrp="1"/>
          </p:cNvSpPr>
          <p:nvPr>
            <p:ph sz="half" idx="2"/>
          </p:nvPr>
        </p:nvSpPr>
        <p:spPr/>
        <p:txBody>
          <a:bodyPr>
            <a:normAutofit fontScale="85000" lnSpcReduction="20000"/>
          </a:bodyPr>
          <a:lstStyle/>
          <a:p>
            <a:r>
              <a:rPr lang="en-TR" dirty="0"/>
              <a:t>not high literature</a:t>
            </a:r>
          </a:p>
          <a:p>
            <a:r>
              <a:rPr lang="en-TR" dirty="0"/>
              <a:t>not serious literature</a:t>
            </a:r>
          </a:p>
          <a:p>
            <a:r>
              <a:rPr lang="en-TR" dirty="0"/>
              <a:t>not ”real” literature</a:t>
            </a:r>
          </a:p>
          <a:p>
            <a:pPr marL="0" indent="0">
              <a:buNone/>
            </a:pPr>
            <a:endParaRPr lang="en-TR" dirty="0"/>
          </a:p>
        </p:txBody>
      </p:sp>
      <p:sp>
        <p:nvSpPr>
          <p:cNvPr id="5" name="Text Placeholder 4">
            <a:extLst>
              <a:ext uri="{FF2B5EF4-FFF2-40B4-BE49-F238E27FC236}">
                <a16:creationId xmlns:a16="http://schemas.microsoft.com/office/drawing/2014/main" id="{B598655D-FB09-6945-BB69-1A410E773E5D}"/>
              </a:ext>
            </a:extLst>
          </p:cNvPr>
          <p:cNvSpPr>
            <a:spLocks noGrp="1"/>
          </p:cNvSpPr>
          <p:nvPr>
            <p:ph type="body" sz="quarter" idx="3"/>
          </p:nvPr>
        </p:nvSpPr>
        <p:spPr/>
        <p:txBody>
          <a:bodyPr/>
          <a:lstStyle/>
          <a:p>
            <a:r>
              <a:rPr lang="en-TR" dirty="0"/>
              <a:t>What it is</a:t>
            </a:r>
          </a:p>
        </p:txBody>
      </p:sp>
      <p:sp>
        <p:nvSpPr>
          <p:cNvPr id="6" name="Content Placeholder 5">
            <a:extLst>
              <a:ext uri="{FF2B5EF4-FFF2-40B4-BE49-F238E27FC236}">
                <a16:creationId xmlns:a16="http://schemas.microsoft.com/office/drawing/2014/main" id="{64F4C4D7-F176-0441-8E8F-2FAC7962730F}"/>
              </a:ext>
            </a:extLst>
          </p:cNvPr>
          <p:cNvSpPr>
            <a:spLocks noGrp="1"/>
          </p:cNvSpPr>
          <p:nvPr>
            <p:ph sz="quarter" idx="4"/>
          </p:nvPr>
        </p:nvSpPr>
        <p:spPr/>
        <p:txBody>
          <a:bodyPr>
            <a:normAutofit fontScale="85000" lnSpcReduction="20000"/>
          </a:bodyPr>
          <a:lstStyle/>
          <a:p>
            <a:r>
              <a:rPr lang="en-TR" dirty="0"/>
              <a:t>simple and formulaic because commercial</a:t>
            </a:r>
          </a:p>
          <a:p>
            <a:r>
              <a:rPr lang="en-TR" dirty="0"/>
              <a:t>low culture=low literature</a:t>
            </a:r>
          </a:p>
          <a:p>
            <a:r>
              <a:rPr lang="en-TR" dirty="0"/>
              <a:t>inferior</a:t>
            </a:r>
          </a:p>
          <a:p>
            <a:r>
              <a:rPr lang="en-TR" dirty="0"/>
              <a:t>subculture</a:t>
            </a:r>
          </a:p>
          <a:p>
            <a:r>
              <a:rPr lang="en-TR" dirty="0"/>
              <a:t>popular culture=working class culture/mass culture/folk culture</a:t>
            </a:r>
          </a:p>
          <a:p>
            <a:endParaRPr lang="en-TR" dirty="0"/>
          </a:p>
        </p:txBody>
      </p:sp>
    </p:spTree>
    <p:extLst>
      <p:ext uri="{BB962C8B-B14F-4D97-AF65-F5344CB8AC3E}">
        <p14:creationId xmlns:p14="http://schemas.microsoft.com/office/powerpoint/2010/main" val="88189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E39D-F680-C84F-BFEE-469EDBFDB733}"/>
              </a:ext>
            </a:extLst>
          </p:cNvPr>
          <p:cNvSpPr>
            <a:spLocks noGrp="1"/>
          </p:cNvSpPr>
          <p:nvPr>
            <p:ph type="title"/>
          </p:nvPr>
        </p:nvSpPr>
        <p:spPr/>
        <p:txBody>
          <a:bodyPr/>
          <a:lstStyle/>
          <a:p>
            <a:r>
              <a:rPr lang="en-TR" dirty="0"/>
              <a:t>Literary Canon (The Classics)</a:t>
            </a:r>
          </a:p>
        </p:txBody>
      </p:sp>
      <p:sp>
        <p:nvSpPr>
          <p:cNvPr id="3" name="Content Placeholder 2">
            <a:extLst>
              <a:ext uri="{FF2B5EF4-FFF2-40B4-BE49-F238E27FC236}">
                <a16:creationId xmlns:a16="http://schemas.microsoft.com/office/drawing/2014/main" id="{83C5FBC4-1645-7343-B2B0-26C82DA0150B}"/>
              </a:ext>
            </a:extLst>
          </p:cNvPr>
          <p:cNvSpPr>
            <a:spLocks noGrp="1"/>
          </p:cNvSpPr>
          <p:nvPr>
            <p:ph idx="1"/>
          </p:nvPr>
        </p:nvSpPr>
        <p:spPr>
          <a:xfrm>
            <a:off x="838200" y="2011680"/>
            <a:ext cx="5629835" cy="4160520"/>
          </a:xfrm>
        </p:spPr>
        <p:txBody>
          <a:bodyPr/>
          <a:lstStyle/>
          <a:p>
            <a:pPr marL="0" indent="0">
              <a:buNone/>
            </a:pPr>
            <a:r>
              <a:rPr lang="en-TR" dirty="0"/>
              <a:t>Literature that is assumed to be</a:t>
            </a:r>
          </a:p>
          <a:p>
            <a:r>
              <a:rPr lang="en-TR" dirty="0"/>
              <a:t>good literature</a:t>
            </a:r>
          </a:p>
          <a:p>
            <a:r>
              <a:rPr lang="en-TR" dirty="0"/>
              <a:t>high literature</a:t>
            </a:r>
          </a:p>
          <a:p>
            <a:r>
              <a:rPr lang="en-TR" dirty="0"/>
              <a:t>authentic </a:t>
            </a:r>
          </a:p>
          <a:p>
            <a:r>
              <a:rPr lang="en-TR" dirty="0"/>
              <a:t>worth preserving</a:t>
            </a:r>
          </a:p>
          <a:p>
            <a:r>
              <a:rPr lang="en-TR" dirty="0"/>
              <a:t>worth teaching</a:t>
            </a:r>
          </a:p>
          <a:p>
            <a:r>
              <a:rPr lang="en-TR" dirty="0"/>
              <a:t>worth criticizing</a:t>
            </a:r>
          </a:p>
        </p:txBody>
      </p:sp>
      <p:sp>
        <p:nvSpPr>
          <p:cNvPr id="4" name="TextBox 3">
            <a:extLst>
              <a:ext uri="{FF2B5EF4-FFF2-40B4-BE49-F238E27FC236}">
                <a16:creationId xmlns:a16="http://schemas.microsoft.com/office/drawing/2014/main" id="{03F582B9-8982-5241-A313-625FE2581172}"/>
              </a:ext>
            </a:extLst>
          </p:cNvPr>
          <p:cNvSpPr txBox="1"/>
          <p:nvPr/>
        </p:nvSpPr>
        <p:spPr>
          <a:xfrm>
            <a:off x="7261411" y="3167390"/>
            <a:ext cx="2743200" cy="523220"/>
          </a:xfrm>
          <a:prstGeom prst="rect">
            <a:avLst/>
          </a:prstGeom>
          <a:noFill/>
        </p:spPr>
        <p:txBody>
          <a:bodyPr wrap="square" rtlCol="0">
            <a:spAutoFit/>
          </a:bodyPr>
          <a:lstStyle/>
          <a:p>
            <a:r>
              <a:rPr lang="en-TR" sz="2800" b="1" dirty="0"/>
              <a:t>Who decides?</a:t>
            </a:r>
          </a:p>
        </p:txBody>
      </p:sp>
    </p:spTree>
    <p:extLst>
      <p:ext uri="{BB962C8B-B14F-4D97-AF65-F5344CB8AC3E}">
        <p14:creationId xmlns:p14="http://schemas.microsoft.com/office/powerpoint/2010/main" val="206913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41BA-7325-DD47-B6CF-9D8CE450FD2F}"/>
              </a:ext>
            </a:extLst>
          </p:cNvPr>
          <p:cNvSpPr>
            <a:spLocks noGrp="1"/>
          </p:cNvSpPr>
          <p:nvPr>
            <p:ph type="title"/>
          </p:nvPr>
        </p:nvSpPr>
        <p:spPr/>
        <p:txBody>
          <a:bodyPr/>
          <a:lstStyle/>
          <a:p>
            <a:r>
              <a:rPr lang="en-TR" dirty="0"/>
              <a:t>Scholars and Critics</a:t>
            </a:r>
          </a:p>
        </p:txBody>
      </p:sp>
      <p:pic>
        <p:nvPicPr>
          <p:cNvPr id="5" name="Content Placeholder 4" descr="Text&#10;&#10;Description automatically generated">
            <a:extLst>
              <a:ext uri="{FF2B5EF4-FFF2-40B4-BE49-F238E27FC236}">
                <a16:creationId xmlns:a16="http://schemas.microsoft.com/office/drawing/2014/main" id="{8A386490-4882-134E-82C9-D421BA890518}"/>
              </a:ext>
            </a:extLst>
          </p:cNvPr>
          <p:cNvPicPr>
            <a:picLocks noGrp="1" noChangeAspect="1"/>
          </p:cNvPicPr>
          <p:nvPr>
            <p:ph idx="1"/>
          </p:nvPr>
        </p:nvPicPr>
        <p:blipFill>
          <a:blip r:embed="rId2"/>
          <a:stretch>
            <a:fillRect/>
          </a:stretch>
        </p:blipFill>
        <p:spPr>
          <a:xfrm>
            <a:off x="1225550" y="2885281"/>
            <a:ext cx="9740900" cy="2413000"/>
          </a:xfrm>
        </p:spPr>
      </p:pic>
    </p:spTree>
    <p:extLst>
      <p:ext uri="{BB962C8B-B14F-4D97-AF65-F5344CB8AC3E}">
        <p14:creationId xmlns:p14="http://schemas.microsoft.com/office/powerpoint/2010/main" val="424622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34D0-0FEC-DB4B-ACC5-F84DB9B8852D}"/>
              </a:ext>
            </a:extLst>
          </p:cNvPr>
          <p:cNvSpPr>
            <a:spLocks noGrp="1"/>
          </p:cNvSpPr>
          <p:nvPr>
            <p:ph type="title"/>
          </p:nvPr>
        </p:nvSpPr>
        <p:spPr/>
        <p:txBody>
          <a:bodyPr/>
          <a:lstStyle/>
          <a:p>
            <a:r>
              <a:rPr lang="en-TR" dirty="0"/>
              <a:t>The New Debate</a:t>
            </a:r>
          </a:p>
        </p:txBody>
      </p:sp>
      <p:sp>
        <p:nvSpPr>
          <p:cNvPr id="3" name="Content Placeholder 2">
            <a:extLst>
              <a:ext uri="{FF2B5EF4-FFF2-40B4-BE49-F238E27FC236}">
                <a16:creationId xmlns:a16="http://schemas.microsoft.com/office/drawing/2014/main" id="{09A525C6-3659-CF49-AD93-31A2B6885DF4}"/>
              </a:ext>
            </a:extLst>
          </p:cNvPr>
          <p:cNvSpPr>
            <a:spLocks noGrp="1"/>
          </p:cNvSpPr>
          <p:nvPr>
            <p:ph idx="1"/>
          </p:nvPr>
        </p:nvSpPr>
        <p:spPr/>
        <p:txBody>
          <a:bodyPr/>
          <a:lstStyle/>
          <a:p>
            <a:pPr marL="0" indent="0">
              <a:buNone/>
            </a:pPr>
            <a:r>
              <a:rPr lang="en-TR" dirty="0"/>
              <a:t>Popular fiction deserves its own field as a unique medium, just like film and television.</a:t>
            </a:r>
          </a:p>
          <a:p>
            <a:pPr marL="0" indent="0">
              <a:buNone/>
            </a:pPr>
            <a:endParaRPr lang="en-TR" dirty="0"/>
          </a:p>
          <a:p>
            <a:pPr marL="0" indent="0">
              <a:buNone/>
            </a:pPr>
            <a:r>
              <a:rPr lang="en-TR" dirty="0"/>
              <a:t>It is worthy of attention from scholars and critics studying in different fields such as philology, cultural studies, communication.</a:t>
            </a:r>
          </a:p>
          <a:p>
            <a:pPr marL="0" indent="0">
              <a:buNone/>
            </a:pPr>
            <a:endParaRPr lang="en-TR" dirty="0"/>
          </a:p>
          <a:p>
            <a:pPr marL="0" indent="0">
              <a:buNone/>
            </a:pPr>
            <a:r>
              <a:rPr lang="en-TR" dirty="0"/>
              <a:t>They reflect the current social context. </a:t>
            </a:r>
          </a:p>
        </p:txBody>
      </p:sp>
    </p:spTree>
    <p:extLst>
      <p:ext uri="{BB962C8B-B14F-4D97-AF65-F5344CB8AC3E}">
        <p14:creationId xmlns:p14="http://schemas.microsoft.com/office/powerpoint/2010/main" val="363437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BFE2-9E71-1241-955C-6229F0A780F7}"/>
              </a:ext>
            </a:extLst>
          </p:cNvPr>
          <p:cNvSpPr>
            <a:spLocks noGrp="1"/>
          </p:cNvSpPr>
          <p:nvPr>
            <p:ph type="title"/>
          </p:nvPr>
        </p:nvSpPr>
        <p:spPr/>
        <p:txBody>
          <a:bodyPr/>
          <a:lstStyle/>
          <a:p>
            <a:r>
              <a:rPr lang="en-TR" dirty="0"/>
              <a:t>First Academic Approaches to Popular Literature</a:t>
            </a:r>
          </a:p>
        </p:txBody>
      </p:sp>
      <p:sp>
        <p:nvSpPr>
          <p:cNvPr id="3" name="Content Placeholder 2">
            <a:extLst>
              <a:ext uri="{FF2B5EF4-FFF2-40B4-BE49-F238E27FC236}">
                <a16:creationId xmlns:a16="http://schemas.microsoft.com/office/drawing/2014/main" id="{DA2BD4E1-498A-014A-8569-00C9374759BD}"/>
              </a:ext>
            </a:extLst>
          </p:cNvPr>
          <p:cNvSpPr>
            <a:spLocks noGrp="1"/>
          </p:cNvSpPr>
          <p:nvPr>
            <p:ph idx="1"/>
          </p:nvPr>
        </p:nvSpPr>
        <p:spPr/>
        <p:txBody>
          <a:bodyPr>
            <a:normAutofit fontScale="92500" lnSpcReduction="10000"/>
          </a:bodyPr>
          <a:lstStyle/>
          <a:p>
            <a:r>
              <a:rPr lang="en-TR" dirty="0"/>
              <a:t>Feminist criticism of romance novels:</a:t>
            </a:r>
          </a:p>
          <a:p>
            <a:pPr lvl="1"/>
            <a:r>
              <a:rPr lang="en-TR" dirty="0"/>
              <a:t>pacified</a:t>
            </a:r>
          </a:p>
          <a:p>
            <a:pPr lvl="1"/>
            <a:r>
              <a:rPr lang="en-TR" dirty="0"/>
              <a:t>deceived</a:t>
            </a:r>
          </a:p>
          <a:p>
            <a:pPr lvl="1"/>
            <a:r>
              <a:rPr lang="en-TR" dirty="0"/>
              <a:t>manipulated female readers.</a:t>
            </a:r>
          </a:p>
          <a:p>
            <a:pPr lvl="1"/>
            <a:r>
              <a:rPr lang="en-TR" dirty="0"/>
              <a:t>mass-produced fantasies</a:t>
            </a:r>
          </a:p>
          <a:p>
            <a:pPr lvl="1"/>
            <a:endParaRPr lang="en-TR" dirty="0"/>
          </a:p>
          <a:p>
            <a:pPr lvl="1"/>
            <a:r>
              <a:rPr lang="en-TR" dirty="0"/>
              <a:t>Other scholars disagreed, supported popular fiction and explored its politics. Thus, they have approached popular fiction as a distinct field for the first time. They included crime and detective fiction in their studies as well. </a:t>
            </a:r>
          </a:p>
          <a:p>
            <a:pPr lvl="1"/>
            <a:r>
              <a:rPr lang="en-TR" dirty="0"/>
              <a:t>The literary canon was patriarchal. </a:t>
            </a:r>
          </a:p>
        </p:txBody>
      </p:sp>
    </p:spTree>
    <p:extLst>
      <p:ext uri="{BB962C8B-B14F-4D97-AF65-F5344CB8AC3E}">
        <p14:creationId xmlns:p14="http://schemas.microsoft.com/office/powerpoint/2010/main" val="2724989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C966-1553-3546-B8ED-3F7026CCE4B9}"/>
              </a:ext>
            </a:extLst>
          </p:cNvPr>
          <p:cNvSpPr>
            <a:spLocks noGrp="1"/>
          </p:cNvSpPr>
          <p:nvPr>
            <p:ph type="title"/>
          </p:nvPr>
        </p:nvSpPr>
        <p:spPr/>
        <p:txBody>
          <a:bodyPr/>
          <a:lstStyle/>
          <a:p>
            <a:r>
              <a:rPr lang="en-TR" dirty="0"/>
              <a:t>Intertextuality</a:t>
            </a:r>
          </a:p>
        </p:txBody>
      </p:sp>
      <p:sp>
        <p:nvSpPr>
          <p:cNvPr id="3" name="Content Placeholder 2">
            <a:extLst>
              <a:ext uri="{FF2B5EF4-FFF2-40B4-BE49-F238E27FC236}">
                <a16:creationId xmlns:a16="http://schemas.microsoft.com/office/drawing/2014/main" id="{CB0CF4F4-744B-644C-9770-CBD4D54AF1EC}"/>
              </a:ext>
            </a:extLst>
          </p:cNvPr>
          <p:cNvSpPr>
            <a:spLocks noGrp="1"/>
          </p:cNvSpPr>
          <p:nvPr>
            <p:ph idx="1"/>
          </p:nvPr>
        </p:nvSpPr>
        <p:spPr/>
        <p:txBody>
          <a:bodyPr/>
          <a:lstStyle/>
          <a:p>
            <a:r>
              <a:rPr lang="en-TR" dirty="0"/>
              <a:t>Based on works of “high literature”: Mary Shelley, H. G. 				Wells, Orwell, Huxley, Chesterton, Swift…</a:t>
            </a:r>
          </a:p>
          <a:p>
            <a:r>
              <a:rPr lang="en-TR" dirty="0"/>
              <a:t>Based on mythology: Homer’s epics, King Arthur legends, 					Norse mythology</a:t>
            </a:r>
          </a:p>
          <a:p>
            <a:r>
              <a:rPr lang="en-TR" dirty="0"/>
              <a:t>Direct references to those works</a:t>
            </a:r>
          </a:p>
          <a:p>
            <a:r>
              <a:rPr lang="en-TR" dirty="0"/>
              <a:t>References to one another</a:t>
            </a:r>
          </a:p>
        </p:txBody>
      </p:sp>
    </p:spTree>
    <p:extLst>
      <p:ext uri="{BB962C8B-B14F-4D97-AF65-F5344CB8AC3E}">
        <p14:creationId xmlns:p14="http://schemas.microsoft.com/office/powerpoint/2010/main" val="196923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Calendar&#10;&#10;Description automatically generated">
            <a:extLst>
              <a:ext uri="{FF2B5EF4-FFF2-40B4-BE49-F238E27FC236}">
                <a16:creationId xmlns:a16="http://schemas.microsoft.com/office/drawing/2014/main" id="{D9EB04D5-581A-F347-849E-0A8972783499}"/>
              </a:ext>
            </a:extLst>
          </p:cNvPr>
          <p:cNvPicPr>
            <a:picLocks noChangeAspect="1"/>
          </p:cNvPicPr>
          <p:nvPr/>
        </p:nvPicPr>
        <p:blipFill>
          <a:blip r:embed="rId2"/>
          <a:stretch>
            <a:fillRect/>
          </a:stretch>
        </p:blipFill>
        <p:spPr>
          <a:xfrm>
            <a:off x="4865454" y="1201003"/>
            <a:ext cx="2721534" cy="4107976"/>
          </a:xfrm>
          <a:prstGeom prst="rect">
            <a:avLst/>
          </a:prstGeom>
        </p:spPr>
      </p:pic>
    </p:spTree>
    <p:extLst>
      <p:ext uri="{BB962C8B-B14F-4D97-AF65-F5344CB8AC3E}">
        <p14:creationId xmlns:p14="http://schemas.microsoft.com/office/powerpoint/2010/main" val="424210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4DBC">
              <a:alpha val="20000"/>
            </a:srgb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DC582E5-61A6-B940-8110-C742E7925876}"/>
              </a:ext>
            </a:extLst>
          </p:cNvPr>
          <p:cNvSpPr>
            <a:spLocks noGrp="1"/>
          </p:cNvSpPr>
          <p:nvPr>
            <p:ph type="title"/>
          </p:nvPr>
        </p:nvSpPr>
        <p:spPr>
          <a:xfrm>
            <a:off x="838200" y="713312"/>
            <a:ext cx="3524250" cy="5431376"/>
          </a:xfrm>
        </p:spPr>
        <p:txBody>
          <a:bodyPr>
            <a:normAutofit/>
          </a:bodyPr>
          <a:lstStyle/>
          <a:p>
            <a:r>
              <a:rPr lang="en-TR" i="0" dirty="0"/>
              <a:t>What is culture?</a:t>
            </a:r>
          </a:p>
        </p:txBody>
      </p:sp>
      <p:sp>
        <p:nvSpPr>
          <p:cNvPr id="3" name="Content Placeholder 2">
            <a:extLst>
              <a:ext uri="{FF2B5EF4-FFF2-40B4-BE49-F238E27FC236}">
                <a16:creationId xmlns:a16="http://schemas.microsoft.com/office/drawing/2014/main" id="{E4398C30-3026-6149-AB05-CA29D8E3FA36}"/>
              </a:ext>
            </a:extLst>
          </p:cNvPr>
          <p:cNvSpPr>
            <a:spLocks noGrp="1"/>
          </p:cNvSpPr>
          <p:nvPr>
            <p:ph idx="1"/>
          </p:nvPr>
        </p:nvSpPr>
        <p:spPr>
          <a:xfrm>
            <a:off x="6095999" y="713313"/>
            <a:ext cx="5257801" cy="5431376"/>
          </a:xfrm>
        </p:spPr>
        <p:txBody>
          <a:bodyPr anchor="ctr">
            <a:normAutofit/>
          </a:bodyPr>
          <a:lstStyle/>
          <a:p>
            <a:r>
              <a:rPr lang="en-TR" sz="2000" dirty="0"/>
              <a:t>a general process of intellectual, spiritual and aesthetic development</a:t>
            </a:r>
          </a:p>
          <a:p>
            <a:pPr marL="0" indent="0">
              <a:buNone/>
            </a:pPr>
            <a:r>
              <a:rPr lang="en-TR" sz="2000" dirty="0"/>
              <a:t>(great philosophers, great artists, great poets)</a:t>
            </a:r>
          </a:p>
          <a:p>
            <a:r>
              <a:rPr lang="en-TR" sz="2000" dirty="0"/>
              <a:t>a particular way of life, whether of a people, a period or a group</a:t>
            </a:r>
          </a:p>
          <a:p>
            <a:pPr marL="0" indent="0">
              <a:buNone/>
            </a:pPr>
            <a:r>
              <a:rPr lang="en-TR" sz="2000" dirty="0"/>
              <a:t>(holidays, religious celebrations, youth subcultures)</a:t>
            </a:r>
          </a:p>
          <a:p>
            <a:r>
              <a:rPr lang="en-TR" sz="2000" dirty="0"/>
              <a:t>the works and practices of intellectual and especially artistic activity</a:t>
            </a:r>
          </a:p>
          <a:p>
            <a:pPr marL="0" indent="0">
              <a:buNone/>
            </a:pPr>
            <a:r>
              <a:rPr lang="en-TR" sz="2000" dirty="0"/>
              <a:t>(poetry, the novel, ballet, opera, fine art)</a:t>
            </a:r>
          </a:p>
        </p:txBody>
      </p:sp>
    </p:spTree>
    <p:extLst>
      <p:ext uri="{BB962C8B-B14F-4D97-AF65-F5344CB8AC3E}">
        <p14:creationId xmlns:p14="http://schemas.microsoft.com/office/powerpoint/2010/main" val="1333661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ext&#10;&#10;Description automatically generated">
            <a:extLst>
              <a:ext uri="{FF2B5EF4-FFF2-40B4-BE49-F238E27FC236}">
                <a16:creationId xmlns:a16="http://schemas.microsoft.com/office/drawing/2014/main" id="{2F03C6FB-201A-F348-AB84-B193127F6F34}"/>
              </a:ext>
            </a:extLst>
          </p:cNvPr>
          <p:cNvPicPr>
            <a:picLocks noChangeAspect="1"/>
          </p:cNvPicPr>
          <p:nvPr/>
        </p:nvPicPr>
        <p:blipFill>
          <a:blip r:embed="rId2"/>
          <a:stretch>
            <a:fillRect/>
          </a:stretch>
        </p:blipFill>
        <p:spPr>
          <a:xfrm>
            <a:off x="2058995" y="508001"/>
            <a:ext cx="8927251" cy="5571066"/>
          </a:xfrm>
          <a:prstGeom prst="rect">
            <a:avLst/>
          </a:prstGeom>
        </p:spPr>
      </p:pic>
      <p:sp>
        <p:nvSpPr>
          <p:cNvPr id="4" name="TextBox 3">
            <a:extLst>
              <a:ext uri="{FF2B5EF4-FFF2-40B4-BE49-F238E27FC236}">
                <a16:creationId xmlns:a16="http://schemas.microsoft.com/office/drawing/2014/main" id="{04804610-F61B-7946-A905-38D75393E1F1}"/>
              </a:ext>
            </a:extLst>
          </p:cNvPr>
          <p:cNvSpPr txBox="1"/>
          <p:nvPr/>
        </p:nvSpPr>
        <p:spPr>
          <a:xfrm>
            <a:off x="5164666" y="6248399"/>
            <a:ext cx="5548314" cy="369332"/>
          </a:xfrm>
          <a:prstGeom prst="rect">
            <a:avLst/>
          </a:prstGeom>
          <a:noFill/>
        </p:spPr>
        <p:txBody>
          <a:bodyPr wrap="none" rtlCol="0">
            <a:spAutoFit/>
          </a:bodyPr>
          <a:lstStyle/>
          <a:p>
            <a:r>
              <a:rPr lang="en-TR" i="1" dirty="0"/>
              <a:t>Pulp: Reading Popular Fiction, </a:t>
            </a:r>
            <a:r>
              <a:rPr lang="en-TR" dirty="0"/>
              <a:t>Scott McCracken</a:t>
            </a:r>
            <a:endParaRPr lang="en-TR" i="1" dirty="0"/>
          </a:p>
        </p:txBody>
      </p:sp>
    </p:spTree>
    <p:extLst>
      <p:ext uri="{BB962C8B-B14F-4D97-AF65-F5344CB8AC3E}">
        <p14:creationId xmlns:p14="http://schemas.microsoft.com/office/powerpoint/2010/main" val="1011482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457D0-17F6-0F4C-B77B-85537925A4B5}"/>
              </a:ext>
            </a:extLst>
          </p:cNvPr>
          <p:cNvSpPr>
            <a:spLocks noGrp="1"/>
          </p:cNvSpPr>
          <p:nvPr>
            <p:ph type="title"/>
          </p:nvPr>
        </p:nvSpPr>
        <p:spPr>
          <a:xfrm>
            <a:off x="6513788" y="365125"/>
            <a:ext cx="4840010" cy="1807305"/>
          </a:xfrm>
        </p:spPr>
        <p:txBody>
          <a:bodyPr>
            <a:normAutofit/>
          </a:bodyPr>
          <a:lstStyle/>
          <a:p>
            <a:r>
              <a:rPr lang="en-TR" dirty="0"/>
              <a:t>What Are We Doing?</a:t>
            </a:r>
          </a:p>
        </p:txBody>
      </p:sp>
      <p:pic>
        <p:nvPicPr>
          <p:cNvPr id="5" name="Picture 4" descr="Magnifying glass on clear background">
            <a:extLst>
              <a:ext uri="{FF2B5EF4-FFF2-40B4-BE49-F238E27FC236}">
                <a16:creationId xmlns:a16="http://schemas.microsoft.com/office/drawing/2014/main" id="{EBA72643-CFED-49D1-BC35-EBA20EC6DBB1}"/>
              </a:ext>
            </a:extLst>
          </p:cNvPr>
          <p:cNvPicPr>
            <a:picLocks noChangeAspect="1"/>
          </p:cNvPicPr>
          <p:nvPr/>
        </p:nvPicPr>
        <p:blipFill rotWithShape="1">
          <a:blip r:embed="rId2"/>
          <a:srcRect l="33312" r="7153" b="-1"/>
          <a:stretch/>
        </p:blipFill>
        <p:spPr>
          <a:xfrm>
            <a:off x="0" y="365125"/>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A11184A-AA42-034C-85C9-D7001C82CB97}"/>
              </a:ext>
            </a:extLst>
          </p:cNvPr>
          <p:cNvSpPr>
            <a:spLocks noGrp="1"/>
          </p:cNvSpPr>
          <p:nvPr>
            <p:ph idx="1"/>
          </p:nvPr>
        </p:nvSpPr>
        <p:spPr>
          <a:xfrm>
            <a:off x="6513788" y="2333297"/>
            <a:ext cx="4840010" cy="3843666"/>
          </a:xfrm>
        </p:spPr>
        <p:txBody>
          <a:bodyPr>
            <a:normAutofit/>
          </a:bodyPr>
          <a:lstStyle/>
          <a:p>
            <a:pPr marL="0" indent="0" algn="ctr">
              <a:buNone/>
            </a:pPr>
            <a:r>
              <a:rPr lang="en-TR" sz="2000" dirty="0"/>
              <a:t>Together we will take a close look at examples from different genres of popular literature</a:t>
            </a:r>
          </a:p>
          <a:p>
            <a:pPr marL="0" indent="0">
              <a:buNone/>
            </a:pPr>
            <a:r>
              <a:rPr lang="en-TR" sz="2000" dirty="0"/>
              <a:t>	      	and</a:t>
            </a:r>
          </a:p>
          <a:p>
            <a:pPr marL="0" indent="0" algn="just">
              <a:buNone/>
            </a:pPr>
            <a:r>
              <a:rPr lang="en-TR" sz="2000" dirty="0"/>
              <a:t>a) explore the reasons for their inclusion in the popular literature field</a:t>
            </a:r>
          </a:p>
          <a:p>
            <a:pPr marL="0" indent="0">
              <a:buNone/>
            </a:pPr>
            <a:r>
              <a:rPr lang="en-TR" sz="2000" dirty="0"/>
              <a:t>b)    establish their literary value.</a:t>
            </a:r>
          </a:p>
        </p:txBody>
      </p:sp>
    </p:spTree>
    <p:extLst>
      <p:ext uri="{BB962C8B-B14F-4D97-AF65-F5344CB8AC3E}">
        <p14:creationId xmlns:p14="http://schemas.microsoft.com/office/powerpoint/2010/main" val="3049399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85F4-E539-2244-84CF-9109D09E19F7}"/>
              </a:ext>
            </a:extLst>
          </p:cNvPr>
          <p:cNvSpPr>
            <a:spLocks noGrp="1"/>
          </p:cNvSpPr>
          <p:nvPr>
            <p:ph type="title"/>
          </p:nvPr>
        </p:nvSpPr>
        <p:spPr/>
        <p:txBody>
          <a:bodyPr/>
          <a:lstStyle/>
          <a:p>
            <a:r>
              <a:rPr lang="en-TR" dirty="0"/>
              <a:t>Genres</a:t>
            </a:r>
          </a:p>
        </p:txBody>
      </p:sp>
      <p:graphicFrame>
        <p:nvGraphicFramePr>
          <p:cNvPr id="4" name="Content Placeholder 3">
            <a:extLst>
              <a:ext uri="{FF2B5EF4-FFF2-40B4-BE49-F238E27FC236}">
                <a16:creationId xmlns:a16="http://schemas.microsoft.com/office/drawing/2014/main" id="{51325728-FF54-9D41-A15C-B7F6110F605B}"/>
              </a:ext>
            </a:extLst>
          </p:cNvPr>
          <p:cNvGraphicFramePr>
            <a:graphicFrameLocks noGrp="1"/>
          </p:cNvGraphicFramePr>
          <p:nvPr>
            <p:ph idx="1"/>
            <p:extLst>
              <p:ext uri="{D42A27DB-BD31-4B8C-83A1-F6EECF244321}">
                <p14:modId xmlns:p14="http://schemas.microsoft.com/office/powerpoint/2010/main" val="159116649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414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838C3-D4FC-F745-BA60-34F210543A58}"/>
              </a:ext>
            </a:extLst>
          </p:cNvPr>
          <p:cNvSpPr>
            <a:spLocks noGrp="1"/>
          </p:cNvSpPr>
          <p:nvPr>
            <p:ph type="title"/>
          </p:nvPr>
        </p:nvSpPr>
        <p:spPr>
          <a:xfrm>
            <a:off x="6513788" y="365125"/>
            <a:ext cx="4840010" cy="1807305"/>
          </a:xfrm>
        </p:spPr>
        <p:txBody>
          <a:bodyPr>
            <a:normAutofit/>
          </a:bodyPr>
          <a:lstStyle/>
          <a:p>
            <a:r>
              <a:rPr lang="en-TR" dirty="0"/>
              <a:t>The Novel</a:t>
            </a:r>
          </a:p>
        </p:txBody>
      </p:sp>
      <p:pic>
        <p:nvPicPr>
          <p:cNvPr id="5" name="Picture 4" descr="Close up of heart shaped pages of a book">
            <a:extLst>
              <a:ext uri="{FF2B5EF4-FFF2-40B4-BE49-F238E27FC236}">
                <a16:creationId xmlns:a16="http://schemas.microsoft.com/office/drawing/2014/main" id="{7E41A37B-DAA6-49D7-BC3A-AB1A8C6C8F67}"/>
              </a:ext>
            </a:extLst>
          </p:cNvPr>
          <p:cNvPicPr>
            <a:picLocks noChangeAspect="1"/>
          </p:cNvPicPr>
          <p:nvPr/>
        </p:nvPicPr>
        <p:blipFill rotWithShape="1">
          <a:blip r:embed="rId3"/>
          <a:srcRect l="20580" r="19885"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913A787-82FA-8B40-9246-7ED4A572818D}"/>
              </a:ext>
            </a:extLst>
          </p:cNvPr>
          <p:cNvSpPr>
            <a:spLocks noGrp="1"/>
          </p:cNvSpPr>
          <p:nvPr>
            <p:ph idx="1"/>
          </p:nvPr>
        </p:nvSpPr>
        <p:spPr>
          <a:xfrm>
            <a:off x="6513788" y="2333297"/>
            <a:ext cx="4840010" cy="3843666"/>
          </a:xfrm>
        </p:spPr>
        <p:txBody>
          <a:bodyPr>
            <a:normAutofit fontScale="85000" lnSpcReduction="20000"/>
          </a:bodyPr>
          <a:lstStyle/>
          <a:p>
            <a:r>
              <a:rPr lang="en-TR" sz="2000" dirty="0"/>
              <a:t>Romance</a:t>
            </a:r>
          </a:p>
          <a:p>
            <a:r>
              <a:rPr lang="en-TR" sz="2000" dirty="0"/>
              <a:t>Gothic</a:t>
            </a:r>
          </a:p>
          <a:p>
            <a:r>
              <a:rPr lang="en-TR" sz="2000" dirty="0"/>
              <a:t>Adventure</a:t>
            </a:r>
          </a:p>
          <a:p>
            <a:r>
              <a:rPr lang="en-TR" sz="2000" dirty="0"/>
              <a:t>Bildungsroman</a:t>
            </a:r>
          </a:p>
          <a:p>
            <a:r>
              <a:rPr lang="en-TR" sz="2000" dirty="0"/>
              <a:t>Epistolary</a:t>
            </a:r>
          </a:p>
          <a:p>
            <a:r>
              <a:rPr lang="en-TR" sz="2000" dirty="0"/>
              <a:t>Realist</a:t>
            </a:r>
          </a:p>
          <a:p>
            <a:r>
              <a:rPr lang="en-TR" sz="2000" dirty="0"/>
              <a:t>Magical Realist</a:t>
            </a:r>
          </a:p>
          <a:p>
            <a:r>
              <a:rPr lang="en-TR" sz="2000" dirty="0"/>
              <a:t>Historical</a:t>
            </a:r>
          </a:p>
          <a:p>
            <a:r>
              <a:rPr lang="en-TR" sz="2000" dirty="0"/>
              <a:t>Sentimental</a:t>
            </a:r>
          </a:p>
          <a:p>
            <a:r>
              <a:rPr lang="en-TR" sz="2000" dirty="0"/>
              <a:t>Modernist</a:t>
            </a:r>
          </a:p>
          <a:p>
            <a:r>
              <a:rPr lang="en-TR" sz="2000" dirty="0"/>
              <a:t>Postmodern</a:t>
            </a:r>
          </a:p>
        </p:txBody>
      </p:sp>
    </p:spTree>
    <p:extLst>
      <p:ext uri="{BB962C8B-B14F-4D97-AF65-F5344CB8AC3E}">
        <p14:creationId xmlns:p14="http://schemas.microsoft.com/office/powerpoint/2010/main" val="2674298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74FC-FBEE-3E42-910D-B845F25918A7}"/>
              </a:ext>
            </a:extLst>
          </p:cNvPr>
          <p:cNvSpPr>
            <a:spLocks noGrp="1"/>
          </p:cNvSpPr>
          <p:nvPr>
            <p:ph type="title"/>
          </p:nvPr>
        </p:nvSpPr>
        <p:spPr/>
        <p:txBody>
          <a:bodyPr/>
          <a:lstStyle/>
          <a:p>
            <a:r>
              <a:rPr lang="en-TR" dirty="0"/>
              <a:t>Why Genres?</a:t>
            </a:r>
          </a:p>
        </p:txBody>
      </p:sp>
    </p:spTree>
    <p:extLst>
      <p:ext uri="{BB962C8B-B14F-4D97-AF65-F5344CB8AC3E}">
        <p14:creationId xmlns:p14="http://schemas.microsoft.com/office/powerpoint/2010/main" val="752569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newspaper, document&#10;&#10;Description automatically generated">
            <a:extLst>
              <a:ext uri="{FF2B5EF4-FFF2-40B4-BE49-F238E27FC236}">
                <a16:creationId xmlns:a16="http://schemas.microsoft.com/office/drawing/2014/main" id="{5605E1A8-841E-8E46-BF0D-2D360476EEB4}"/>
              </a:ext>
            </a:extLst>
          </p:cNvPr>
          <p:cNvPicPr>
            <a:picLocks noChangeAspect="1"/>
          </p:cNvPicPr>
          <p:nvPr/>
        </p:nvPicPr>
        <p:blipFill rotWithShape="1">
          <a:blip r:embed="rId2"/>
          <a:srcRect r="1044" b="-1"/>
          <a:stretch/>
        </p:blipFill>
        <p:spPr>
          <a:xfrm>
            <a:off x="2374710" y="960677"/>
            <a:ext cx="9173823" cy="4936648"/>
          </a:xfrm>
          <a:prstGeom prst="rect">
            <a:avLst/>
          </a:prstGeom>
        </p:spPr>
      </p:pic>
      <p:sp>
        <p:nvSpPr>
          <p:cNvPr id="4" name="TextBox 3">
            <a:extLst>
              <a:ext uri="{FF2B5EF4-FFF2-40B4-BE49-F238E27FC236}">
                <a16:creationId xmlns:a16="http://schemas.microsoft.com/office/drawing/2014/main" id="{B1F86866-3E9D-B944-9A00-78E9669515B5}"/>
              </a:ext>
            </a:extLst>
          </p:cNvPr>
          <p:cNvSpPr txBox="1"/>
          <p:nvPr/>
        </p:nvSpPr>
        <p:spPr>
          <a:xfrm>
            <a:off x="7789334" y="6079067"/>
            <a:ext cx="3087705" cy="369332"/>
          </a:xfrm>
          <a:prstGeom prst="rect">
            <a:avLst/>
          </a:prstGeom>
          <a:noFill/>
        </p:spPr>
        <p:txBody>
          <a:bodyPr wrap="none" rtlCol="0">
            <a:spAutoFit/>
          </a:bodyPr>
          <a:lstStyle/>
          <a:p>
            <a:r>
              <a:rPr lang="en-TR" dirty="0"/>
              <a:t>Ken Gelder, </a:t>
            </a:r>
            <a:r>
              <a:rPr lang="en-TR" i="1" dirty="0"/>
              <a:t>Popular Fiction</a:t>
            </a:r>
            <a:endParaRPr lang="en-TR" dirty="0"/>
          </a:p>
        </p:txBody>
      </p:sp>
    </p:spTree>
    <p:extLst>
      <p:ext uri="{BB962C8B-B14F-4D97-AF65-F5344CB8AC3E}">
        <p14:creationId xmlns:p14="http://schemas.microsoft.com/office/powerpoint/2010/main" val="3900815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DEB3A897-4448-4BE7-9C20-E195848AD5E3}"/>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0"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10FE77C1-08C1-8A43-93A5-7704B111CE0A}"/>
              </a:ext>
            </a:extLst>
          </p:cNvPr>
          <p:cNvSpPr>
            <a:spLocks noGrp="1"/>
          </p:cNvSpPr>
          <p:nvPr>
            <p:ph type="title"/>
          </p:nvPr>
        </p:nvSpPr>
        <p:spPr>
          <a:xfrm>
            <a:off x="3204376" y="1720078"/>
            <a:ext cx="5861106" cy="1439331"/>
          </a:xfrm>
        </p:spPr>
        <p:txBody>
          <a:bodyPr anchor="b">
            <a:normAutofit/>
          </a:bodyPr>
          <a:lstStyle/>
          <a:p>
            <a:r>
              <a:rPr lang="en-TR" dirty="0"/>
              <a:t>Consider your own experience</a:t>
            </a:r>
          </a:p>
        </p:txBody>
      </p:sp>
      <p:graphicFrame>
        <p:nvGraphicFramePr>
          <p:cNvPr id="13" name="Content Placeholder 2">
            <a:extLst>
              <a:ext uri="{FF2B5EF4-FFF2-40B4-BE49-F238E27FC236}">
                <a16:creationId xmlns:a16="http://schemas.microsoft.com/office/drawing/2014/main" id="{9C0E58B4-0C7C-4804-B655-1262AF58BF52}"/>
              </a:ext>
            </a:extLst>
          </p:cNvPr>
          <p:cNvGraphicFramePr>
            <a:graphicFrameLocks noGrp="1"/>
          </p:cNvGraphicFramePr>
          <p:nvPr>
            <p:ph idx="1"/>
            <p:extLst>
              <p:ext uri="{D42A27DB-BD31-4B8C-83A1-F6EECF244321}">
                <p14:modId xmlns:p14="http://schemas.microsoft.com/office/powerpoint/2010/main" val="286146692"/>
              </p:ext>
            </p:extLst>
          </p:nvPr>
        </p:nvGraphicFramePr>
        <p:xfrm>
          <a:off x="3204374" y="3311905"/>
          <a:ext cx="5861107" cy="1872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677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60F7-0D1F-9645-AA0C-AFF3DD16FA9B}"/>
              </a:ext>
            </a:extLst>
          </p:cNvPr>
          <p:cNvSpPr>
            <a:spLocks noGrp="1"/>
          </p:cNvSpPr>
          <p:nvPr>
            <p:ph type="title"/>
          </p:nvPr>
        </p:nvSpPr>
        <p:spPr/>
        <p:txBody>
          <a:bodyPr/>
          <a:lstStyle/>
          <a:p>
            <a:r>
              <a:rPr lang="en-TR" dirty="0"/>
              <a:t>Addiction</a:t>
            </a:r>
          </a:p>
        </p:txBody>
      </p:sp>
      <p:sp>
        <p:nvSpPr>
          <p:cNvPr id="3" name="Content Placeholder 2">
            <a:extLst>
              <a:ext uri="{FF2B5EF4-FFF2-40B4-BE49-F238E27FC236}">
                <a16:creationId xmlns:a16="http://schemas.microsoft.com/office/drawing/2014/main" id="{B7143EF8-2489-E74F-8184-EC8ECE93040A}"/>
              </a:ext>
            </a:extLst>
          </p:cNvPr>
          <p:cNvSpPr>
            <a:spLocks noGrp="1"/>
          </p:cNvSpPr>
          <p:nvPr>
            <p:ph idx="1"/>
          </p:nvPr>
        </p:nvSpPr>
        <p:spPr/>
        <p:txBody>
          <a:bodyPr/>
          <a:lstStyle/>
          <a:p>
            <a:pPr marL="0" indent="0">
              <a:buNone/>
            </a:pPr>
            <a:r>
              <a:rPr lang="en-TR" dirty="0"/>
              <a:t>Victoria Nelson explains the experience of reading popular literature as “addiction” – devouring book after book.</a:t>
            </a:r>
          </a:p>
          <a:p>
            <a:pPr marL="0" indent="0" algn="ctr">
              <a:buNone/>
            </a:pPr>
            <a:endParaRPr lang="en-TR" b="1" dirty="0"/>
          </a:p>
          <a:p>
            <a:pPr marL="0" indent="0" algn="ctr">
              <a:buNone/>
            </a:pPr>
            <a:r>
              <a:rPr lang="en-TR" b="1" dirty="0"/>
              <a:t>Do you agree?</a:t>
            </a:r>
          </a:p>
          <a:p>
            <a:pPr marL="0" indent="0" algn="ctr">
              <a:buNone/>
            </a:pPr>
            <a:r>
              <a:rPr lang="en-TR" b="1" dirty="0"/>
              <a:t>Why is it addictive?</a:t>
            </a:r>
          </a:p>
        </p:txBody>
      </p:sp>
    </p:spTree>
    <p:extLst>
      <p:ext uri="{BB962C8B-B14F-4D97-AF65-F5344CB8AC3E}">
        <p14:creationId xmlns:p14="http://schemas.microsoft.com/office/powerpoint/2010/main" val="810406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7921-369D-4F43-A83B-A4928618FAF0}"/>
              </a:ext>
            </a:extLst>
          </p:cNvPr>
          <p:cNvSpPr>
            <a:spLocks noGrp="1"/>
          </p:cNvSpPr>
          <p:nvPr>
            <p:ph type="title"/>
          </p:nvPr>
        </p:nvSpPr>
        <p:spPr/>
        <p:txBody>
          <a:bodyPr/>
          <a:lstStyle/>
          <a:p>
            <a:r>
              <a:rPr lang="en-TR" dirty="0"/>
              <a:t>A Sense of Belonging</a:t>
            </a:r>
          </a:p>
        </p:txBody>
      </p:sp>
      <p:sp>
        <p:nvSpPr>
          <p:cNvPr id="3" name="Content Placeholder 2">
            <a:extLst>
              <a:ext uri="{FF2B5EF4-FFF2-40B4-BE49-F238E27FC236}">
                <a16:creationId xmlns:a16="http://schemas.microsoft.com/office/drawing/2014/main" id="{3C9EDB49-1A33-3346-9A84-6AB92F8334F3}"/>
              </a:ext>
            </a:extLst>
          </p:cNvPr>
          <p:cNvSpPr>
            <a:spLocks noGrp="1"/>
          </p:cNvSpPr>
          <p:nvPr>
            <p:ph idx="1"/>
          </p:nvPr>
        </p:nvSpPr>
        <p:spPr/>
        <p:txBody>
          <a:bodyPr/>
          <a:lstStyle/>
          <a:p>
            <a:r>
              <a:rPr lang="en-TR" dirty="0"/>
              <a:t>Each genre has its own community.</a:t>
            </a:r>
          </a:p>
          <a:p>
            <a:r>
              <a:rPr lang="en-TR" dirty="0"/>
              <a:t>Each of these communities share a common culture.</a:t>
            </a:r>
          </a:p>
          <a:p>
            <a:r>
              <a:rPr lang="en-TR" dirty="0"/>
              <a:t>They have many other cultural interests in common: movies, music, language, hobbies, clothes</a:t>
            </a:r>
          </a:p>
          <a:p>
            <a:r>
              <a:rPr lang="en-TR" dirty="0"/>
              <a:t>Through literature they find a means to share all this with others.</a:t>
            </a:r>
          </a:p>
          <a:p>
            <a:pPr marL="0" indent="0">
              <a:buNone/>
            </a:pPr>
            <a:endParaRPr lang="en-TR" dirty="0"/>
          </a:p>
        </p:txBody>
      </p:sp>
    </p:spTree>
    <p:extLst>
      <p:ext uri="{BB962C8B-B14F-4D97-AF65-F5344CB8AC3E}">
        <p14:creationId xmlns:p14="http://schemas.microsoft.com/office/powerpoint/2010/main" val="617769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834243"/>
            <a:ext cx="3781618" cy="3189514"/>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rgbClr val="C34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ACCBF2-282F-BC46-89CD-F7D9D3D2F87C}"/>
              </a:ext>
            </a:extLst>
          </p:cNvPr>
          <p:cNvSpPr>
            <a:spLocks noGrp="1"/>
          </p:cNvSpPr>
          <p:nvPr>
            <p:ph type="title"/>
          </p:nvPr>
        </p:nvSpPr>
        <p:spPr>
          <a:xfrm>
            <a:off x="960510" y="2785830"/>
            <a:ext cx="3010737" cy="1765613"/>
          </a:xfrm>
        </p:spPr>
        <p:txBody>
          <a:bodyPr>
            <a:normAutofit/>
          </a:bodyPr>
          <a:lstStyle/>
          <a:p>
            <a:pPr algn="ctr"/>
            <a:r>
              <a:rPr lang="en-TR" sz="3200">
                <a:solidFill>
                  <a:srgbClr val="FFFFFF"/>
                </a:solidFill>
              </a:rPr>
              <a:t>Which Genres?</a:t>
            </a:r>
          </a:p>
        </p:txBody>
      </p:sp>
      <p:sp>
        <p:nvSpPr>
          <p:cNvPr id="3" name="Content Placeholder 2">
            <a:extLst>
              <a:ext uri="{FF2B5EF4-FFF2-40B4-BE49-F238E27FC236}">
                <a16:creationId xmlns:a16="http://schemas.microsoft.com/office/drawing/2014/main" id="{20DFC35A-DA01-8746-810F-783F1A67A9A6}"/>
              </a:ext>
            </a:extLst>
          </p:cNvPr>
          <p:cNvSpPr>
            <a:spLocks noGrp="1"/>
          </p:cNvSpPr>
          <p:nvPr>
            <p:ph idx="1"/>
          </p:nvPr>
        </p:nvSpPr>
        <p:spPr>
          <a:xfrm>
            <a:off x="4598894" y="806824"/>
            <a:ext cx="6754906" cy="5086326"/>
          </a:xfrm>
        </p:spPr>
        <p:txBody>
          <a:bodyPr anchor="ctr">
            <a:normAutofit/>
          </a:bodyPr>
          <a:lstStyle/>
          <a:p>
            <a:r>
              <a:rPr lang="en-TR" sz="2400" dirty="0"/>
              <a:t>Science-fiction</a:t>
            </a:r>
          </a:p>
          <a:p>
            <a:r>
              <a:rPr lang="en-TR" sz="2400" dirty="0"/>
              <a:t>Fantasy</a:t>
            </a:r>
          </a:p>
          <a:p>
            <a:r>
              <a:rPr lang="en-TR" sz="2400" dirty="0"/>
              <a:t>Horror/Thriller</a:t>
            </a:r>
          </a:p>
          <a:p>
            <a:r>
              <a:rPr lang="en-TR" sz="2400" dirty="0"/>
              <a:t>Crime/Detective</a:t>
            </a:r>
          </a:p>
          <a:p>
            <a:r>
              <a:rPr lang="en-TR" sz="2400" dirty="0"/>
              <a:t>Humour</a:t>
            </a:r>
          </a:p>
          <a:p>
            <a:r>
              <a:rPr lang="en-TR" sz="2400" dirty="0"/>
              <a:t>Flash Fiction / Micro Fiction / Fan Fiction</a:t>
            </a:r>
          </a:p>
          <a:p>
            <a:r>
              <a:rPr lang="en-TR" sz="2400" dirty="0"/>
              <a:t>Graphic Novel</a:t>
            </a:r>
          </a:p>
          <a:p>
            <a:pPr marL="0" indent="0">
              <a:buNone/>
            </a:pPr>
            <a:endParaRPr lang="en-TR" sz="2000" dirty="0"/>
          </a:p>
        </p:txBody>
      </p:sp>
    </p:spTree>
    <p:extLst>
      <p:ext uri="{BB962C8B-B14F-4D97-AF65-F5344CB8AC3E}">
        <p14:creationId xmlns:p14="http://schemas.microsoft.com/office/powerpoint/2010/main" val="277807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4DBC"/>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B83FA36-146E-D14F-8F7F-733DAED3D665}"/>
              </a:ext>
            </a:extLst>
          </p:cNvPr>
          <p:cNvSpPr>
            <a:spLocks noGrp="1"/>
          </p:cNvSpPr>
          <p:nvPr>
            <p:ph type="title"/>
          </p:nvPr>
        </p:nvSpPr>
        <p:spPr>
          <a:xfrm>
            <a:off x="838200" y="713312"/>
            <a:ext cx="3461084" cy="5431376"/>
          </a:xfrm>
        </p:spPr>
        <p:txBody>
          <a:bodyPr>
            <a:normAutofit/>
          </a:bodyPr>
          <a:lstStyle/>
          <a:p>
            <a:r>
              <a:rPr lang="en-TR" i="0">
                <a:solidFill>
                  <a:srgbClr val="FFFFFF"/>
                </a:solidFill>
              </a:rPr>
              <a:t>What is popular?</a:t>
            </a:r>
          </a:p>
        </p:txBody>
      </p:sp>
      <p:sp>
        <p:nvSpPr>
          <p:cNvPr id="3" name="Content Placeholder 2">
            <a:extLst>
              <a:ext uri="{FF2B5EF4-FFF2-40B4-BE49-F238E27FC236}">
                <a16:creationId xmlns:a16="http://schemas.microsoft.com/office/drawing/2014/main" id="{75473ACE-1A68-F44C-8C8A-5938D4D1EAF7}"/>
              </a:ext>
            </a:extLst>
          </p:cNvPr>
          <p:cNvSpPr>
            <a:spLocks noGrp="1"/>
          </p:cNvSpPr>
          <p:nvPr>
            <p:ph idx="1"/>
          </p:nvPr>
        </p:nvSpPr>
        <p:spPr>
          <a:xfrm>
            <a:off x="6095999" y="713313"/>
            <a:ext cx="5257801" cy="5431376"/>
          </a:xfrm>
        </p:spPr>
        <p:txBody>
          <a:bodyPr anchor="ctr">
            <a:normAutofit/>
          </a:bodyPr>
          <a:lstStyle/>
          <a:p>
            <a:r>
              <a:rPr lang="en-TR" sz="2000" dirty="0"/>
              <a:t>well liked by many people</a:t>
            </a:r>
          </a:p>
          <a:p>
            <a:r>
              <a:rPr lang="en-TR" sz="2000" dirty="0"/>
              <a:t>inferior kinds of work</a:t>
            </a:r>
          </a:p>
          <a:p>
            <a:r>
              <a:rPr lang="en-TR" sz="2000" dirty="0"/>
              <a:t>work deliberately setting out to win favour with the people</a:t>
            </a:r>
          </a:p>
          <a:p>
            <a:r>
              <a:rPr lang="en-TR" sz="2000" dirty="0"/>
              <a:t>culture actually made by the people for themselves</a:t>
            </a:r>
          </a:p>
        </p:txBody>
      </p:sp>
    </p:spTree>
    <p:extLst>
      <p:ext uri="{BB962C8B-B14F-4D97-AF65-F5344CB8AC3E}">
        <p14:creationId xmlns:p14="http://schemas.microsoft.com/office/powerpoint/2010/main" val="382493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0" name="Rectangle 19">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ukuleles on display">
            <a:extLst>
              <a:ext uri="{FF2B5EF4-FFF2-40B4-BE49-F238E27FC236}">
                <a16:creationId xmlns:a16="http://schemas.microsoft.com/office/drawing/2014/main" id="{80893790-0627-4854-8926-7810EF4DCE54}"/>
              </a:ext>
            </a:extLst>
          </p:cNvPr>
          <p:cNvPicPr>
            <a:picLocks noChangeAspect="1"/>
          </p:cNvPicPr>
          <p:nvPr/>
        </p:nvPicPr>
        <p:blipFill rotWithShape="1">
          <a:blip r:embed="rId2"/>
          <a:srcRect t="15084" b="11"/>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697F4B-A7FB-BA47-B42C-34AAC71FE96E}"/>
              </a:ext>
            </a:extLst>
          </p:cNvPr>
          <p:cNvSpPr>
            <a:spLocks noGrp="1"/>
          </p:cNvSpPr>
          <p:nvPr>
            <p:ph type="title"/>
          </p:nvPr>
        </p:nvSpPr>
        <p:spPr>
          <a:xfrm>
            <a:off x="6438986" y="3547277"/>
            <a:ext cx="4452181" cy="1341624"/>
          </a:xfrm>
        </p:spPr>
        <p:txBody>
          <a:bodyPr vert="horz" lIns="91440" tIns="45720" rIns="91440" bIns="45720" rtlCol="0" anchor="b">
            <a:normAutofit/>
          </a:bodyPr>
          <a:lstStyle/>
          <a:p>
            <a:r>
              <a:rPr lang="en-US" b="1"/>
              <a:t>Popular Culture</a:t>
            </a:r>
          </a:p>
        </p:txBody>
      </p:sp>
    </p:spTree>
    <p:extLst>
      <p:ext uri="{BB962C8B-B14F-4D97-AF65-F5344CB8AC3E}">
        <p14:creationId xmlns:p14="http://schemas.microsoft.com/office/powerpoint/2010/main" val="107237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25E3-1136-3646-991D-78C90BCC2ECE}"/>
              </a:ext>
            </a:extLst>
          </p:cNvPr>
          <p:cNvSpPr>
            <a:spLocks noGrp="1"/>
          </p:cNvSpPr>
          <p:nvPr>
            <p:ph type="title"/>
          </p:nvPr>
        </p:nvSpPr>
        <p:spPr/>
        <p:txBody>
          <a:bodyPr/>
          <a:lstStyle/>
          <a:p>
            <a:r>
              <a:rPr lang="en-TR" dirty="0"/>
              <a:t>A Phenomenon</a:t>
            </a:r>
          </a:p>
        </p:txBody>
      </p:sp>
      <p:sp>
        <p:nvSpPr>
          <p:cNvPr id="3" name="Content Placeholder 2">
            <a:extLst>
              <a:ext uri="{FF2B5EF4-FFF2-40B4-BE49-F238E27FC236}">
                <a16:creationId xmlns:a16="http://schemas.microsoft.com/office/drawing/2014/main" id="{A620EE4A-21E0-4D4E-AF4A-E2758D540A44}"/>
              </a:ext>
            </a:extLst>
          </p:cNvPr>
          <p:cNvSpPr>
            <a:spLocks noGrp="1"/>
          </p:cNvSpPr>
          <p:nvPr>
            <p:ph idx="1"/>
          </p:nvPr>
        </p:nvSpPr>
        <p:spPr/>
        <p:txBody>
          <a:bodyPr/>
          <a:lstStyle/>
          <a:p>
            <a:r>
              <a:rPr lang="en-TR" dirty="0"/>
              <a:t>Dating back to or caused by the Industrial Revolution.</a:t>
            </a:r>
          </a:p>
          <a:p>
            <a:r>
              <a:rPr lang="en-TR" dirty="0"/>
              <a:t>A culture that emerged following industrialization and urbanization. </a:t>
            </a:r>
          </a:p>
          <a:p>
            <a:r>
              <a:rPr lang="en-TR" dirty="0"/>
              <a:t>It goes hand in hand with the capitalist market economy.</a:t>
            </a:r>
          </a:p>
          <a:p>
            <a:r>
              <a:rPr lang="en-TR" dirty="0"/>
              <a:t>Culture made possible by technological change, by the use of the means of mass cultural production. </a:t>
            </a:r>
          </a:p>
          <a:p>
            <a:r>
              <a:rPr lang="en-TR" dirty="0"/>
              <a:t>mass-produced (unlike folk culture)</a:t>
            </a:r>
          </a:p>
          <a:p>
            <a:r>
              <a:rPr lang="en-TR" dirty="0"/>
              <a:t>mass-consumed (unlike high culture)</a:t>
            </a:r>
          </a:p>
        </p:txBody>
      </p:sp>
    </p:spTree>
    <p:extLst>
      <p:ext uri="{BB962C8B-B14F-4D97-AF65-F5344CB8AC3E}">
        <p14:creationId xmlns:p14="http://schemas.microsoft.com/office/powerpoint/2010/main" val="425071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797D-B92A-E847-8662-C0DFD04FA62E}"/>
              </a:ext>
            </a:extLst>
          </p:cNvPr>
          <p:cNvSpPr>
            <a:spLocks noGrp="1"/>
          </p:cNvSpPr>
          <p:nvPr>
            <p:ph type="title"/>
          </p:nvPr>
        </p:nvSpPr>
        <p:spPr/>
        <p:txBody>
          <a:bodyPr/>
          <a:lstStyle/>
          <a:p>
            <a:r>
              <a:rPr lang="en-TR" dirty="0"/>
              <a:t>First Definition</a:t>
            </a:r>
          </a:p>
        </p:txBody>
      </p:sp>
      <p:sp>
        <p:nvSpPr>
          <p:cNvPr id="3" name="Content Placeholder 2">
            <a:extLst>
              <a:ext uri="{FF2B5EF4-FFF2-40B4-BE49-F238E27FC236}">
                <a16:creationId xmlns:a16="http://schemas.microsoft.com/office/drawing/2014/main" id="{40794FC8-412D-6C4F-9492-56205DEF551F}"/>
              </a:ext>
            </a:extLst>
          </p:cNvPr>
          <p:cNvSpPr>
            <a:spLocks noGrp="1"/>
          </p:cNvSpPr>
          <p:nvPr>
            <p:ph idx="1"/>
          </p:nvPr>
        </p:nvSpPr>
        <p:spPr/>
        <p:txBody>
          <a:bodyPr/>
          <a:lstStyle/>
          <a:p>
            <a:pPr marL="0" indent="0">
              <a:buNone/>
            </a:pPr>
            <a:r>
              <a:rPr lang="en-TR" dirty="0"/>
              <a:t>Culture that is widely favoured or well liked by many people.</a:t>
            </a:r>
          </a:p>
          <a:p>
            <a:pPr marL="0" indent="0">
              <a:buNone/>
            </a:pPr>
            <a:endParaRPr lang="en-TR" dirty="0"/>
          </a:p>
          <a:p>
            <a:r>
              <a:rPr lang="en-TR" dirty="0"/>
              <a:t>sales numbers (books, cds, dvds)</a:t>
            </a:r>
          </a:p>
          <a:p>
            <a:r>
              <a:rPr lang="en-TR" dirty="0"/>
              <a:t>attendance records (concerts, sports, festivals)</a:t>
            </a:r>
          </a:p>
          <a:p>
            <a:r>
              <a:rPr lang="en-TR" dirty="0"/>
              <a:t>audience preference figures (tv programmes)</a:t>
            </a:r>
          </a:p>
          <a:p>
            <a:pPr marL="0" indent="0">
              <a:buNone/>
            </a:pPr>
            <a:r>
              <a:rPr lang="en-TR" b="1" dirty="0"/>
              <a:t>But “high culture” can also be popular in that sense.</a:t>
            </a:r>
          </a:p>
        </p:txBody>
      </p:sp>
    </p:spTree>
    <p:extLst>
      <p:ext uri="{BB962C8B-B14F-4D97-AF65-F5344CB8AC3E}">
        <p14:creationId xmlns:p14="http://schemas.microsoft.com/office/powerpoint/2010/main" val="170379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6464-A5B2-6243-9AF6-825374350167}"/>
              </a:ext>
            </a:extLst>
          </p:cNvPr>
          <p:cNvSpPr>
            <a:spLocks noGrp="1"/>
          </p:cNvSpPr>
          <p:nvPr>
            <p:ph type="title"/>
          </p:nvPr>
        </p:nvSpPr>
        <p:spPr/>
        <p:txBody>
          <a:bodyPr/>
          <a:lstStyle/>
          <a:p>
            <a:r>
              <a:rPr lang="en-TR" dirty="0"/>
              <a:t>Second Definition</a:t>
            </a:r>
          </a:p>
        </p:txBody>
      </p:sp>
      <p:sp>
        <p:nvSpPr>
          <p:cNvPr id="3" name="Content Placeholder 2">
            <a:extLst>
              <a:ext uri="{FF2B5EF4-FFF2-40B4-BE49-F238E27FC236}">
                <a16:creationId xmlns:a16="http://schemas.microsoft.com/office/drawing/2014/main" id="{7A6C5638-538D-2A44-B691-06DAD54AB8FF}"/>
              </a:ext>
            </a:extLst>
          </p:cNvPr>
          <p:cNvSpPr>
            <a:spLocks noGrp="1"/>
          </p:cNvSpPr>
          <p:nvPr>
            <p:ph idx="1"/>
          </p:nvPr>
        </p:nvSpPr>
        <p:spPr/>
        <p:txBody>
          <a:bodyPr/>
          <a:lstStyle/>
          <a:p>
            <a:pPr marL="0" indent="0">
              <a:buNone/>
            </a:pPr>
            <a:r>
              <a:rPr lang="en-TR" dirty="0"/>
              <a:t>Culture that is left over after we have decided what is </a:t>
            </a:r>
            <a:r>
              <a:rPr lang="en-TR" b="1" dirty="0"/>
              <a:t>high culture. </a:t>
            </a:r>
          </a:p>
          <a:p>
            <a:pPr marL="0" indent="0">
              <a:buNone/>
            </a:pPr>
            <a:r>
              <a:rPr lang="en-TR" dirty="0"/>
              <a:t>for ex.: complexity, difficulty, hence an exclusive audience</a:t>
            </a:r>
          </a:p>
          <a:p>
            <a:r>
              <a:rPr lang="en-TR" dirty="0"/>
              <a:t>texts and practices that fail to meet the required standards to qualify as high culture</a:t>
            </a:r>
          </a:p>
          <a:p>
            <a:r>
              <a:rPr lang="en-TR" dirty="0"/>
              <a:t>popular culture as inferior culture</a:t>
            </a:r>
          </a:p>
          <a:p>
            <a:r>
              <a:rPr lang="en-TR" dirty="0"/>
              <a:t>mass-produced commercial culture</a:t>
            </a:r>
          </a:p>
          <a:p>
            <a:r>
              <a:rPr lang="en-TR" dirty="0"/>
              <a:t>culture of the subordinate classes (=anarchy)</a:t>
            </a:r>
          </a:p>
        </p:txBody>
      </p:sp>
    </p:spTree>
    <p:extLst>
      <p:ext uri="{BB962C8B-B14F-4D97-AF65-F5344CB8AC3E}">
        <p14:creationId xmlns:p14="http://schemas.microsoft.com/office/powerpoint/2010/main" val="169973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72A1-92FA-064E-959F-6068D1A6E229}"/>
              </a:ext>
            </a:extLst>
          </p:cNvPr>
          <p:cNvSpPr>
            <a:spLocks noGrp="1"/>
          </p:cNvSpPr>
          <p:nvPr>
            <p:ph type="title"/>
          </p:nvPr>
        </p:nvSpPr>
        <p:spPr/>
        <p:txBody>
          <a:bodyPr/>
          <a:lstStyle/>
          <a:p>
            <a:r>
              <a:rPr lang="en-TR" dirty="0"/>
              <a:t>Why Was It Considered as a Threat of Anarchy?</a:t>
            </a:r>
          </a:p>
        </p:txBody>
      </p:sp>
      <p:sp>
        <p:nvSpPr>
          <p:cNvPr id="3" name="Content Placeholder 2">
            <a:extLst>
              <a:ext uri="{FF2B5EF4-FFF2-40B4-BE49-F238E27FC236}">
                <a16:creationId xmlns:a16="http://schemas.microsoft.com/office/drawing/2014/main" id="{A10EEE50-0580-A94E-8461-D4C613F41B8A}"/>
              </a:ext>
            </a:extLst>
          </p:cNvPr>
          <p:cNvSpPr>
            <a:spLocks noGrp="1"/>
          </p:cNvSpPr>
          <p:nvPr>
            <p:ph idx="1"/>
          </p:nvPr>
        </p:nvSpPr>
        <p:spPr/>
        <p:txBody>
          <a:bodyPr/>
          <a:lstStyle/>
          <a:p>
            <a:r>
              <a:rPr lang="en-TR" dirty="0"/>
              <a:t>Consider the shifting dynamics in the 19th century with industrialization and urbanization</a:t>
            </a:r>
          </a:p>
          <a:p>
            <a:r>
              <a:rPr lang="en-TR" dirty="0"/>
              <a:t>a new working-class culture</a:t>
            </a:r>
          </a:p>
          <a:p>
            <a:r>
              <a:rPr lang="en-TR" dirty="0"/>
              <a:t>the franchise of the male urban working class</a:t>
            </a:r>
          </a:p>
          <a:p>
            <a:r>
              <a:rPr lang="en-TR" dirty="0"/>
              <a:t>the culture of a majority vs a powerful minority</a:t>
            </a:r>
          </a:p>
          <a:p>
            <a:r>
              <a:rPr lang="en-TR" dirty="0"/>
              <a:t>threat of political disorder</a:t>
            </a:r>
          </a:p>
          <a:p>
            <a:endParaRPr lang="en-TR" dirty="0"/>
          </a:p>
        </p:txBody>
      </p:sp>
    </p:spTree>
    <p:extLst>
      <p:ext uri="{BB962C8B-B14F-4D97-AF65-F5344CB8AC3E}">
        <p14:creationId xmlns:p14="http://schemas.microsoft.com/office/powerpoint/2010/main" val="292776390"/>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BrushVTI">
  <a:themeElements>
    <a:clrScheme name="AnalogousFromRegularSeedLeftStep">
      <a:dk1>
        <a:srgbClr val="000000"/>
      </a:dk1>
      <a:lt1>
        <a:srgbClr val="FFFFFF"/>
      </a:lt1>
      <a:dk2>
        <a:srgbClr val="1D2E33"/>
      </a:dk2>
      <a:lt2>
        <a:srgbClr val="E2E8E2"/>
      </a:lt2>
      <a:accent1>
        <a:srgbClr val="C34DBC"/>
      </a:accent1>
      <a:accent2>
        <a:srgbClr val="873BB1"/>
      </a:accent2>
      <a:accent3>
        <a:srgbClr val="684DC3"/>
      </a:accent3>
      <a:accent4>
        <a:srgbClr val="3B51B1"/>
      </a:accent4>
      <a:accent5>
        <a:srgbClr val="4D94C3"/>
      </a:accent5>
      <a:accent6>
        <a:srgbClr val="3BB1AF"/>
      </a:accent6>
      <a:hlink>
        <a:srgbClr val="329638"/>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1415</Words>
  <Application>Microsoft Macintosh PowerPoint</Application>
  <PresentationFormat>Widescreen</PresentationFormat>
  <Paragraphs>193</Paragraphs>
  <Slides>39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Avenir Next LT Pro</vt:lpstr>
      <vt:lpstr>Calibri</vt:lpstr>
      <vt:lpstr>Century Gothic</vt:lpstr>
      <vt:lpstr>Elephant</vt:lpstr>
      <vt:lpstr>Sagona Book</vt:lpstr>
      <vt:lpstr>The Hand Extrablack</vt:lpstr>
      <vt:lpstr>BlobVTI</vt:lpstr>
      <vt:lpstr>BrushVTI</vt:lpstr>
      <vt:lpstr>Popular Culture &amp; Literature</vt:lpstr>
      <vt:lpstr> Sources</vt:lpstr>
      <vt:lpstr>What is culture?</vt:lpstr>
      <vt:lpstr>What is popular?</vt:lpstr>
      <vt:lpstr>Popular Culture</vt:lpstr>
      <vt:lpstr>A Phenomenon</vt:lpstr>
      <vt:lpstr>First Definition</vt:lpstr>
      <vt:lpstr>Second Definition</vt:lpstr>
      <vt:lpstr>Why Was It Considered as a Threat of Anarchy?</vt:lpstr>
      <vt:lpstr>PowerPoint Presentation</vt:lpstr>
      <vt:lpstr>PowerPoint Presentation</vt:lpstr>
      <vt:lpstr>Third Definition</vt:lpstr>
      <vt:lpstr>Fourth Definition</vt:lpstr>
      <vt:lpstr>PowerPoint Presentation</vt:lpstr>
      <vt:lpstr>PowerPoint Presentation</vt:lpstr>
      <vt:lpstr>Fifth Definition</vt:lpstr>
      <vt:lpstr>Postmodern View</vt:lpstr>
      <vt:lpstr>PowerPoint Presentation</vt:lpstr>
      <vt:lpstr>PowerPoint Presentation</vt:lpstr>
      <vt:lpstr>Examples of Popular Culture</vt:lpstr>
      <vt:lpstr>Popular Literature</vt:lpstr>
      <vt:lpstr>Different Genres Of Popular Fiction</vt:lpstr>
      <vt:lpstr>Popular Fiction is defined by “what it is not.”</vt:lpstr>
      <vt:lpstr>Literary Canon (The Classics)</vt:lpstr>
      <vt:lpstr>Scholars and Critics</vt:lpstr>
      <vt:lpstr>The New Debate</vt:lpstr>
      <vt:lpstr>First Academic Approaches to Popular Literature</vt:lpstr>
      <vt:lpstr>Intertextuality</vt:lpstr>
      <vt:lpstr>PowerPoint Presentation</vt:lpstr>
      <vt:lpstr>PowerPoint Presentation</vt:lpstr>
      <vt:lpstr>What Are We Doing?</vt:lpstr>
      <vt:lpstr>Genres</vt:lpstr>
      <vt:lpstr>The Novel</vt:lpstr>
      <vt:lpstr>Why Genres?</vt:lpstr>
      <vt:lpstr>PowerPoint Presentation</vt:lpstr>
      <vt:lpstr>Consider your own experience</vt:lpstr>
      <vt:lpstr>Addiction</vt:lpstr>
      <vt:lpstr>A Sense of Belonging</vt:lpstr>
      <vt:lpstr>Which Genres?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Culture &amp; Literature</dc:title>
  <dc:creator>Seda.Peksen</dc:creator>
  <cp:lastModifiedBy>Seda.Peksen</cp:lastModifiedBy>
  <cp:revision>75</cp:revision>
  <dcterms:created xsi:type="dcterms:W3CDTF">2021-02-15T21:23:11Z</dcterms:created>
  <dcterms:modified xsi:type="dcterms:W3CDTF">2021-03-05T12:19:25Z</dcterms:modified>
</cp:coreProperties>
</file>