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9" r:id="rId2"/>
    <p:sldId id="258" r:id="rId3"/>
    <p:sldId id="263" r:id="rId4"/>
    <p:sldId id="264" r:id="rId5"/>
    <p:sldId id="265" r:id="rId6"/>
    <p:sldId id="301" r:id="rId7"/>
    <p:sldId id="302" r:id="rId8"/>
    <p:sldId id="266" r:id="rId9"/>
    <p:sldId id="267" r:id="rId10"/>
    <p:sldId id="269" r:id="rId11"/>
    <p:sldId id="303" r:id="rId12"/>
    <p:sldId id="304" r:id="rId13"/>
    <p:sldId id="268" r:id="rId14"/>
    <p:sldId id="270" r:id="rId15"/>
    <p:sldId id="305" r:id="rId16"/>
    <p:sldId id="306" r:id="rId17"/>
    <p:sldId id="272" r:id="rId18"/>
    <p:sldId id="307" r:id="rId19"/>
    <p:sldId id="308" r:id="rId20"/>
    <p:sldId id="273" r:id="rId21"/>
    <p:sldId id="310" r:id="rId22"/>
    <p:sldId id="311" r:id="rId23"/>
    <p:sldId id="312" r:id="rId24"/>
    <p:sldId id="313" r:id="rId25"/>
    <p:sldId id="314" r:id="rId26"/>
    <p:sldId id="315" r:id="rId27"/>
    <p:sldId id="316" r:id="rId28"/>
    <p:sldId id="317" r:id="rId29"/>
    <p:sldId id="318" r:id="rId30"/>
    <p:sldId id="319" r:id="rId31"/>
    <p:sldId id="320" r:id="rId32"/>
    <p:sldId id="321" r:id="rId33"/>
    <p:sldId id="322" r:id="rId3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2" d="100"/>
          <a:sy n="92" d="100"/>
        </p:scale>
        <p:origin x="45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F4BEE39-A6EA-4172-87DD-15B8A3C47FFD}"/>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xmlns="" id="{EC1F5A7C-2711-4F7C-97D5-2754124F75F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xmlns="" id="{E9A08BB2-07FC-4657-B6E2-6D2237F4621B}"/>
              </a:ext>
            </a:extLst>
          </p:cNvPr>
          <p:cNvSpPr>
            <a:spLocks noGrp="1"/>
          </p:cNvSpPr>
          <p:nvPr>
            <p:ph type="dt" sz="half" idx="10"/>
          </p:nvPr>
        </p:nvSpPr>
        <p:spPr/>
        <p:txBody>
          <a:bodyPr/>
          <a:lstStyle/>
          <a:p>
            <a:fld id="{DAE86026-6C50-4872-8368-F1FC27547F27}" type="datetimeFigureOut">
              <a:rPr lang="tr-TR" smtClean="0"/>
              <a:t>5.3.2018</a:t>
            </a:fld>
            <a:endParaRPr lang="tr-TR"/>
          </a:p>
        </p:txBody>
      </p:sp>
      <p:sp>
        <p:nvSpPr>
          <p:cNvPr id="5" name="Alt Bilgi Yer Tutucusu 4">
            <a:extLst>
              <a:ext uri="{FF2B5EF4-FFF2-40B4-BE49-F238E27FC236}">
                <a16:creationId xmlns:a16="http://schemas.microsoft.com/office/drawing/2014/main" xmlns="" id="{B7F4976C-5414-4A62-970F-0D07DDC50B76}"/>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C5CA4626-DAAF-413C-8997-B378663492EF}"/>
              </a:ext>
            </a:extLst>
          </p:cNvPr>
          <p:cNvSpPr>
            <a:spLocks noGrp="1"/>
          </p:cNvSpPr>
          <p:nvPr>
            <p:ph type="sldNum" sz="quarter" idx="12"/>
          </p:nvPr>
        </p:nvSpPr>
        <p:spPr/>
        <p:txBody>
          <a:bodyPr/>
          <a:lstStyle/>
          <a:p>
            <a:fld id="{71B96EDA-533F-45D5-80A4-0988800A41CD}" type="slidenum">
              <a:rPr lang="tr-TR" smtClean="0"/>
              <a:t>‹#›</a:t>
            </a:fld>
            <a:endParaRPr lang="tr-TR"/>
          </a:p>
        </p:txBody>
      </p:sp>
    </p:spTree>
    <p:extLst>
      <p:ext uri="{BB962C8B-B14F-4D97-AF65-F5344CB8AC3E}">
        <p14:creationId xmlns:p14="http://schemas.microsoft.com/office/powerpoint/2010/main" val="1100248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8A68A03-7B93-4A47-8515-D6FED675369C}"/>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A9A48648-F369-46F8-8AA6-E595CECD75BD}"/>
              </a:ext>
            </a:extLst>
          </p:cNvPr>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2046174F-99ED-418D-8ACB-8F516DF5EB45}"/>
              </a:ext>
            </a:extLst>
          </p:cNvPr>
          <p:cNvSpPr>
            <a:spLocks noGrp="1"/>
          </p:cNvSpPr>
          <p:nvPr>
            <p:ph type="dt" sz="half" idx="10"/>
          </p:nvPr>
        </p:nvSpPr>
        <p:spPr/>
        <p:txBody>
          <a:bodyPr/>
          <a:lstStyle/>
          <a:p>
            <a:fld id="{DAE86026-6C50-4872-8368-F1FC27547F27}" type="datetimeFigureOut">
              <a:rPr lang="tr-TR" smtClean="0"/>
              <a:t>5.3.2018</a:t>
            </a:fld>
            <a:endParaRPr lang="tr-TR"/>
          </a:p>
        </p:txBody>
      </p:sp>
      <p:sp>
        <p:nvSpPr>
          <p:cNvPr id="5" name="Alt Bilgi Yer Tutucusu 4">
            <a:extLst>
              <a:ext uri="{FF2B5EF4-FFF2-40B4-BE49-F238E27FC236}">
                <a16:creationId xmlns:a16="http://schemas.microsoft.com/office/drawing/2014/main" xmlns="" id="{FDCF8815-9020-4B9F-A8D3-1EB019DB218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8D337A32-B58B-4708-9E8A-21A25DBE210E}"/>
              </a:ext>
            </a:extLst>
          </p:cNvPr>
          <p:cNvSpPr>
            <a:spLocks noGrp="1"/>
          </p:cNvSpPr>
          <p:nvPr>
            <p:ph type="sldNum" sz="quarter" idx="12"/>
          </p:nvPr>
        </p:nvSpPr>
        <p:spPr/>
        <p:txBody>
          <a:bodyPr/>
          <a:lstStyle/>
          <a:p>
            <a:fld id="{71B96EDA-533F-45D5-80A4-0988800A41CD}" type="slidenum">
              <a:rPr lang="tr-TR" smtClean="0"/>
              <a:t>‹#›</a:t>
            </a:fld>
            <a:endParaRPr lang="tr-TR"/>
          </a:p>
        </p:txBody>
      </p:sp>
    </p:spTree>
    <p:extLst>
      <p:ext uri="{BB962C8B-B14F-4D97-AF65-F5344CB8AC3E}">
        <p14:creationId xmlns:p14="http://schemas.microsoft.com/office/powerpoint/2010/main" val="290207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xmlns="" id="{477DDDD8-EF22-433E-95C8-1DEF076F3266}"/>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xmlns="" id="{75F41FBE-A8DA-4C1E-BFA8-3B7AB39342AD}"/>
              </a:ext>
            </a:extLst>
          </p:cNvPr>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27776F25-7F5F-4537-B605-0DC5988F3915}"/>
              </a:ext>
            </a:extLst>
          </p:cNvPr>
          <p:cNvSpPr>
            <a:spLocks noGrp="1"/>
          </p:cNvSpPr>
          <p:nvPr>
            <p:ph type="dt" sz="half" idx="10"/>
          </p:nvPr>
        </p:nvSpPr>
        <p:spPr/>
        <p:txBody>
          <a:bodyPr/>
          <a:lstStyle/>
          <a:p>
            <a:fld id="{DAE86026-6C50-4872-8368-F1FC27547F27}" type="datetimeFigureOut">
              <a:rPr lang="tr-TR" smtClean="0"/>
              <a:t>5.3.2018</a:t>
            </a:fld>
            <a:endParaRPr lang="tr-TR"/>
          </a:p>
        </p:txBody>
      </p:sp>
      <p:sp>
        <p:nvSpPr>
          <p:cNvPr id="5" name="Alt Bilgi Yer Tutucusu 4">
            <a:extLst>
              <a:ext uri="{FF2B5EF4-FFF2-40B4-BE49-F238E27FC236}">
                <a16:creationId xmlns:a16="http://schemas.microsoft.com/office/drawing/2014/main" xmlns="" id="{EB4135A1-6101-417C-87F8-58479F340422}"/>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CD7C6B06-5452-49A6-919C-3FF98A37E44F}"/>
              </a:ext>
            </a:extLst>
          </p:cNvPr>
          <p:cNvSpPr>
            <a:spLocks noGrp="1"/>
          </p:cNvSpPr>
          <p:nvPr>
            <p:ph type="sldNum" sz="quarter" idx="12"/>
          </p:nvPr>
        </p:nvSpPr>
        <p:spPr/>
        <p:txBody>
          <a:bodyPr/>
          <a:lstStyle/>
          <a:p>
            <a:fld id="{71B96EDA-533F-45D5-80A4-0988800A41CD}" type="slidenum">
              <a:rPr lang="tr-TR" smtClean="0"/>
              <a:t>‹#›</a:t>
            </a:fld>
            <a:endParaRPr lang="tr-TR"/>
          </a:p>
        </p:txBody>
      </p:sp>
    </p:spTree>
    <p:extLst>
      <p:ext uri="{BB962C8B-B14F-4D97-AF65-F5344CB8AC3E}">
        <p14:creationId xmlns:p14="http://schemas.microsoft.com/office/powerpoint/2010/main" val="2730538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5A6745B-D5C9-4851-A07E-156141C4A3EC}"/>
              </a:ext>
            </a:extLst>
          </p:cNvPr>
          <p:cNvSpPr>
            <a:spLocks noGrp="1"/>
          </p:cNvSpPr>
          <p:nvPr>
            <p:ph type="title"/>
          </p:nvPr>
        </p:nvSpPr>
        <p:spPr/>
        <p:txBody>
          <a:bodyPr/>
          <a:lstStyle>
            <a:lvl1pPr>
              <a:defRPr>
                <a:latin typeface="Arial Narrow" panose="020B0606020202030204" pitchFamily="34" charset="0"/>
              </a:defRPr>
            </a:lvl1pPr>
          </a:lstStyle>
          <a:p>
            <a:r>
              <a:rPr lang="tr-TR" dirty="0"/>
              <a:t>Asıl başlık stilini düzenlemek için tıklayın</a:t>
            </a:r>
          </a:p>
        </p:txBody>
      </p:sp>
      <p:sp>
        <p:nvSpPr>
          <p:cNvPr id="3" name="İçerik Yer Tutucusu 2">
            <a:extLst>
              <a:ext uri="{FF2B5EF4-FFF2-40B4-BE49-F238E27FC236}">
                <a16:creationId xmlns:a16="http://schemas.microsoft.com/office/drawing/2014/main" xmlns="" id="{AB0B2421-6125-4BB7-99A0-90FB86156F42}"/>
              </a:ext>
            </a:extLst>
          </p:cNvPr>
          <p:cNvSpPr>
            <a:spLocks noGrp="1"/>
          </p:cNvSpPr>
          <p:nvPr>
            <p:ph idx="1"/>
          </p:nvPr>
        </p:nvSpPr>
        <p:spPr/>
        <p:txBody>
          <a:bodyPr/>
          <a:lstStyle>
            <a:lvl1pPr>
              <a:defRPr>
                <a:latin typeface="Arial Narrow" panose="020B0606020202030204" pitchFamily="34" charset="0"/>
              </a:defRPr>
            </a:lvl1pPr>
            <a:lvl2pPr>
              <a:defRPr>
                <a:latin typeface="Arial Narrow" panose="020B0606020202030204" pitchFamily="34" charset="0"/>
              </a:defRPr>
            </a:lvl2pPr>
            <a:lvl3pPr>
              <a:defRPr>
                <a:latin typeface="Arial Narrow" panose="020B0606020202030204" pitchFamily="34" charset="0"/>
              </a:defRPr>
            </a:lvl3pPr>
            <a:lvl4pPr>
              <a:defRPr>
                <a:latin typeface="Arial Narrow" panose="020B0606020202030204" pitchFamily="34" charset="0"/>
              </a:defRPr>
            </a:lvl4pPr>
            <a:lvl5pPr>
              <a:defRPr>
                <a:latin typeface="Arial Narrow" panose="020B0606020202030204" pitchFamily="34" charset="0"/>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Veri Yer Tutucusu 3">
            <a:extLst>
              <a:ext uri="{FF2B5EF4-FFF2-40B4-BE49-F238E27FC236}">
                <a16:creationId xmlns:a16="http://schemas.microsoft.com/office/drawing/2014/main" xmlns="" id="{7B170F0B-1AF8-493F-B726-5E3311ECB499}"/>
              </a:ext>
            </a:extLst>
          </p:cNvPr>
          <p:cNvSpPr>
            <a:spLocks noGrp="1"/>
          </p:cNvSpPr>
          <p:nvPr>
            <p:ph type="dt" sz="half" idx="10"/>
          </p:nvPr>
        </p:nvSpPr>
        <p:spPr/>
        <p:txBody>
          <a:bodyPr/>
          <a:lstStyle/>
          <a:p>
            <a:fld id="{DAE86026-6C50-4872-8368-F1FC27547F27}" type="datetimeFigureOut">
              <a:rPr lang="tr-TR" smtClean="0"/>
              <a:t>5.3.2018</a:t>
            </a:fld>
            <a:endParaRPr lang="tr-TR"/>
          </a:p>
        </p:txBody>
      </p:sp>
      <p:sp>
        <p:nvSpPr>
          <p:cNvPr id="5" name="Alt Bilgi Yer Tutucusu 4">
            <a:extLst>
              <a:ext uri="{FF2B5EF4-FFF2-40B4-BE49-F238E27FC236}">
                <a16:creationId xmlns:a16="http://schemas.microsoft.com/office/drawing/2014/main" xmlns="" id="{ADE17FAF-09DF-45DA-BD3F-D662A80A625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8B9876B6-4366-405D-861F-70A452EAA5EE}"/>
              </a:ext>
            </a:extLst>
          </p:cNvPr>
          <p:cNvSpPr>
            <a:spLocks noGrp="1"/>
          </p:cNvSpPr>
          <p:nvPr>
            <p:ph type="sldNum" sz="quarter" idx="12"/>
          </p:nvPr>
        </p:nvSpPr>
        <p:spPr/>
        <p:txBody>
          <a:bodyPr/>
          <a:lstStyle/>
          <a:p>
            <a:fld id="{71B96EDA-533F-45D5-80A4-0988800A41CD}" type="slidenum">
              <a:rPr lang="tr-TR" smtClean="0"/>
              <a:t>‹#›</a:t>
            </a:fld>
            <a:endParaRPr lang="tr-TR"/>
          </a:p>
        </p:txBody>
      </p:sp>
    </p:spTree>
    <p:extLst>
      <p:ext uri="{BB962C8B-B14F-4D97-AF65-F5344CB8AC3E}">
        <p14:creationId xmlns:p14="http://schemas.microsoft.com/office/powerpoint/2010/main" val="1514335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BB92E343-56B8-4748-BDD4-2BF97DD21161}"/>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xmlns="" id="{C973398E-1085-4A95-8DD9-C655A7D9408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a:extLst>
              <a:ext uri="{FF2B5EF4-FFF2-40B4-BE49-F238E27FC236}">
                <a16:creationId xmlns:a16="http://schemas.microsoft.com/office/drawing/2014/main" xmlns="" id="{961B0502-2E53-482D-9DE6-4B4F5A93BB7F}"/>
              </a:ext>
            </a:extLst>
          </p:cNvPr>
          <p:cNvSpPr>
            <a:spLocks noGrp="1"/>
          </p:cNvSpPr>
          <p:nvPr>
            <p:ph type="dt" sz="half" idx="10"/>
          </p:nvPr>
        </p:nvSpPr>
        <p:spPr/>
        <p:txBody>
          <a:bodyPr/>
          <a:lstStyle/>
          <a:p>
            <a:fld id="{DAE86026-6C50-4872-8368-F1FC27547F27}" type="datetimeFigureOut">
              <a:rPr lang="tr-TR" smtClean="0"/>
              <a:t>5.3.2018</a:t>
            </a:fld>
            <a:endParaRPr lang="tr-TR"/>
          </a:p>
        </p:txBody>
      </p:sp>
      <p:sp>
        <p:nvSpPr>
          <p:cNvPr id="5" name="Alt Bilgi Yer Tutucusu 4">
            <a:extLst>
              <a:ext uri="{FF2B5EF4-FFF2-40B4-BE49-F238E27FC236}">
                <a16:creationId xmlns:a16="http://schemas.microsoft.com/office/drawing/2014/main" xmlns="" id="{088C741A-1755-4618-981B-0961F1BE9AC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xmlns="" id="{537723A6-5597-4970-851B-7393383830C3}"/>
              </a:ext>
            </a:extLst>
          </p:cNvPr>
          <p:cNvSpPr>
            <a:spLocks noGrp="1"/>
          </p:cNvSpPr>
          <p:nvPr>
            <p:ph type="sldNum" sz="quarter" idx="12"/>
          </p:nvPr>
        </p:nvSpPr>
        <p:spPr/>
        <p:txBody>
          <a:bodyPr/>
          <a:lstStyle/>
          <a:p>
            <a:fld id="{71B96EDA-533F-45D5-80A4-0988800A41CD}" type="slidenum">
              <a:rPr lang="tr-TR" smtClean="0"/>
              <a:t>‹#›</a:t>
            </a:fld>
            <a:endParaRPr lang="tr-TR"/>
          </a:p>
        </p:txBody>
      </p:sp>
    </p:spTree>
    <p:extLst>
      <p:ext uri="{BB962C8B-B14F-4D97-AF65-F5344CB8AC3E}">
        <p14:creationId xmlns:p14="http://schemas.microsoft.com/office/powerpoint/2010/main" val="2353530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4A063231-E744-436C-B47D-84199BABEABF}"/>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FF2CA213-12E6-4069-8DED-DA016356FC0F}"/>
              </a:ext>
            </a:extLst>
          </p:cNvPr>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xmlns="" id="{1F543D4E-8698-457A-8C73-0216351A322A}"/>
              </a:ext>
            </a:extLst>
          </p:cNvPr>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xmlns="" id="{8166E76E-FDD8-4BD6-85F4-73F4EC0449D2}"/>
              </a:ext>
            </a:extLst>
          </p:cNvPr>
          <p:cNvSpPr>
            <a:spLocks noGrp="1"/>
          </p:cNvSpPr>
          <p:nvPr>
            <p:ph type="dt" sz="half" idx="10"/>
          </p:nvPr>
        </p:nvSpPr>
        <p:spPr/>
        <p:txBody>
          <a:bodyPr/>
          <a:lstStyle/>
          <a:p>
            <a:fld id="{DAE86026-6C50-4872-8368-F1FC27547F27}" type="datetimeFigureOut">
              <a:rPr lang="tr-TR" smtClean="0"/>
              <a:t>5.3.2018</a:t>
            </a:fld>
            <a:endParaRPr lang="tr-TR"/>
          </a:p>
        </p:txBody>
      </p:sp>
      <p:sp>
        <p:nvSpPr>
          <p:cNvPr id="6" name="Alt Bilgi Yer Tutucusu 5">
            <a:extLst>
              <a:ext uri="{FF2B5EF4-FFF2-40B4-BE49-F238E27FC236}">
                <a16:creationId xmlns:a16="http://schemas.microsoft.com/office/drawing/2014/main" xmlns="" id="{580E14C0-2BBA-4C2E-A1C1-7B6F89008CE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BACCA0BA-FC7B-4604-B715-E2C6E5E6BDD1}"/>
              </a:ext>
            </a:extLst>
          </p:cNvPr>
          <p:cNvSpPr>
            <a:spLocks noGrp="1"/>
          </p:cNvSpPr>
          <p:nvPr>
            <p:ph type="sldNum" sz="quarter" idx="12"/>
          </p:nvPr>
        </p:nvSpPr>
        <p:spPr/>
        <p:txBody>
          <a:bodyPr/>
          <a:lstStyle/>
          <a:p>
            <a:fld id="{71B96EDA-533F-45D5-80A4-0988800A41CD}" type="slidenum">
              <a:rPr lang="tr-TR" smtClean="0"/>
              <a:t>‹#›</a:t>
            </a:fld>
            <a:endParaRPr lang="tr-TR"/>
          </a:p>
        </p:txBody>
      </p:sp>
    </p:spTree>
    <p:extLst>
      <p:ext uri="{BB962C8B-B14F-4D97-AF65-F5344CB8AC3E}">
        <p14:creationId xmlns:p14="http://schemas.microsoft.com/office/powerpoint/2010/main" val="329425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F553EF3-5ECA-49CD-930E-1A185EB2EE56}"/>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1E3942C8-A669-45AC-97D9-8D94DB5D3D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a:extLst>
              <a:ext uri="{FF2B5EF4-FFF2-40B4-BE49-F238E27FC236}">
                <a16:creationId xmlns:a16="http://schemas.microsoft.com/office/drawing/2014/main" xmlns="" id="{338FD007-05B5-42CC-8AD5-5436D6855561}"/>
              </a:ext>
            </a:extLst>
          </p:cNvPr>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xmlns="" id="{74D61778-F314-4D94-BBFE-29142000DB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a:extLst>
              <a:ext uri="{FF2B5EF4-FFF2-40B4-BE49-F238E27FC236}">
                <a16:creationId xmlns:a16="http://schemas.microsoft.com/office/drawing/2014/main" xmlns="" id="{3B62C544-7749-415D-9731-B705F4479079}"/>
              </a:ext>
            </a:extLst>
          </p:cNvPr>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xmlns="" id="{EF385DB1-FC45-4CB4-967D-86CC4F5FF02F}"/>
              </a:ext>
            </a:extLst>
          </p:cNvPr>
          <p:cNvSpPr>
            <a:spLocks noGrp="1"/>
          </p:cNvSpPr>
          <p:nvPr>
            <p:ph type="dt" sz="half" idx="10"/>
          </p:nvPr>
        </p:nvSpPr>
        <p:spPr/>
        <p:txBody>
          <a:bodyPr/>
          <a:lstStyle/>
          <a:p>
            <a:fld id="{DAE86026-6C50-4872-8368-F1FC27547F27}" type="datetimeFigureOut">
              <a:rPr lang="tr-TR" smtClean="0"/>
              <a:t>5.3.2018</a:t>
            </a:fld>
            <a:endParaRPr lang="tr-TR"/>
          </a:p>
        </p:txBody>
      </p:sp>
      <p:sp>
        <p:nvSpPr>
          <p:cNvPr id="8" name="Alt Bilgi Yer Tutucusu 7">
            <a:extLst>
              <a:ext uri="{FF2B5EF4-FFF2-40B4-BE49-F238E27FC236}">
                <a16:creationId xmlns:a16="http://schemas.microsoft.com/office/drawing/2014/main" xmlns="" id="{72D73B58-C345-4793-A6D9-25F4BA45258E}"/>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xmlns="" id="{C0BB97D1-4821-4DD6-912C-2CA2523A15E5}"/>
              </a:ext>
            </a:extLst>
          </p:cNvPr>
          <p:cNvSpPr>
            <a:spLocks noGrp="1"/>
          </p:cNvSpPr>
          <p:nvPr>
            <p:ph type="sldNum" sz="quarter" idx="12"/>
          </p:nvPr>
        </p:nvSpPr>
        <p:spPr/>
        <p:txBody>
          <a:bodyPr/>
          <a:lstStyle/>
          <a:p>
            <a:fld id="{71B96EDA-533F-45D5-80A4-0988800A41CD}" type="slidenum">
              <a:rPr lang="tr-TR" smtClean="0"/>
              <a:t>‹#›</a:t>
            </a:fld>
            <a:endParaRPr lang="tr-TR"/>
          </a:p>
        </p:txBody>
      </p:sp>
    </p:spTree>
    <p:extLst>
      <p:ext uri="{BB962C8B-B14F-4D97-AF65-F5344CB8AC3E}">
        <p14:creationId xmlns:p14="http://schemas.microsoft.com/office/powerpoint/2010/main" val="3117935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DCEBA5A1-81DF-4019-80D5-5D300282AC2C}"/>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xmlns="" id="{A1A076AC-4B8D-4B35-9368-197CC5E58036}"/>
              </a:ext>
            </a:extLst>
          </p:cNvPr>
          <p:cNvSpPr>
            <a:spLocks noGrp="1"/>
          </p:cNvSpPr>
          <p:nvPr>
            <p:ph type="dt" sz="half" idx="10"/>
          </p:nvPr>
        </p:nvSpPr>
        <p:spPr/>
        <p:txBody>
          <a:bodyPr/>
          <a:lstStyle/>
          <a:p>
            <a:fld id="{DAE86026-6C50-4872-8368-F1FC27547F27}" type="datetimeFigureOut">
              <a:rPr lang="tr-TR" smtClean="0"/>
              <a:t>5.3.2018</a:t>
            </a:fld>
            <a:endParaRPr lang="tr-TR"/>
          </a:p>
        </p:txBody>
      </p:sp>
      <p:sp>
        <p:nvSpPr>
          <p:cNvPr id="4" name="Alt Bilgi Yer Tutucusu 3">
            <a:extLst>
              <a:ext uri="{FF2B5EF4-FFF2-40B4-BE49-F238E27FC236}">
                <a16:creationId xmlns:a16="http://schemas.microsoft.com/office/drawing/2014/main" xmlns="" id="{6C6EC279-34D3-4934-9996-8D2E6724862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xmlns="" id="{03DF2FCD-D0EE-4929-BBFA-7073FB48B908}"/>
              </a:ext>
            </a:extLst>
          </p:cNvPr>
          <p:cNvSpPr>
            <a:spLocks noGrp="1"/>
          </p:cNvSpPr>
          <p:nvPr>
            <p:ph type="sldNum" sz="quarter" idx="12"/>
          </p:nvPr>
        </p:nvSpPr>
        <p:spPr/>
        <p:txBody>
          <a:bodyPr/>
          <a:lstStyle/>
          <a:p>
            <a:fld id="{71B96EDA-533F-45D5-80A4-0988800A41CD}" type="slidenum">
              <a:rPr lang="tr-TR" smtClean="0"/>
              <a:t>‹#›</a:t>
            </a:fld>
            <a:endParaRPr lang="tr-TR"/>
          </a:p>
        </p:txBody>
      </p:sp>
    </p:spTree>
    <p:extLst>
      <p:ext uri="{BB962C8B-B14F-4D97-AF65-F5344CB8AC3E}">
        <p14:creationId xmlns:p14="http://schemas.microsoft.com/office/powerpoint/2010/main" val="135267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xmlns="" id="{5759FE71-3701-4783-A6A6-1D1889CF4DF5}"/>
              </a:ext>
            </a:extLst>
          </p:cNvPr>
          <p:cNvSpPr>
            <a:spLocks noGrp="1"/>
          </p:cNvSpPr>
          <p:nvPr>
            <p:ph type="dt" sz="half" idx="10"/>
          </p:nvPr>
        </p:nvSpPr>
        <p:spPr/>
        <p:txBody>
          <a:bodyPr/>
          <a:lstStyle/>
          <a:p>
            <a:fld id="{DAE86026-6C50-4872-8368-F1FC27547F27}" type="datetimeFigureOut">
              <a:rPr lang="tr-TR" smtClean="0"/>
              <a:t>5.3.2018</a:t>
            </a:fld>
            <a:endParaRPr lang="tr-TR"/>
          </a:p>
        </p:txBody>
      </p:sp>
      <p:sp>
        <p:nvSpPr>
          <p:cNvPr id="3" name="Alt Bilgi Yer Tutucusu 2">
            <a:extLst>
              <a:ext uri="{FF2B5EF4-FFF2-40B4-BE49-F238E27FC236}">
                <a16:creationId xmlns:a16="http://schemas.microsoft.com/office/drawing/2014/main" xmlns="" id="{3725366F-D65B-4EBB-AB78-F3419ACA9FC1}"/>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xmlns="" id="{37BCCE2B-DC93-4B63-8BE8-4E586A15D084}"/>
              </a:ext>
            </a:extLst>
          </p:cNvPr>
          <p:cNvSpPr>
            <a:spLocks noGrp="1"/>
          </p:cNvSpPr>
          <p:nvPr>
            <p:ph type="sldNum" sz="quarter" idx="12"/>
          </p:nvPr>
        </p:nvSpPr>
        <p:spPr/>
        <p:txBody>
          <a:bodyPr/>
          <a:lstStyle/>
          <a:p>
            <a:fld id="{71B96EDA-533F-45D5-80A4-0988800A41CD}" type="slidenum">
              <a:rPr lang="tr-TR" smtClean="0"/>
              <a:t>‹#›</a:t>
            </a:fld>
            <a:endParaRPr lang="tr-TR"/>
          </a:p>
        </p:txBody>
      </p:sp>
    </p:spTree>
    <p:extLst>
      <p:ext uri="{BB962C8B-B14F-4D97-AF65-F5344CB8AC3E}">
        <p14:creationId xmlns:p14="http://schemas.microsoft.com/office/powerpoint/2010/main" val="2989952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6C4B9EF-94D8-4439-823F-C33A3141D5F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xmlns="" id="{F3A3E76C-22F3-4764-93DE-194F4E26C3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xmlns="" id="{990B5B9B-AD80-42BF-ADEC-77AB106588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xmlns="" id="{A2CC4557-CDF5-4F4B-9A62-953268FF5EB2}"/>
              </a:ext>
            </a:extLst>
          </p:cNvPr>
          <p:cNvSpPr>
            <a:spLocks noGrp="1"/>
          </p:cNvSpPr>
          <p:nvPr>
            <p:ph type="dt" sz="half" idx="10"/>
          </p:nvPr>
        </p:nvSpPr>
        <p:spPr/>
        <p:txBody>
          <a:bodyPr/>
          <a:lstStyle/>
          <a:p>
            <a:fld id="{DAE86026-6C50-4872-8368-F1FC27547F27}" type="datetimeFigureOut">
              <a:rPr lang="tr-TR" smtClean="0"/>
              <a:t>5.3.2018</a:t>
            </a:fld>
            <a:endParaRPr lang="tr-TR"/>
          </a:p>
        </p:txBody>
      </p:sp>
      <p:sp>
        <p:nvSpPr>
          <p:cNvPr id="6" name="Alt Bilgi Yer Tutucusu 5">
            <a:extLst>
              <a:ext uri="{FF2B5EF4-FFF2-40B4-BE49-F238E27FC236}">
                <a16:creationId xmlns:a16="http://schemas.microsoft.com/office/drawing/2014/main" xmlns="" id="{F73D7528-099D-4D2F-BD55-0D12E5327E5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BD42B2D7-7E7B-40ED-978D-B7047CDFA5A2}"/>
              </a:ext>
            </a:extLst>
          </p:cNvPr>
          <p:cNvSpPr>
            <a:spLocks noGrp="1"/>
          </p:cNvSpPr>
          <p:nvPr>
            <p:ph type="sldNum" sz="quarter" idx="12"/>
          </p:nvPr>
        </p:nvSpPr>
        <p:spPr/>
        <p:txBody>
          <a:bodyPr/>
          <a:lstStyle/>
          <a:p>
            <a:fld id="{71B96EDA-533F-45D5-80A4-0988800A41CD}" type="slidenum">
              <a:rPr lang="tr-TR" smtClean="0"/>
              <a:t>‹#›</a:t>
            </a:fld>
            <a:endParaRPr lang="tr-TR"/>
          </a:p>
        </p:txBody>
      </p:sp>
    </p:spTree>
    <p:extLst>
      <p:ext uri="{BB962C8B-B14F-4D97-AF65-F5344CB8AC3E}">
        <p14:creationId xmlns:p14="http://schemas.microsoft.com/office/powerpoint/2010/main" val="1205686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1FF2AE3-E8BA-40AB-A24F-32C05D4868D2}"/>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xmlns="" id="{4B9C9CC2-D0D8-4451-BB3F-53DEE25C1B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xmlns="" id="{237E9F9E-F72A-4116-8119-638A28C99F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a:extLst>
              <a:ext uri="{FF2B5EF4-FFF2-40B4-BE49-F238E27FC236}">
                <a16:creationId xmlns:a16="http://schemas.microsoft.com/office/drawing/2014/main" xmlns="" id="{BE61DC2B-AFFA-45AC-A329-39D68557837F}"/>
              </a:ext>
            </a:extLst>
          </p:cNvPr>
          <p:cNvSpPr>
            <a:spLocks noGrp="1"/>
          </p:cNvSpPr>
          <p:nvPr>
            <p:ph type="dt" sz="half" idx="10"/>
          </p:nvPr>
        </p:nvSpPr>
        <p:spPr/>
        <p:txBody>
          <a:bodyPr/>
          <a:lstStyle/>
          <a:p>
            <a:fld id="{DAE86026-6C50-4872-8368-F1FC27547F27}" type="datetimeFigureOut">
              <a:rPr lang="tr-TR" smtClean="0"/>
              <a:t>5.3.2018</a:t>
            </a:fld>
            <a:endParaRPr lang="tr-TR"/>
          </a:p>
        </p:txBody>
      </p:sp>
      <p:sp>
        <p:nvSpPr>
          <p:cNvPr id="6" name="Alt Bilgi Yer Tutucusu 5">
            <a:extLst>
              <a:ext uri="{FF2B5EF4-FFF2-40B4-BE49-F238E27FC236}">
                <a16:creationId xmlns:a16="http://schemas.microsoft.com/office/drawing/2014/main" xmlns="" id="{B2588386-9FBB-4AE7-AE24-2229DC603325}"/>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xmlns="" id="{D2DC1028-B205-4192-A869-3BFF46485FBC}"/>
              </a:ext>
            </a:extLst>
          </p:cNvPr>
          <p:cNvSpPr>
            <a:spLocks noGrp="1"/>
          </p:cNvSpPr>
          <p:nvPr>
            <p:ph type="sldNum" sz="quarter" idx="12"/>
          </p:nvPr>
        </p:nvSpPr>
        <p:spPr/>
        <p:txBody>
          <a:bodyPr/>
          <a:lstStyle/>
          <a:p>
            <a:fld id="{71B96EDA-533F-45D5-80A4-0988800A41CD}" type="slidenum">
              <a:rPr lang="tr-TR" smtClean="0"/>
              <a:t>‹#›</a:t>
            </a:fld>
            <a:endParaRPr lang="tr-TR"/>
          </a:p>
        </p:txBody>
      </p:sp>
    </p:spTree>
    <p:extLst>
      <p:ext uri="{BB962C8B-B14F-4D97-AF65-F5344CB8AC3E}">
        <p14:creationId xmlns:p14="http://schemas.microsoft.com/office/powerpoint/2010/main" val="161177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xmlns="" id="{0E018869-EF8F-4BCA-9335-6372829A1B4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xmlns="" id="{F103A0E0-351F-4717-9D4F-0A93EF234B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xmlns="" id="{15C58F3E-5C35-4F97-89AC-BC7E0312B8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E86026-6C50-4872-8368-F1FC27547F27}" type="datetimeFigureOut">
              <a:rPr lang="tr-TR" smtClean="0"/>
              <a:t>5.3.2018</a:t>
            </a:fld>
            <a:endParaRPr lang="tr-TR"/>
          </a:p>
        </p:txBody>
      </p:sp>
      <p:sp>
        <p:nvSpPr>
          <p:cNvPr id="5" name="Alt Bilgi Yer Tutucusu 4">
            <a:extLst>
              <a:ext uri="{FF2B5EF4-FFF2-40B4-BE49-F238E27FC236}">
                <a16:creationId xmlns:a16="http://schemas.microsoft.com/office/drawing/2014/main" xmlns="" id="{62F804F4-98E7-496B-96A9-CF37640DB4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xmlns="" id="{AF0B8443-28AC-479D-94C8-CB1E184A0A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96EDA-533F-45D5-80A4-0988800A41CD}" type="slidenum">
              <a:rPr lang="tr-TR" smtClean="0"/>
              <a:t>‹#›</a:t>
            </a:fld>
            <a:endParaRPr lang="tr-TR"/>
          </a:p>
        </p:txBody>
      </p:sp>
    </p:spTree>
    <p:extLst>
      <p:ext uri="{BB962C8B-B14F-4D97-AF65-F5344CB8AC3E}">
        <p14:creationId xmlns:p14="http://schemas.microsoft.com/office/powerpoint/2010/main" val="3246644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B0F66CB-6C89-42D3-B077-2403A355665D}"/>
              </a:ext>
            </a:extLst>
          </p:cNvPr>
          <p:cNvSpPr>
            <a:spLocks noGrp="1"/>
          </p:cNvSpPr>
          <p:nvPr>
            <p:ph type="ctrTitle"/>
          </p:nvPr>
        </p:nvSpPr>
        <p:spPr>
          <a:xfrm>
            <a:off x="6391275" y="1844674"/>
            <a:ext cx="5734050" cy="1584326"/>
          </a:xfrm>
        </p:spPr>
        <p:txBody>
          <a:bodyPr>
            <a:normAutofit fontScale="90000"/>
          </a:bodyPr>
          <a:lstStyle/>
          <a:p>
            <a:r>
              <a:rPr lang="tr-TR" b="1" dirty="0">
                <a:latin typeface="Agency FB" panose="020B0503020202020204" pitchFamily="34" charset="0"/>
              </a:rPr>
              <a:t>RESPIRATORY SYSTEM</a:t>
            </a:r>
            <a:br>
              <a:rPr lang="tr-TR" b="1" dirty="0">
                <a:latin typeface="Agency FB" panose="020B0503020202020204" pitchFamily="34" charset="0"/>
              </a:rPr>
            </a:br>
            <a:r>
              <a:rPr lang="tr-TR" b="1" dirty="0">
                <a:latin typeface="Agency FB" panose="020B0503020202020204" pitchFamily="34" charset="0"/>
              </a:rPr>
              <a:t>WEEK 3</a:t>
            </a:r>
          </a:p>
        </p:txBody>
      </p:sp>
      <p:sp>
        <p:nvSpPr>
          <p:cNvPr id="3" name="Alt Başlık 2">
            <a:extLst>
              <a:ext uri="{FF2B5EF4-FFF2-40B4-BE49-F238E27FC236}">
                <a16:creationId xmlns:a16="http://schemas.microsoft.com/office/drawing/2014/main" xmlns="" id="{AA0F3B9C-68B6-46B3-B8AA-5C055CE17B0A}"/>
              </a:ext>
            </a:extLst>
          </p:cNvPr>
          <p:cNvSpPr>
            <a:spLocks noGrp="1"/>
          </p:cNvSpPr>
          <p:nvPr>
            <p:ph type="subTitle" idx="1"/>
          </p:nvPr>
        </p:nvSpPr>
        <p:spPr>
          <a:xfrm>
            <a:off x="6457950" y="3829049"/>
            <a:ext cx="5453064" cy="1101725"/>
          </a:xfrm>
        </p:spPr>
        <p:txBody>
          <a:bodyPr/>
          <a:lstStyle/>
          <a:p>
            <a:r>
              <a:rPr lang="tr-TR" dirty="0" err="1">
                <a:latin typeface="Agency FB" panose="020B0503020202020204" pitchFamily="34" charset="0"/>
              </a:rPr>
              <a:t>Assoc</a:t>
            </a:r>
            <a:r>
              <a:rPr lang="tr-TR" dirty="0">
                <a:latin typeface="Agency FB" panose="020B0503020202020204" pitchFamily="34" charset="0"/>
              </a:rPr>
              <a:t>. Prof. Dr. Yasemin SALGIRLI DEMİRBAŞ</a:t>
            </a:r>
          </a:p>
        </p:txBody>
      </p:sp>
      <p:pic>
        <p:nvPicPr>
          <p:cNvPr id="4" name="Resim 3">
            <a:extLst>
              <a:ext uri="{FF2B5EF4-FFF2-40B4-BE49-F238E27FC236}">
                <a16:creationId xmlns:a16="http://schemas.microsoft.com/office/drawing/2014/main" xmlns="" id="{922426CB-C7D6-4231-A803-B1DC68CD6D19}"/>
              </a:ext>
            </a:extLst>
          </p:cNvPr>
          <p:cNvPicPr>
            <a:picLocks noChangeAspect="1"/>
          </p:cNvPicPr>
          <p:nvPr/>
        </p:nvPicPr>
        <p:blipFill>
          <a:blip r:embed="rId2"/>
          <a:stretch>
            <a:fillRect/>
          </a:stretch>
        </p:blipFill>
        <p:spPr>
          <a:xfrm>
            <a:off x="804862" y="1215089"/>
            <a:ext cx="5453063" cy="4234143"/>
          </a:xfrm>
          <a:prstGeom prst="rect">
            <a:avLst/>
          </a:prstGeom>
        </p:spPr>
      </p:pic>
    </p:spTree>
    <p:extLst>
      <p:ext uri="{BB962C8B-B14F-4D97-AF65-F5344CB8AC3E}">
        <p14:creationId xmlns:p14="http://schemas.microsoft.com/office/powerpoint/2010/main" val="1323325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Alveolar</a:t>
            </a:r>
            <a:r>
              <a:rPr lang="tr-TR" b="1" dirty="0"/>
              <a:t> </a:t>
            </a:r>
            <a:r>
              <a:rPr lang="tr-TR" b="1" dirty="0" err="1"/>
              <a:t>Gas</a:t>
            </a:r>
            <a:r>
              <a:rPr lang="tr-TR" b="1" dirty="0"/>
              <a:t> </a:t>
            </a:r>
            <a:r>
              <a:rPr lang="tr-TR" b="1" dirty="0" err="1"/>
              <a:t>Pressures</a:t>
            </a:r>
            <a:r>
              <a:rPr lang="tr-TR" b="1" dirty="0"/>
              <a:t> </a:t>
            </a:r>
            <a:endParaRPr lang="tr-TR" dirty="0"/>
          </a:p>
        </p:txBody>
      </p:sp>
      <p:sp>
        <p:nvSpPr>
          <p:cNvPr id="3" name="İçerik Yer Tutucusu 2"/>
          <p:cNvSpPr>
            <a:spLocks noGrp="1"/>
          </p:cNvSpPr>
          <p:nvPr>
            <p:ph idx="1"/>
          </p:nvPr>
        </p:nvSpPr>
        <p:spPr>
          <a:xfrm>
            <a:off x="838200" y="1825625"/>
            <a:ext cx="5708904" cy="4438015"/>
          </a:xfrm>
        </p:spPr>
        <p:txBody>
          <a:bodyPr>
            <a:normAutofit fontScale="92500" lnSpcReduction="20000"/>
          </a:bodyPr>
          <a:lstStyle/>
          <a:p>
            <a:r>
              <a:rPr lang="en-US" dirty="0"/>
              <a:t>Normal alveolar gas pressures </a:t>
            </a:r>
            <a:r>
              <a:rPr lang="en-US" dirty="0" smtClean="0"/>
              <a:t>are</a:t>
            </a:r>
            <a:r>
              <a:rPr lang="tr-TR" dirty="0" smtClean="0"/>
              <a:t>:</a:t>
            </a:r>
          </a:p>
          <a:p>
            <a:pPr marL="0" indent="0">
              <a:buNone/>
            </a:pPr>
            <a:r>
              <a:rPr lang="en-US" u="sng" dirty="0" smtClean="0"/>
              <a:t>PO2</a:t>
            </a:r>
            <a:r>
              <a:rPr lang="tr-TR" u="sng" dirty="0"/>
              <a:t>: </a:t>
            </a:r>
            <a:r>
              <a:rPr lang="en-US" u="sng" dirty="0"/>
              <a:t>105 </a:t>
            </a:r>
            <a:r>
              <a:rPr lang="en-US" dirty="0"/>
              <a:t>mmHg and </a:t>
            </a:r>
            <a:r>
              <a:rPr lang="en-US" u="sng" dirty="0"/>
              <a:t>PCO2</a:t>
            </a:r>
            <a:r>
              <a:rPr lang="tr-TR" u="sng" dirty="0"/>
              <a:t>: </a:t>
            </a:r>
            <a:r>
              <a:rPr lang="en-US" u="sng" dirty="0"/>
              <a:t>40 </a:t>
            </a:r>
            <a:r>
              <a:rPr lang="en-US" dirty="0"/>
              <a:t>mmHg.</a:t>
            </a:r>
            <a:endParaRPr lang="tr-TR" dirty="0"/>
          </a:p>
          <a:p>
            <a:r>
              <a:rPr lang="en-US" dirty="0"/>
              <a:t>Compare these values with the gas pressures in the air being breathed: </a:t>
            </a:r>
            <a:endParaRPr lang="tr-TR" dirty="0" smtClean="0"/>
          </a:p>
          <a:p>
            <a:r>
              <a:rPr lang="en-US" u="sng" dirty="0" smtClean="0"/>
              <a:t>PO2</a:t>
            </a:r>
            <a:r>
              <a:rPr lang="tr-TR" u="sng" dirty="0"/>
              <a:t>:</a:t>
            </a:r>
            <a:r>
              <a:rPr lang="en-US" u="sng" dirty="0"/>
              <a:t> 160 mmHg</a:t>
            </a:r>
            <a:r>
              <a:rPr lang="en-US" dirty="0"/>
              <a:t> and </a:t>
            </a:r>
            <a:r>
              <a:rPr lang="en-US" b="1" dirty="0"/>
              <a:t>PCO2</a:t>
            </a:r>
            <a:r>
              <a:rPr lang="tr-TR" b="1" dirty="0"/>
              <a:t>: </a:t>
            </a:r>
            <a:r>
              <a:rPr lang="en-US" b="1" dirty="0"/>
              <a:t>0.3 mmHg</a:t>
            </a:r>
            <a:endParaRPr lang="tr-TR" b="1" dirty="0"/>
          </a:p>
          <a:p>
            <a:r>
              <a:rPr lang="en-US" dirty="0"/>
              <a:t>The alveolar PO2 is lower than atmospheric PO2 because some of the oxygen in the air entering the alveoli leaves them to enter the pulmonary capillaries. </a:t>
            </a:r>
            <a:endParaRPr lang="tr-TR" dirty="0"/>
          </a:p>
          <a:p>
            <a:r>
              <a:rPr lang="en-US" dirty="0"/>
              <a:t>Alveolar PCO2 is higher than atmospheric PCO2 because carbon dioxide enters the alveoli from the pulmonary capillaries. </a:t>
            </a:r>
          </a:p>
        </p:txBody>
      </p:sp>
      <p:pic>
        <p:nvPicPr>
          <p:cNvPr id="4" name="Resim 3">
            <a:extLst>
              <a:ext uri="{FF2B5EF4-FFF2-40B4-BE49-F238E27FC236}">
                <a16:creationId xmlns:a16="http://schemas.microsoft.com/office/drawing/2014/main" xmlns="" id="{61DEA747-304B-4358-9856-69072D7F606A}"/>
              </a:ext>
            </a:extLst>
          </p:cNvPr>
          <p:cNvPicPr>
            <a:picLocks noChangeAspect="1"/>
          </p:cNvPicPr>
          <p:nvPr/>
        </p:nvPicPr>
        <p:blipFill rotWithShape="1">
          <a:blip r:embed="rId2"/>
          <a:srcRect l="32925" t="23066" r="34375" b="24000"/>
          <a:stretch/>
        </p:blipFill>
        <p:spPr>
          <a:xfrm>
            <a:off x="6710873" y="1179576"/>
            <a:ext cx="5104297" cy="4647720"/>
          </a:xfrm>
          <a:prstGeom prst="rect">
            <a:avLst/>
          </a:prstGeom>
        </p:spPr>
      </p:pic>
    </p:spTree>
    <p:extLst>
      <p:ext uri="{BB962C8B-B14F-4D97-AF65-F5344CB8AC3E}">
        <p14:creationId xmlns:p14="http://schemas.microsoft.com/office/powerpoint/2010/main" val="349044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Alveolar</a:t>
            </a:r>
            <a:r>
              <a:rPr lang="tr-TR" b="1" dirty="0"/>
              <a:t> </a:t>
            </a:r>
            <a:r>
              <a:rPr lang="tr-TR" b="1" dirty="0" err="1"/>
              <a:t>Gas</a:t>
            </a:r>
            <a:r>
              <a:rPr lang="tr-TR" b="1" dirty="0"/>
              <a:t> </a:t>
            </a:r>
            <a:r>
              <a:rPr lang="tr-TR" b="1" dirty="0" err="1"/>
              <a:t>Pressures</a:t>
            </a:r>
            <a:r>
              <a:rPr lang="tr-TR" b="1" dirty="0"/>
              <a:t> </a:t>
            </a:r>
            <a:endParaRPr lang="tr-TR" dirty="0"/>
          </a:p>
        </p:txBody>
      </p:sp>
      <p:sp>
        <p:nvSpPr>
          <p:cNvPr id="3" name="İçerik Yer Tutucusu 2"/>
          <p:cNvSpPr>
            <a:spLocks noGrp="1"/>
          </p:cNvSpPr>
          <p:nvPr>
            <p:ph idx="1"/>
          </p:nvPr>
        </p:nvSpPr>
        <p:spPr>
          <a:xfrm>
            <a:off x="838200" y="1825625"/>
            <a:ext cx="5708904" cy="4438015"/>
          </a:xfrm>
        </p:spPr>
        <p:txBody>
          <a:bodyPr>
            <a:normAutofit/>
          </a:bodyPr>
          <a:lstStyle/>
          <a:p>
            <a:r>
              <a:rPr lang="en-US" dirty="0"/>
              <a:t>The factors that determine the precise value of alveolar PO2 are </a:t>
            </a:r>
            <a:endParaRPr lang="tr-TR" dirty="0"/>
          </a:p>
          <a:p>
            <a:r>
              <a:rPr lang="en-US" dirty="0"/>
              <a:t>(1) the PO2 of atmospheric air, </a:t>
            </a:r>
            <a:endParaRPr lang="tr-TR" dirty="0"/>
          </a:p>
          <a:p>
            <a:r>
              <a:rPr lang="en-US" dirty="0"/>
              <a:t>(2) the rate of alveolar ventilation, and (3) the rate of total</a:t>
            </a:r>
            <a:r>
              <a:rPr lang="tr-TR" dirty="0"/>
              <a:t> </a:t>
            </a:r>
            <a:r>
              <a:rPr lang="en-US" dirty="0"/>
              <a:t>body oxygen consumption. </a:t>
            </a:r>
          </a:p>
        </p:txBody>
      </p:sp>
      <p:pic>
        <p:nvPicPr>
          <p:cNvPr id="4" name="Resim 3">
            <a:extLst>
              <a:ext uri="{FF2B5EF4-FFF2-40B4-BE49-F238E27FC236}">
                <a16:creationId xmlns:a16="http://schemas.microsoft.com/office/drawing/2014/main" xmlns="" id="{61DEA747-304B-4358-9856-69072D7F606A}"/>
              </a:ext>
            </a:extLst>
          </p:cNvPr>
          <p:cNvPicPr>
            <a:picLocks noChangeAspect="1"/>
          </p:cNvPicPr>
          <p:nvPr/>
        </p:nvPicPr>
        <p:blipFill rotWithShape="1">
          <a:blip r:embed="rId2"/>
          <a:srcRect l="32925" t="23066" r="34375" b="24000"/>
          <a:stretch/>
        </p:blipFill>
        <p:spPr>
          <a:xfrm>
            <a:off x="6710873" y="1179576"/>
            <a:ext cx="5104297" cy="4647720"/>
          </a:xfrm>
          <a:prstGeom prst="rect">
            <a:avLst/>
          </a:prstGeom>
        </p:spPr>
      </p:pic>
    </p:spTree>
    <p:extLst>
      <p:ext uri="{BB962C8B-B14F-4D97-AF65-F5344CB8AC3E}">
        <p14:creationId xmlns:p14="http://schemas.microsoft.com/office/powerpoint/2010/main" val="707680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7C370528-84ED-47F3-9749-D8F729EC6F66}"/>
              </a:ext>
            </a:extLst>
          </p:cNvPr>
          <p:cNvSpPr>
            <a:spLocks noGrp="1"/>
          </p:cNvSpPr>
          <p:nvPr>
            <p:ph type="title"/>
          </p:nvPr>
        </p:nvSpPr>
        <p:spPr/>
        <p:txBody>
          <a:bodyPr/>
          <a:lstStyle/>
          <a:p>
            <a:r>
              <a:rPr lang="tr-TR" b="1" dirty="0"/>
              <a:t>Transport of </a:t>
            </a:r>
            <a:r>
              <a:rPr lang="tr-TR" b="1" dirty="0" err="1"/>
              <a:t>Oxygen</a:t>
            </a:r>
            <a:r>
              <a:rPr lang="tr-TR" b="1" dirty="0"/>
              <a:t> in Blood</a:t>
            </a:r>
          </a:p>
        </p:txBody>
      </p:sp>
      <p:sp>
        <p:nvSpPr>
          <p:cNvPr id="3" name="İçerik Yer Tutucusu 2">
            <a:extLst>
              <a:ext uri="{FF2B5EF4-FFF2-40B4-BE49-F238E27FC236}">
                <a16:creationId xmlns:a16="http://schemas.microsoft.com/office/drawing/2014/main" xmlns="" id="{CC5EB459-BEAF-4EF9-872A-2793B2688F75}"/>
              </a:ext>
            </a:extLst>
          </p:cNvPr>
          <p:cNvSpPr>
            <a:spLocks noGrp="1"/>
          </p:cNvSpPr>
          <p:nvPr>
            <p:ph idx="1"/>
          </p:nvPr>
        </p:nvSpPr>
        <p:spPr>
          <a:xfrm>
            <a:off x="838200" y="1825625"/>
            <a:ext cx="5946648" cy="4346575"/>
          </a:xfrm>
        </p:spPr>
        <p:txBody>
          <a:bodyPr>
            <a:normAutofit fontScale="85000" lnSpcReduction="20000"/>
          </a:bodyPr>
          <a:lstStyle/>
          <a:p>
            <a:r>
              <a:rPr lang="en-US" dirty="0"/>
              <a:t>The oxygen is present in two forms: (1) dissolved in the plasma and erythrocyte water and (2) reversibly combined with hemoglobin molecules in the erythrocytes. </a:t>
            </a:r>
            <a:endParaRPr lang="tr-TR" dirty="0"/>
          </a:p>
          <a:p>
            <a:r>
              <a:rPr lang="en-US" dirty="0"/>
              <a:t>Each liter normally contains the number of oxygen molecules equivalent to 200 ml of pure gaseous oxygen at atmospheric pressure. </a:t>
            </a:r>
            <a:endParaRPr lang="tr-TR" dirty="0"/>
          </a:p>
          <a:p>
            <a:r>
              <a:rPr lang="en-US" dirty="0"/>
              <a:t>Because oxygen is relatively insoluble in water, only 3 ml can be dissolved in 1 L</a:t>
            </a:r>
            <a:r>
              <a:rPr lang="tr-TR" dirty="0"/>
              <a:t> </a:t>
            </a:r>
            <a:r>
              <a:rPr lang="en-US" dirty="0"/>
              <a:t>of blood at the normal arterial PO2 of 100 mmHg. </a:t>
            </a:r>
            <a:endParaRPr lang="tr-TR" dirty="0"/>
          </a:p>
          <a:p>
            <a:r>
              <a:rPr lang="en-US" dirty="0"/>
              <a:t>The other 197 ml of oxygen in a liter of arterial blood, more than 98 percent of the oxygen content in the liter, is transported in the erythrocytes reversibly combined with hemoglobin. </a:t>
            </a:r>
            <a:endParaRPr lang="tr-TR" dirty="0"/>
          </a:p>
        </p:txBody>
      </p:sp>
      <p:pic>
        <p:nvPicPr>
          <p:cNvPr id="4" name="Resim 3">
            <a:extLst>
              <a:ext uri="{FF2B5EF4-FFF2-40B4-BE49-F238E27FC236}">
                <a16:creationId xmlns:a16="http://schemas.microsoft.com/office/drawing/2014/main" xmlns="" id="{E48D90F7-4E27-4826-9F41-2352439D916F}"/>
              </a:ext>
            </a:extLst>
          </p:cNvPr>
          <p:cNvPicPr>
            <a:picLocks noChangeAspect="1"/>
          </p:cNvPicPr>
          <p:nvPr/>
        </p:nvPicPr>
        <p:blipFill rotWithShape="1">
          <a:blip r:embed="rId2"/>
          <a:srcRect l="23175" t="22533" r="50000" b="50000"/>
          <a:stretch/>
        </p:blipFill>
        <p:spPr>
          <a:xfrm>
            <a:off x="6524185" y="2366708"/>
            <a:ext cx="5667815" cy="3264408"/>
          </a:xfrm>
          <a:prstGeom prst="rect">
            <a:avLst/>
          </a:prstGeom>
        </p:spPr>
      </p:pic>
    </p:spTree>
    <p:extLst>
      <p:ext uri="{BB962C8B-B14F-4D97-AF65-F5344CB8AC3E}">
        <p14:creationId xmlns:p14="http://schemas.microsoft.com/office/powerpoint/2010/main" val="11766421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The</a:t>
            </a:r>
            <a:r>
              <a:rPr lang="tr-TR" b="1" dirty="0"/>
              <a:t> </a:t>
            </a:r>
            <a:r>
              <a:rPr lang="tr-TR" b="1" dirty="0" err="1"/>
              <a:t>oxygen</a:t>
            </a:r>
            <a:r>
              <a:rPr lang="tr-TR" b="1" dirty="0"/>
              <a:t>–hemoglobin </a:t>
            </a:r>
            <a:r>
              <a:rPr lang="tr-TR" b="1" dirty="0" err="1"/>
              <a:t>dissociation</a:t>
            </a:r>
            <a:r>
              <a:rPr lang="tr-TR" b="1" dirty="0"/>
              <a:t> </a:t>
            </a:r>
            <a:r>
              <a:rPr lang="tr-TR" b="1" dirty="0" err="1"/>
              <a:t>curve</a:t>
            </a:r>
            <a:endParaRPr lang="tr-TR" b="1" dirty="0"/>
          </a:p>
        </p:txBody>
      </p:sp>
      <p:sp>
        <p:nvSpPr>
          <p:cNvPr id="3" name="İçerik Yer Tutucusu 2"/>
          <p:cNvSpPr>
            <a:spLocks noGrp="1"/>
          </p:cNvSpPr>
          <p:nvPr>
            <p:ph idx="1"/>
          </p:nvPr>
        </p:nvSpPr>
        <p:spPr>
          <a:xfrm>
            <a:off x="838200" y="1825625"/>
            <a:ext cx="5120640" cy="4273423"/>
          </a:xfrm>
        </p:spPr>
        <p:txBody>
          <a:bodyPr>
            <a:normAutofit fontScale="92500" lnSpcReduction="10000"/>
          </a:bodyPr>
          <a:lstStyle/>
          <a:p>
            <a:pPr marL="0" indent="0">
              <a:buNone/>
            </a:pPr>
            <a:r>
              <a:rPr lang="tr-TR" dirty="0"/>
              <a:t>1. </a:t>
            </a:r>
            <a:r>
              <a:rPr lang="en-US" dirty="0"/>
              <a:t>The amount of oxygen associated with hemoglobin is related,</a:t>
            </a:r>
            <a:r>
              <a:rPr lang="tr-TR" dirty="0"/>
              <a:t> </a:t>
            </a:r>
            <a:r>
              <a:rPr lang="en-US" dirty="0"/>
              <a:t>but is not directly proportional</a:t>
            </a:r>
            <a:r>
              <a:rPr lang="tr-TR" dirty="0"/>
              <a:t>, </a:t>
            </a:r>
            <a:r>
              <a:rPr lang="en-US" dirty="0"/>
              <a:t>to the pressure of dissolved oxygen in the water of the</a:t>
            </a:r>
            <a:r>
              <a:rPr lang="tr-TR" dirty="0"/>
              <a:t> </a:t>
            </a:r>
            <a:r>
              <a:rPr lang="en-US" dirty="0"/>
              <a:t>red blood cell and plasma.</a:t>
            </a:r>
          </a:p>
          <a:p>
            <a:pPr marL="0" indent="0">
              <a:buNone/>
            </a:pPr>
            <a:r>
              <a:rPr lang="en-US" dirty="0"/>
              <a:t>2</a:t>
            </a:r>
            <a:r>
              <a:rPr lang="tr-TR" dirty="0"/>
              <a:t>.</a:t>
            </a:r>
            <a:r>
              <a:rPr lang="en-US" dirty="0"/>
              <a:t> Before the combination of oxygen with hemoglobin, there</a:t>
            </a:r>
            <a:r>
              <a:rPr lang="tr-TR" dirty="0"/>
              <a:t> </a:t>
            </a:r>
            <a:r>
              <a:rPr lang="en-US" dirty="0"/>
              <a:t>must be oxygen in solution; similarly, after its removal from</a:t>
            </a:r>
            <a:r>
              <a:rPr lang="tr-TR" dirty="0"/>
              <a:t> </a:t>
            </a:r>
            <a:r>
              <a:rPr lang="en-US" dirty="0"/>
              <a:t>hemoglobin, oxygen is again in solution so that it may diffuse</a:t>
            </a:r>
            <a:r>
              <a:rPr lang="tr-TR" dirty="0"/>
              <a:t> </a:t>
            </a:r>
            <a:r>
              <a:rPr lang="en-US" dirty="0"/>
              <a:t>to the consuming cells (the oxygen unloads because Po2 in</a:t>
            </a:r>
            <a:r>
              <a:rPr lang="tr-TR" dirty="0"/>
              <a:t> </a:t>
            </a:r>
            <a:r>
              <a:rPr lang="en-US" dirty="0"/>
              <a:t>solution is lowered)</a:t>
            </a:r>
            <a:endParaRPr lang="tr-TR" dirty="0"/>
          </a:p>
        </p:txBody>
      </p:sp>
      <p:pic>
        <p:nvPicPr>
          <p:cNvPr id="4" name="Resim 3">
            <a:extLst>
              <a:ext uri="{FF2B5EF4-FFF2-40B4-BE49-F238E27FC236}">
                <a16:creationId xmlns:a16="http://schemas.microsoft.com/office/drawing/2014/main" xmlns="" id="{63DB4B44-E097-4447-98C5-D08EF653B0F9}"/>
              </a:ext>
            </a:extLst>
          </p:cNvPr>
          <p:cNvPicPr>
            <a:picLocks noChangeAspect="1"/>
          </p:cNvPicPr>
          <p:nvPr/>
        </p:nvPicPr>
        <p:blipFill rotWithShape="1">
          <a:blip r:embed="rId2"/>
          <a:srcRect l="48375" t="24652" r="9625" b="46400"/>
          <a:stretch/>
        </p:blipFill>
        <p:spPr>
          <a:xfrm>
            <a:off x="6096000" y="3326194"/>
            <a:ext cx="5689980" cy="2205925"/>
          </a:xfrm>
          <a:prstGeom prst="rect">
            <a:avLst/>
          </a:prstGeom>
        </p:spPr>
      </p:pic>
      <p:sp>
        <p:nvSpPr>
          <p:cNvPr id="5" name="Metin kutusu 4">
            <a:extLst>
              <a:ext uri="{FF2B5EF4-FFF2-40B4-BE49-F238E27FC236}">
                <a16:creationId xmlns:a16="http://schemas.microsoft.com/office/drawing/2014/main" xmlns="" id="{D27BDB1A-C14C-4D83-A864-B99BCFD2ADCF}"/>
              </a:ext>
            </a:extLst>
          </p:cNvPr>
          <p:cNvSpPr txBox="1"/>
          <p:nvPr/>
        </p:nvSpPr>
        <p:spPr>
          <a:xfrm>
            <a:off x="6812280" y="2752344"/>
            <a:ext cx="3959352" cy="461665"/>
          </a:xfrm>
          <a:prstGeom prst="rect">
            <a:avLst/>
          </a:prstGeom>
          <a:noFill/>
        </p:spPr>
        <p:txBody>
          <a:bodyPr wrap="square" rtlCol="0">
            <a:spAutoFit/>
          </a:bodyPr>
          <a:lstStyle/>
          <a:p>
            <a:pPr algn="ctr"/>
            <a:r>
              <a:rPr lang="tr-TR" sz="2400" b="1" dirty="0" err="1">
                <a:latin typeface="Arial Narrow" panose="020B0606020202030204" pitchFamily="34" charset="0"/>
              </a:rPr>
              <a:t>Hb</a:t>
            </a:r>
            <a:r>
              <a:rPr lang="tr-TR" sz="2400" b="1" dirty="0">
                <a:latin typeface="Arial Narrow" panose="020B0606020202030204" pitchFamily="34" charset="0"/>
              </a:rPr>
              <a:t> SATURATION</a:t>
            </a:r>
            <a:r>
              <a:rPr lang="tr-TR" dirty="0"/>
              <a:t>:</a:t>
            </a:r>
          </a:p>
        </p:txBody>
      </p:sp>
    </p:spTree>
    <p:extLst>
      <p:ext uri="{BB962C8B-B14F-4D97-AF65-F5344CB8AC3E}">
        <p14:creationId xmlns:p14="http://schemas.microsoft.com/office/powerpoint/2010/main" val="7994341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a:t>Effect of PO2 on Hemoglobin Saturation </a:t>
            </a:r>
            <a:endParaRPr lang="tr-TR" b="1" dirty="0"/>
          </a:p>
        </p:txBody>
      </p:sp>
      <p:sp>
        <p:nvSpPr>
          <p:cNvPr id="3" name="İçerik Yer Tutucusu 2"/>
          <p:cNvSpPr>
            <a:spLocks noGrp="1"/>
          </p:cNvSpPr>
          <p:nvPr>
            <p:ph idx="1"/>
          </p:nvPr>
        </p:nvSpPr>
        <p:spPr>
          <a:xfrm>
            <a:off x="838200" y="1825625"/>
            <a:ext cx="5257800" cy="4053967"/>
          </a:xfrm>
        </p:spPr>
        <p:txBody>
          <a:bodyPr>
            <a:normAutofit fontScale="85000" lnSpcReduction="20000"/>
          </a:bodyPr>
          <a:lstStyle/>
          <a:p>
            <a:r>
              <a:rPr lang="tr-TR" dirty="0"/>
              <a:t>R</a:t>
            </a:r>
            <a:r>
              <a:rPr lang="en-US" dirty="0" err="1"/>
              <a:t>aising</a:t>
            </a:r>
            <a:r>
              <a:rPr lang="en-US" dirty="0"/>
              <a:t> the blood PO2 should increase the combination of oxygen with hemoglobin</a:t>
            </a:r>
            <a:r>
              <a:rPr lang="tr-TR" dirty="0"/>
              <a:t> - </a:t>
            </a:r>
            <a:r>
              <a:rPr lang="tr-TR" b="1" dirty="0" err="1"/>
              <a:t>oxygen</a:t>
            </a:r>
            <a:r>
              <a:rPr lang="tr-TR" b="1" dirty="0"/>
              <a:t>-hemoglobin </a:t>
            </a:r>
            <a:r>
              <a:rPr lang="tr-TR" b="1" dirty="0" err="1"/>
              <a:t>dissociation</a:t>
            </a:r>
            <a:r>
              <a:rPr lang="tr-TR" b="1" dirty="0"/>
              <a:t> </a:t>
            </a:r>
            <a:r>
              <a:rPr lang="tr-TR" b="1" dirty="0" err="1"/>
              <a:t>curve</a:t>
            </a:r>
            <a:endParaRPr lang="tr-TR" b="1" dirty="0"/>
          </a:p>
          <a:p>
            <a:r>
              <a:rPr lang="en-US" dirty="0"/>
              <a:t>The curve is S-shaped because</a:t>
            </a:r>
            <a:r>
              <a:rPr lang="tr-TR" dirty="0"/>
              <a:t> </a:t>
            </a:r>
            <a:r>
              <a:rPr lang="en-US" dirty="0"/>
              <a:t>each hemoglobin molecule contains four subunits; each subunit can combine with one molecule of oxygen, and the reactions of the four subunits occur sequentially, </a:t>
            </a:r>
            <a:r>
              <a:rPr lang="en-US" b="1" dirty="0"/>
              <a:t>with each combination facilitating the next one.</a:t>
            </a:r>
            <a:endParaRPr lang="tr-TR" b="1" dirty="0"/>
          </a:p>
          <a:p>
            <a:r>
              <a:rPr lang="en-US" b="1" dirty="0"/>
              <a:t>Note that the curve has a steep slope between 10 and 60 mmHg PO2 and a relatively flat portion (or plateau) between 70 and 100 mmHg PO2. </a:t>
            </a:r>
            <a:endParaRPr lang="tr-TR" b="1" dirty="0"/>
          </a:p>
        </p:txBody>
      </p:sp>
      <p:pic>
        <p:nvPicPr>
          <p:cNvPr id="4" name="Resim 3">
            <a:extLst>
              <a:ext uri="{FF2B5EF4-FFF2-40B4-BE49-F238E27FC236}">
                <a16:creationId xmlns:a16="http://schemas.microsoft.com/office/drawing/2014/main" xmlns="" id="{863EE647-F336-41C6-B879-3D308AD28112}"/>
              </a:ext>
            </a:extLst>
          </p:cNvPr>
          <p:cNvPicPr>
            <a:picLocks noChangeAspect="1"/>
          </p:cNvPicPr>
          <p:nvPr/>
        </p:nvPicPr>
        <p:blipFill rotWithShape="1">
          <a:blip r:embed="rId2"/>
          <a:srcRect l="48375" t="17601" r="13600" b="6266"/>
          <a:stretch/>
        </p:blipFill>
        <p:spPr>
          <a:xfrm>
            <a:off x="6943531" y="1335024"/>
            <a:ext cx="4806509" cy="5413248"/>
          </a:xfrm>
          <a:prstGeom prst="rect">
            <a:avLst/>
          </a:prstGeom>
        </p:spPr>
      </p:pic>
    </p:spTree>
    <p:extLst>
      <p:ext uri="{BB962C8B-B14F-4D97-AF65-F5344CB8AC3E}">
        <p14:creationId xmlns:p14="http://schemas.microsoft.com/office/powerpoint/2010/main" val="600126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en-US" b="1" dirty="0"/>
              <a:t>Effect of PO2 on Hemoglobin Saturation </a:t>
            </a:r>
            <a:endParaRPr lang="tr-TR" b="1" dirty="0"/>
          </a:p>
        </p:txBody>
      </p:sp>
      <p:sp>
        <p:nvSpPr>
          <p:cNvPr id="3" name="İçerik Yer Tutucusu 2"/>
          <p:cNvSpPr>
            <a:spLocks noGrp="1"/>
          </p:cNvSpPr>
          <p:nvPr>
            <p:ph idx="1"/>
          </p:nvPr>
        </p:nvSpPr>
        <p:spPr>
          <a:xfrm>
            <a:off x="740664" y="1825625"/>
            <a:ext cx="5355336" cy="4776343"/>
          </a:xfrm>
        </p:spPr>
        <p:txBody>
          <a:bodyPr>
            <a:normAutofit fontScale="85000" lnSpcReduction="20000"/>
          </a:bodyPr>
          <a:lstStyle/>
          <a:p>
            <a:r>
              <a:rPr lang="en-US" dirty="0"/>
              <a:t>The importance of this plateau at higher PO2</a:t>
            </a:r>
            <a:r>
              <a:rPr lang="tr-TR" dirty="0"/>
              <a:t> </a:t>
            </a:r>
            <a:r>
              <a:rPr lang="tr-TR" dirty="0" err="1"/>
              <a:t>values</a:t>
            </a:r>
            <a:r>
              <a:rPr lang="tr-TR" dirty="0"/>
              <a:t>:</a:t>
            </a:r>
          </a:p>
          <a:p>
            <a:r>
              <a:rPr lang="en-US" dirty="0"/>
              <a:t> Many situations, including high altitude and pulmonary disease, are characterized by a moderate reduction in alveolar and therefore arterial PO2. </a:t>
            </a:r>
            <a:endParaRPr lang="tr-TR" dirty="0"/>
          </a:p>
          <a:p>
            <a:r>
              <a:rPr lang="en-US" dirty="0"/>
              <a:t>Even if the PO2 fell from the normal value of 100 to 60 mmHg, the total quantity of oxygen carried by hemoglobin would decrease by only 10 percent since hemoglobin saturation is still close to 90 percent at a PO2of 60 mmHg. </a:t>
            </a:r>
            <a:endParaRPr lang="tr-TR" dirty="0"/>
          </a:p>
          <a:p>
            <a:r>
              <a:rPr lang="en-US" dirty="0"/>
              <a:t>The plateau therefore provides an excellent safety factor in the supply of oxygen to the tissues. </a:t>
            </a:r>
            <a:endParaRPr lang="tr-TR" b="1" dirty="0"/>
          </a:p>
        </p:txBody>
      </p:sp>
      <p:pic>
        <p:nvPicPr>
          <p:cNvPr id="4" name="Resim 3">
            <a:extLst>
              <a:ext uri="{FF2B5EF4-FFF2-40B4-BE49-F238E27FC236}">
                <a16:creationId xmlns:a16="http://schemas.microsoft.com/office/drawing/2014/main" xmlns="" id="{863EE647-F336-41C6-B879-3D308AD28112}"/>
              </a:ext>
            </a:extLst>
          </p:cNvPr>
          <p:cNvPicPr>
            <a:picLocks noChangeAspect="1"/>
          </p:cNvPicPr>
          <p:nvPr/>
        </p:nvPicPr>
        <p:blipFill rotWithShape="1">
          <a:blip r:embed="rId2"/>
          <a:srcRect l="48375" t="17601" r="13600" b="6266"/>
          <a:stretch/>
        </p:blipFill>
        <p:spPr>
          <a:xfrm>
            <a:off x="6943531" y="1335024"/>
            <a:ext cx="4806509" cy="5413248"/>
          </a:xfrm>
          <a:prstGeom prst="rect">
            <a:avLst/>
          </a:prstGeom>
        </p:spPr>
      </p:pic>
    </p:spTree>
    <p:extLst>
      <p:ext uri="{BB962C8B-B14F-4D97-AF65-F5344CB8AC3E}">
        <p14:creationId xmlns:p14="http://schemas.microsoft.com/office/powerpoint/2010/main" val="25440201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xmlns="" id="{AEFA1FED-DCDD-497F-BF20-72F004390F3A}"/>
              </a:ext>
            </a:extLst>
          </p:cNvPr>
          <p:cNvSpPr>
            <a:spLocks noGrp="1"/>
          </p:cNvSpPr>
          <p:nvPr>
            <p:ph idx="1"/>
          </p:nvPr>
        </p:nvSpPr>
        <p:spPr/>
        <p:txBody>
          <a:bodyPr/>
          <a:lstStyle/>
          <a:p>
            <a:endParaRPr lang="tr-TR"/>
          </a:p>
        </p:txBody>
      </p:sp>
      <p:pic>
        <p:nvPicPr>
          <p:cNvPr id="4" name="Resim 3">
            <a:extLst>
              <a:ext uri="{FF2B5EF4-FFF2-40B4-BE49-F238E27FC236}">
                <a16:creationId xmlns:a16="http://schemas.microsoft.com/office/drawing/2014/main" xmlns="" id="{28618DB3-8D52-4749-A7A4-9A364A14DC73}"/>
              </a:ext>
            </a:extLst>
          </p:cNvPr>
          <p:cNvPicPr>
            <a:picLocks noChangeAspect="1"/>
          </p:cNvPicPr>
          <p:nvPr/>
        </p:nvPicPr>
        <p:blipFill rotWithShape="1">
          <a:blip r:embed="rId2"/>
          <a:srcRect l="5475" t="18666" r="5050" b="5324"/>
          <a:stretch/>
        </p:blipFill>
        <p:spPr>
          <a:xfrm>
            <a:off x="530352" y="429768"/>
            <a:ext cx="10908792" cy="5212715"/>
          </a:xfrm>
          <a:prstGeom prst="rect">
            <a:avLst/>
          </a:prstGeom>
        </p:spPr>
      </p:pic>
    </p:spTree>
    <p:extLst>
      <p:ext uri="{BB962C8B-B14F-4D97-AF65-F5344CB8AC3E}">
        <p14:creationId xmlns:p14="http://schemas.microsoft.com/office/powerpoint/2010/main" val="1627200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10515600" cy="1325563"/>
          </a:xfrm>
        </p:spPr>
        <p:txBody>
          <a:bodyPr>
            <a:normAutofit/>
          </a:bodyPr>
          <a:lstStyle/>
          <a:p>
            <a:r>
              <a:rPr lang="en-US" sz="3200" b="1" dirty="0"/>
              <a:t>Effects of Blood PCO2, H Concentration, Temperature, and DPG Concentration on Hemoglobin Saturation</a:t>
            </a:r>
            <a:endParaRPr lang="tr-TR" sz="3200" b="1" dirty="0"/>
          </a:p>
        </p:txBody>
      </p:sp>
      <p:sp>
        <p:nvSpPr>
          <p:cNvPr id="3" name="İçerik Yer Tutucusu 2"/>
          <p:cNvSpPr>
            <a:spLocks noGrp="1"/>
          </p:cNvSpPr>
          <p:nvPr>
            <p:ph idx="1"/>
          </p:nvPr>
        </p:nvSpPr>
        <p:spPr>
          <a:xfrm>
            <a:off x="1112520" y="1919764"/>
            <a:ext cx="7034784" cy="4865084"/>
          </a:xfrm>
        </p:spPr>
        <p:txBody>
          <a:bodyPr>
            <a:normAutofit fontScale="85000" lnSpcReduction="20000"/>
          </a:bodyPr>
          <a:lstStyle/>
          <a:p>
            <a:r>
              <a:rPr lang="en-US" u="sng" dirty="0"/>
              <a:t>At any given PO2, a variety of other factors influence the degree of hemoglobin saturation: </a:t>
            </a:r>
            <a:endParaRPr lang="tr-TR" u="sng" dirty="0"/>
          </a:p>
          <a:p>
            <a:pPr>
              <a:buFont typeface="Wingdings" panose="05000000000000000000" pitchFamily="2" charset="2"/>
              <a:buChar char="v"/>
            </a:pPr>
            <a:r>
              <a:rPr lang="en-US" i="1" dirty="0"/>
              <a:t>blood PCO2, </a:t>
            </a:r>
            <a:endParaRPr lang="tr-TR" i="1" dirty="0"/>
          </a:p>
          <a:p>
            <a:pPr>
              <a:buFont typeface="Wingdings" panose="05000000000000000000" pitchFamily="2" charset="2"/>
              <a:buChar char="v"/>
            </a:pPr>
            <a:r>
              <a:rPr lang="en-US" i="1" dirty="0"/>
              <a:t>H</a:t>
            </a:r>
            <a:r>
              <a:rPr lang="en-US" i="1" dirty="0">
                <a:latin typeface="Arial" panose="020B0604020202020204" pitchFamily="34" charset="0"/>
                <a:cs typeface="Arial" panose="020B0604020202020204" pitchFamily="34" charset="0"/>
              </a:rPr>
              <a:t>+</a:t>
            </a:r>
            <a:r>
              <a:rPr lang="en-US" i="1" dirty="0"/>
              <a:t> concentration, </a:t>
            </a:r>
            <a:endParaRPr lang="tr-TR" i="1" dirty="0"/>
          </a:p>
          <a:p>
            <a:pPr>
              <a:buFont typeface="Wingdings" panose="05000000000000000000" pitchFamily="2" charset="2"/>
              <a:buChar char="v"/>
            </a:pPr>
            <a:r>
              <a:rPr lang="en-US" i="1" dirty="0"/>
              <a:t>temperature, </a:t>
            </a:r>
            <a:endParaRPr lang="tr-TR" i="1" dirty="0"/>
          </a:p>
          <a:p>
            <a:pPr>
              <a:buFont typeface="Wingdings" panose="05000000000000000000" pitchFamily="2" charset="2"/>
              <a:buChar char="v"/>
            </a:pPr>
            <a:r>
              <a:rPr lang="en-US" i="1" dirty="0"/>
              <a:t>2,3-diphosphoglycerate (DPG) (also known as </a:t>
            </a:r>
            <a:r>
              <a:rPr lang="en-US" i="1" dirty="0" err="1"/>
              <a:t>bisphosphoglycerate</a:t>
            </a:r>
            <a:r>
              <a:rPr lang="en-US" i="1" dirty="0"/>
              <a:t>, BPG)—produced by the erythrocytes</a:t>
            </a:r>
            <a:r>
              <a:rPr lang="tr-TR" i="1" dirty="0"/>
              <a:t>.</a:t>
            </a:r>
          </a:p>
          <a:p>
            <a:r>
              <a:rPr lang="tr-TR" dirty="0"/>
              <a:t>I</a:t>
            </a:r>
            <a:r>
              <a:rPr lang="en-US" dirty="0" err="1"/>
              <a:t>ncrease</a:t>
            </a:r>
            <a:r>
              <a:rPr lang="en-US" dirty="0"/>
              <a:t> in any of these factors causes the dissociation curve to shift to the right, which means that, at any given PO2, hemoglobin has less affinity for oxygen. </a:t>
            </a:r>
            <a:endParaRPr lang="tr-TR" dirty="0"/>
          </a:p>
          <a:p>
            <a:r>
              <a:rPr lang="en-US" dirty="0"/>
              <a:t>In contrast, a decrease in any of these factors causes the dissociation curve to shift to the left, which means that, at any given PO2, hemoglobin has a greater affinity for oxygen. </a:t>
            </a:r>
            <a:endParaRPr lang="tr-TR" dirty="0"/>
          </a:p>
        </p:txBody>
      </p:sp>
      <p:pic>
        <p:nvPicPr>
          <p:cNvPr id="4" name="Resim 3">
            <a:extLst>
              <a:ext uri="{FF2B5EF4-FFF2-40B4-BE49-F238E27FC236}">
                <a16:creationId xmlns:a16="http://schemas.microsoft.com/office/drawing/2014/main" xmlns="" id="{6F64CCAB-545F-47FD-94F9-8DC1ACB6685E}"/>
              </a:ext>
            </a:extLst>
          </p:cNvPr>
          <p:cNvPicPr>
            <a:picLocks noChangeAspect="1"/>
          </p:cNvPicPr>
          <p:nvPr/>
        </p:nvPicPr>
        <p:blipFill rotWithShape="1">
          <a:blip r:embed="rId2"/>
          <a:srcRect l="51300" t="27733" r="31225" b="8400"/>
          <a:stretch/>
        </p:blipFill>
        <p:spPr>
          <a:xfrm>
            <a:off x="8622792" y="87777"/>
            <a:ext cx="3288792" cy="6761079"/>
          </a:xfrm>
          <a:prstGeom prst="rect">
            <a:avLst/>
          </a:prstGeom>
        </p:spPr>
      </p:pic>
    </p:spTree>
    <p:extLst>
      <p:ext uri="{BB962C8B-B14F-4D97-AF65-F5344CB8AC3E}">
        <p14:creationId xmlns:p14="http://schemas.microsoft.com/office/powerpoint/2010/main" val="36088255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DB50CC3-021E-4C0D-BD91-894685E268F5}"/>
              </a:ext>
            </a:extLst>
          </p:cNvPr>
          <p:cNvSpPr>
            <a:spLocks noGrp="1"/>
          </p:cNvSpPr>
          <p:nvPr>
            <p:ph type="title"/>
          </p:nvPr>
        </p:nvSpPr>
        <p:spPr/>
        <p:txBody>
          <a:bodyPr/>
          <a:lstStyle/>
          <a:p>
            <a:r>
              <a:rPr lang="tr-TR" b="1" dirty="0"/>
              <a:t>Transport of </a:t>
            </a:r>
            <a:r>
              <a:rPr lang="tr-TR" b="1" dirty="0" err="1"/>
              <a:t>Carbon</a:t>
            </a:r>
            <a:r>
              <a:rPr lang="tr-TR" b="1" dirty="0"/>
              <a:t> </a:t>
            </a:r>
            <a:r>
              <a:rPr lang="tr-TR" b="1" dirty="0" err="1"/>
              <a:t>Dioxide</a:t>
            </a:r>
            <a:r>
              <a:rPr lang="tr-TR" b="1" dirty="0"/>
              <a:t> in Blood </a:t>
            </a:r>
          </a:p>
        </p:txBody>
      </p:sp>
      <p:sp>
        <p:nvSpPr>
          <p:cNvPr id="3" name="İçerik Yer Tutucusu 2">
            <a:extLst>
              <a:ext uri="{FF2B5EF4-FFF2-40B4-BE49-F238E27FC236}">
                <a16:creationId xmlns:a16="http://schemas.microsoft.com/office/drawing/2014/main" xmlns="" id="{B43C54BB-2FE3-4CF4-861A-703D9ACA9F2A}"/>
              </a:ext>
            </a:extLst>
          </p:cNvPr>
          <p:cNvSpPr>
            <a:spLocks noGrp="1"/>
          </p:cNvSpPr>
          <p:nvPr>
            <p:ph idx="1"/>
          </p:nvPr>
        </p:nvSpPr>
        <p:spPr>
          <a:xfrm>
            <a:off x="838200" y="1825625"/>
            <a:ext cx="5562600" cy="4602607"/>
          </a:xfrm>
        </p:spPr>
        <p:txBody>
          <a:bodyPr>
            <a:normAutofit fontScale="85000" lnSpcReduction="10000"/>
          </a:bodyPr>
          <a:lstStyle/>
          <a:p>
            <a:r>
              <a:rPr lang="en-US" dirty="0"/>
              <a:t>In a resting person, metabolism generates about 200 ml of carbon dioxide per minute. </a:t>
            </a:r>
            <a:endParaRPr lang="tr-TR" dirty="0"/>
          </a:p>
          <a:p>
            <a:r>
              <a:rPr lang="en-US" dirty="0"/>
              <a:t>When arterial blood</a:t>
            </a:r>
            <a:r>
              <a:rPr lang="tr-TR" dirty="0"/>
              <a:t> </a:t>
            </a:r>
            <a:r>
              <a:rPr lang="en-US" dirty="0"/>
              <a:t>flows through tissue capillaries, this volume of carbon dioxide diffuses from the tissues into the blood </a:t>
            </a:r>
            <a:r>
              <a:rPr lang="tr-TR" dirty="0"/>
              <a:t>.</a:t>
            </a:r>
          </a:p>
          <a:p>
            <a:r>
              <a:rPr lang="en-US" dirty="0"/>
              <a:t>Carbon dioxide is much more soluble in water than is </a:t>
            </a:r>
            <a:r>
              <a:rPr lang="en-US" dirty="0" smtClean="0"/>
              <a:t>oxygen</a:t>
            </a:r>
            <a:r>
              <a:rPr lang="tr-TR" dirty="0" smtClean="0"/>
              <a:t> = </a:t>
            </a:r>
            <a:r>
              <a:rPr lang="en-US" dirty="0" smtClean="0"/>
              <a:t>more </a:t>
            </a:r>
            <a:r>
              <a:rPr lang="en-US" dirty="0"/>
              <a:t>dissolved carbon dioxide than dissolved oxygen is carried in blood. </a:t>
            </a:r>
            <a:endParaRPr lang="tr-TR" dirty="0"/>
          </a:p>
          <a:p>
            <a:r>
              <a:rPr lang="en-US" dirty="0"/>
              <a:t>Even so, only a relatively small amount of blood carbon dioxide is transported in this way; </a:t>
            </a:r>
            <a:r>
              <a:rPr lang="en-US" b="1" dirty="0"/>
              <a:t>only 10 percent of the carbon dioxide entering the blood remains physically dissolved in the plasma and erythrocytes</a:t>
            </a:r>
            <a:endParaRPr lang="tr-TR" b="1" dirty="0"/>
          </a:p>
        </p:txBody>
      </p:sp>
      <p:pic>
        <p:nvPicPr>
          <p:cNvPr id="4098" name="Picture 2" descr="transport of co2 in blood ile ilgili görsel sonucu">
            <a:extLst>
              <a:ext uri="{FF2B5EF4-FFF2-40B4-BE49-F238E27FC236}">
                <a16:creationId xmlns:a16="http://schemas.microsoft.com/office/drawing/2014/main" xmlns="" id="{FD65BC18-AF2E-4E5D-A07A-88156B7BB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084832"/>
            <a:ext cx="5791200" cy="434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37630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6DB50CC3-021E-4C0D-BD91-894685E268F5}"/>
              </a:ext>
            </a:extLst>
          </p:cNvPr>
          <p:cNvSpPr>
            <a:spLocks noGrp="1"/>
          </p:cNvSpPr>
          <p:nvPr>
            <p:ph type="title"/>
          </p:nvPr>
        </p:nvSpPr>
        <p:spPr/>
        <p:txBody>
          <a:bodyPr/>
          <a:lstStyle/>
          <a:p>
            <a:r>
              <a:rPr lang="tr-TR" b="1" dirty="0"/>
              <a:t>Transport of </a:t>
            </a:r>
            <a:r>
              <a:rPr lang="tr-TR" b="1" dirty="0" err="1"/>
              <a:t>Carbon</a:t>
            </a:r>
            <a:r>
              <a:rPr lang="tr-TR" b="1" dirty="0"/>
              <a:t> </a:t>
            </a:r>
            <a:r>
              <a:rPr lang="tr-TR" b="1" dirty="0" err="1"/>
              <a:t>Dioxide</a:t>
            </a:r>
            <a:r>
              <a:rPr lang="tr-TR" b="1" dirty="0"/>
              <a:t> in Blood </a:t>
            </a:r>
          </a:p>
        </p:txBody>
      </p:sp>
      <p:sp>
        <p:nvSpPr>
          <p:cNvPr id="3" name="İçerik Yer Tutucusu 2">
            <a:extLst>
              <a:ext uri="{FF2B5EF4-FFF2-40B4-BE49-F238E27FC236}">
                <a16:creationId xmlns:a16="http://schemas.microsoft.com/office/drawing/2014/main" xmlns="" id="{B43C54BB-2FE3-4CF4-861A-703D9ACA9F2A}"/>
              </a:ext>
            </a:extLst>
          </p:cNvPr>
          <p:cNvSpPr>
            <a:spLocks noGrp="1"/>
          </p:cNvSpPr>
          <p:nvPr>
            <p:ph idx="1"/>
          </p:nvPr>
        </p:nvSpPr>
        <p:spPr>
          <a:xfrm>
            <a:off x="838200" y="1825625"/>
            <a:ext cx="5562600" cy="4602607"/>
          </a:xfrm>
        </p:spPr>
        <p:txBody>
          <a:bodyPr>
            <a:normAutofit/>
          </a:bodyPr>
          <a:lstStyle/>
          <a:p>
            <a:r>
              <a:rPr lang="en-US" dirty="0"/>
              <a:t>Another </a:t>
            </a:r>
            <a:r>
              <a:rPr lang="en-US" b="1" dirty="0"/>
              <a:t>30 percent of the carbon dioxide</a:t>
            </a:r>
            <a:r>
              <a:rPr lang="en-US" dirty="0"/>
              <a:t> molecules entering the blood reacts reversibly with the amino groups of hemoglobin to form </a:t>
            </a:r>
            <a:r>
              <a:rPr lang="en-US" b="1" dirty="0" err="1"/>
              <a:t>carbamino</a:t>
            </a:r>
            <a:r>
              <a:rPr lang="en-US" b="1" dirty="0"/>
              <a:t> hemoglobin.</a:t>
            </a:r>
            <a:endParaRPr lang="tr-TR" b="1" dirty="0"/>
          </a:p>
          <a:p>
            <a:r>
              <a:rPr lang="en-US" b="1" dirty="0"/>
              <a:t>The remaining 60 percent of the carbon dioxide</a:t>
            </a:r>
            <a:r>
              <a:rPr lang="en-US" dirty="0"/>
              <a:t> molecules entering the blood in the tissues is </a:t>
            </a:r>
            <a:r>
              <a:rPr lang="en-US" b="1" dirty="0"/>
              <a:t>converted to bicarbonate</a:t>
            </a:r>
            <a:r>
              <a:rPr lang="en-US" dirty="0"/>
              <a:t>:</a:t>
            </a:r>
          </a:p>
          <a:p>
            <a:r>
              <a:rPr lang="en-US" dirty="0"/>
              <a:t> </a:t>
            </a:r>
            <a:endParaRPr lang="tr-TR" dirty="0"/>
          </a:p>
          <a:p>
            <a:endParaRPr lang="tr-TR" dirty="0"/>
          </a:p>
        </p:txBody>
      </p:sp>
      <p:pic>
        <p:nvPicPr>
          <p:cNvPr id="4098" name="Picture 2" descr="transport of co2 in blood ile ilgili görsel sonucu">
            <a:extLst>
              <a:ext uri="{FF2B5EF4-FFF2-40B4-BE49-F238E27FC236}">
                <a16:creationId xmlns:a16="http://schemas.microsoft.com/office/drawing/2014/main" xmlns="" id="{FD65BC18-AF2E-4E5D-A07A-88156B7BB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084832"/>
            <a:ext cx="579120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xmlns="" id="{8075622A-2FB9-41EB-8874-5073E0BAC561}"/>
              </a:ext>
            </a:extLst>
          </p:cNvPr>
          <p:cNvPicPr>
            <a:picLocks noChangeAspect="1"/>
          </p:cNvPicPr>
          <p:nvPr/>
        </p:nvPicPr>
        <p:blipFill rotWithShape="1">
          <a:blip r:embed="rId3"/>
          <a:srcRect t="31793" b="24970"/>
          <a:stretch/>
        </p:blipFill>
        <p:spPr>
          <a:xfrm>
            <a:off x="1928812" y="5607494"/>
            <a:ext cx="3381375" cy="820738"/>
          </a:xfrm>
          <a:prstGeom prst="rect">
            <a:avLst/>
          </a:prstGeom>
        </p:spPr>
      </p:pic>
    </p:spTree>
    <p:extLst>
      <p:ext uri="{BB962C8B-B14F-4D97-AF65-F5344CB8AC3E}">
        <p14:creationId xmlns:p14="http://schemas.microsoft.com/office/powerpoint/2010/main" val="18138477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F806858-93F7-49F3-B0A1-0DEF437FF9C9}"/>
              </a:ext>
            </a:extLst>
          </p:cNvPr>
          <p:cNvSpPr>
            <a:spLocks noGrp="1"/>
          </p:cNvSpPr>
          <p:nvPr>
            <p:ph type="title"/>
          </p:nvPr>
        </p:nvSpPr>
        <p:spPr/>
        <p:txBody>
          <a:bodyPr/>
          <a:lstStyle/>
          <a:p>
            <a:r>
              <a:rPr lang="tr-TR" b="1" dirty="0" err="1"/>
              <a:t>Recoil</a:t>
            </a:r>
            <a:r>
              <a:rPr lang="tr-TR" b="1" dirty="0"/>
              <a:t> </a:t>
            </a:r>
            <a:r>
              <a:rPr lang="tr-TR" b="1" dirty="0" err="1"/>
              <a:t>tendency</a:t>
            </a:r>
            <a:r>
              <a:rPr lang="tr-TR" b="1" dirty="0"/>
              <a:t> of </a:t>
            </a:r>
            <a:r>
              <a:rPr lang="tr-TR" b="1" dirty="0" err="1"/>
              <a:t>lungs</a:t>
            </a:r>
            <a:endParaRPr lang="tr-TR" b="1" dirty="0"/>
          </a:p>
        </p:txBody>
      </p:sp>
      <p:sp>
        <p:nvSpPr>
          <p:cNvPr id="3" name="İçerik Yer Tutucusu 2">
            <a:extLst>
              <a:ext uri="{FF2B5EF4-FFF2-40B4-BE49-F238E27FC236}">
                <a16:creationId xmlns:a16="http://schemas.microsoft.com/office/drawing/2014/main" xmlns="" id="{7C00B99D-6B57-4F07-8538-93BC0E0DC662}"/>
              </a:ext>
            </a:extLst>
          </p:cNvPr>
          <p:cNvSpPr>
            <a:spLocks noGrp="1"/>
          </p:cNvSpPr>
          <p:nvPr>
            <p:ph idx="1"/>
          </p:nvPr>
        </p:nvSpPr>
        <p:spPr>
          <a:xfrm>
            <a:off x="506427" y="1793256"/>
            <a:ext cx="5327931" cy="4502347"/>
          </a:xfrm>
        </p:spPr>
        <p:txBody>
          <a:bodyPr>
            <a:normAutofit fontScale="85000" lnSpcReduction="20000"/>
          </a:bodyPr>
          <a:lstStyle/>
          <a:p>
            <a:r>
              <a:rPr lang="en-US" dirty="0"/>
              <a:t>There is a constant tendency for the lungs to collapse, and in doing so they recoil inward from the thoracic wall.</a:t>
            </a:r>
            <a:endParaRPr lang="tr-TR" dirty="0"/>
          </a:p>
          <a:p>
            <a:r>
              <a:rPr lang="tr-TR" sz="2400" i="1" dirty="0" err="1"/>
              <a:t>Lung</a:t>
            </a:r>
            <a:r>
              <a:rPr lang="tr-TR" sz="2400" i="1" dirty="0"/>
              <a:t> </a:t>
            </a:r>
            <a:r>
              <a:rPr lang="tr-TR" sz="2400" i="1" dirty="0" err="1"/>
              <a:t>compliance</a:t>
            </a:r>
            <a:r>
              <a:rPr lang="tr-TR" sz="2400" i="1" dirty="0"/>
              <a:t>: </a:t>
            </a:r>
            <a:r>
              <a:rPr lang="tr-TR" sz="2400" i="1" dirty="0" err="1"/>
              <a:t>measure</a:t>
            </a:r>
            <a:r>
              <a:rPr lang="tr-TR" sz="2400" i="1" dirty="0"/>
              <a:t> of </a:t>
            </a:r>
            <a:r>
              <a:rPr lang="tr-TR" sz="2400" i="1" dirty="0" err="1"/>
              <a:t>the</a:t>
            </a:r>
            <a:r>
              <a:rPr lang="tr-TR" sz="2400" i="1" dirty="0"/>
              <a:t> </a:t>
            </a:r>
            <a:r>
              <a:rPr lang="tr-TR" sz="2400" i="1" dirty="0" err="1"/>
              <a:t>lung’s</a:t>
            </a:r>
            <a:r>
              <a:rPr lang="tr-TR" sz="2400" i="1" dirty="0"/>
              <a:t> </a:t>
            </a:r>
            <a:r>
              <a:rPr lang="tr-TR" sz="2400" i="1" dirty="0" err="1"/>
              <a:t>abillity</a:t>
            </a:r>
            <a:r>
              <a:rPr lang="tr-TR" sz="2400" i="1" dirty="0"/>
              <a:t> </a:t>
            </a:r>
            <a:r>
              <a:rPr lang="tr-TR" sz="2400" i="1" dirty="0" err="1"/>
              <a:t>to</a:t>
            </a:r>
            <a:r>
              <a:rPr lang="tr-TR" sz="2400" i="1" dirty="0"/>
              <a:t> </a:t>
            </a:r>
            <a:r>
              <a:rPr lang="tr-TR" sz="2400" i="1" dirty="0" err="1"/>
              <a:t>stretch</a:t>
            </a:r>
            <a:r>
              <a:rPr lang="tr-TR" sz="2400" i="1" dirty="0"/>
              <a:t> </a:t>
            </a:r>
            <a:r>
              <a:rPr lang="tr-TR" sz="2400" i="1" dirty="0" err="1"/>
              <a:t>and</a:t>
            </a:r>
            <a:r>
              <a:rPr lang="tr-TR" sz="2400" i="1" dirty="0"/>
              <a:t> </a:t>
            </a:r>
            <a:r>
              <a:rPr lang="tr-TR" sz="2400" i="1" dirty="0" err="1"/>
              <a:t>expand</a:t>
            </a:r>
            <a:r>
              <a:rPr lang="tr-TR" sz="2400" i="1" dirty="0"/>
              <a:t>.</a:t>
            </a:r>
            <a:r>
              <a:rPr lang="en-US" sz="2400" i="1" dirty="0"/>
              <a:t> </a:t>
            </a:r>
            <a:endParaRPr lang="tr-TR" sz="2400" i="1" dirty="0"/>
          </a:p>
          <a:p>
            <a:r>
              <a:rPr lang="en-US" dirty="0"/>
              <a:t>There are two</a:t>
            </a:r>
            <a:r>
              <a:rPr lang="tr-TR" dirty="0"/>
              <a:t> </a:t>
            </a:r>
            <a:r>
              <a:rPr lang="en-US" dirty="0"/>
              <a:t>major determinants of lung compliance. </a:t>
            </a:r>
            <a:endParaRPr lang="tr-TR" dirty="0"/>
          </a:p>
          <a:p>
            <a:pPr marL="514350" indent="-514350">
              <a:buFont typeface="+mj-lt"/>
              <a:buAutoNum type="arabicPeriod"/>
            </a:pPr>
            <a:r>
              <a:rPr lang="en-US" u="sng" dirty="0" err="1"/>
              <a:t>stretchability</a:t>
            </a:r>
            <a:r>
              <a:rPr lang="en-US" u="sng" dirty="0"/>
              <a:t> of the lung tis</a:t>
            </a:r>
            <a:r>
              <a:rPr lang="en-US" dirty="0"/>
              <a:t>sues, particularly their elastic</a:t>
            </a:r>
            <a:r>
              <a:rPr lang="tr-TR" dirty="0"/>
              <a:t> </a:t>
            </a:r>
            <a:r>
              <a:rPr lang="en-US" dirty="0"/>
              <a:t>connective tissues. </a:t>
            </a:r>
            <a:r>
              <a:rPr lang="tr-TR" dirty="0"/>
              <a:t>*</a:t>
            </a:r>
            <a:r>
              <a:rPr lang="en-US" i="1" dirty="0"/>
              <a:t>Thus a thickening of the lung</a:t>
            </a:r>
            <a:r>
              <a:rPr lang="tr-TR" i="1" dirty="0"/>
              <a:t> </a:t>
            </a:r>
            <a:r>
              <a:rPr lang="en-US" i="1" dirty="0"/>
              <a:t>tissues decreases lung compliance</a:t>
            </a:r>
            <a:r>
              <a:rPr lang="en-US" dirty="0"/>
              <a:t>. </a:t>
            </a:r>
            <a:endParaRPr lang="tr-TR" dirty="0"/>
          </a:p>
          <a:p>
            <a:pPr marL="514350" indent="-514350">
              <a:buFont typeface="+mj-lt"/>
              <a:buAutoNum type="arabicPeriod"/>
            </a:pPr>
            <a:r>
              <a:rPr lang="tr-TR" dirty="0"/>
              <a:t>A</a:t>
            </a:r>
            <a:r>
              <a:rPr lang="en-US" dirty="0"/>
              <a:t>n</a:t>
            </a:r>
            <a:r>
              <a:rPr lang="tr-TR" dirty="0"/>
              <a:t> </a:t>
            </a:r>
            <a:r>
              <a:rPr lang="en-US" dirty="0"/>
              <a:t>equally important determinant of lung compliance is</a:t>
            </a:r>
            <a:r>
              <a:rPr lang="tr-TR" dirty="0"/>
              <a:t> </a:t>
            </a:r>
            <a:r>
              <a:rPr lang="en-US" u="sng" dirty="0"/>
              <a:t>surface</a:t>
            </a:r>
            <a:r>
              <a:rPr lang="tr-TR" u="sng" dirty="0"/>
              <a:t> t</a:t>
            </a:r>
            <a:r>
              <a:rPr lang="en-US" u="sng" dirty="0" err="1"/>
              <a:t>ension</a:t>
            </a:r>
            <a:r>
              <a:rPr lang="en-US" u="sng" dirty="0"/>
              <a:t> at the air-water interfaces within the alveoli</a:t>
            </a:r>
            <a:r>
              <a:rPr lang="en-US" dirty="0"/>
              <a:t>.</a:t>
            </a:r>
            <a:endParaRPr lang="tr-TR" dirty="0"/>
          </a:p>
        </p:txBody>
      </p:sp>
      <p:pic>
        <p:nvPicPr>
          <p:cNvPr id="4" name="Resim 3">
            <a:extLst>
              <a:ext uri="{FF2B5EF4-FFF2-40B4-BE49-F238E27FC236}">
                <a16:creationId xmlns:a16="http://schemas.microsoft.com/office/drawing/2014/main" xmlns="" id="{6181D62C-CA06-42CD-9824-24C020FD1DFB}"/>
              </a:ext>
            </a:extLst>
          </p:cNvPr>
          <p:cNvPicPr>
            <a:picLocks noChangeAspect="1"/>
          </p:cNvPicPr>
          <p:nvPr/>
        </p:nvPicPr>
        <p:blipFill>
          <a:blip r:embed="rId2"/>
          <a:stretch>
            <a:fillRect/>
          </a:stretch>
        </p:blipFill>
        <p:spPr>
          <a:xfrm>
            <a:off x="5954473" y="1333879"/>
            <a:ext cx="6076950" cy="4562475"/>
          </a:xfrm>
          <a:prstGeom prst="rect">
            <a:avLst/>
          </a:prstGeom>
        </p:spPr>
      </p:pic>
    </p:spTree>
    <p:extLst>
      <p:ext uri="{BB962C8B-B14F-4D97-AF65-F5344CB8AC3E}">
        <p14:creationId xmlns:p14="http://schemas.microsoft.com/office/powerpoint/2010/main" val="2099083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xmlns="" id="{2E453BC5-C697-47EC-A77A-796CCA939183}"/>
              </a:ext>
            </a:extLst>
          </p:cNvPr>
          <p:cNvPicPr>
            <a:picLocks noChangeAspect="1"/>
          </p:cNvPicPr>
          <p:nvPr/>
        </p:nvPicPr>
        <p:blipFill rotWithShape="1">
          <a:blip r:embed="rId2"/>
          <a:srcRect l="18074" t="17600" r="23351" b="6000"/>
          <a:stretch/>
        </p:blipFill>
        <p:spPr>
          <a:xfrm>
            <a:off x="1220987" y="0"/>
            <a:ext cx="9130021" cy="6698466"/>
          </a:xfrm>
          <a:prstGeom prst="rect">
            <a:avLst/>
          </a:prstGeom>
        </p:spPr>
      </p:pic>
    </p:spTree>
    <p:extLst>
      <p:ext uri="{BB962C8B-B14F-4D97-AF65-F5344CB8AC3E}">
        <p14:creationId xmlns:p14="http://schemas.microsoft.com/office/powerpoint/2010/main" val="1680490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E090D33C-0629-4011-A2AC-4E4A1C7F2E69}"/>
              </a:ext>
            </a:extLst>
          </p:cNvPr>
          <p:cNvSpPr>
            <a:spLocks noGrp="1"/>
          </p:cNvSpPr>
          <p:nvPr>
            <p:ph type="title"/>
          </p:nvPr>
        </p:nvSpPr>
        <p:spPr/>
        <p:txBody>
          <a:bodyPr/>
          <a:lstStyle/>
          <a:p>
            <a:r>
              <a:rPr lang="tr-TR" b="1" dirty="0"/>
              <a:t>Control of </a:t>
            </a:r>
            <a:r>
              <a:rPr lang="tr-TR" b="1" dirty="0" err="1"/>
              <a:t>Respiration</a:t>
            </a:r>
            <a:r>
              <a:rPr lang="tr-TR" dirty="0"/>
              <a:t/>
            </a:r>
            <a:br>
              <a:rPr lang="tr-TR" dirty="0"/>
            </a:br>
            <a:endParaRPr lang="tr-TR" dirty="0"/>
          </a:p>
        </p:txBody>
      </p:sp>
      <p:sp>
        <p:nvSpPr>
          <p:cNvPr id="3" name="İçerik Yer Tutucusu 2">
            <a:extLst>
              <a:ext uri="{FF2B5EF4-FFF2-40B4-BE49-F238E27FC236}">
                <a16:creationId xmlns:a16="http://schemas.microsoft.com/office/drawing/2014/main" xmlns="" id="{83591626-53C4-42C5-B675-4A683F090E1D}"/>
              </a:ext>
            </a:extLst>
          </p:cNvPr>
          <p:cNvSpPr>
            <a:spLocks noGrp="1"/>
          </p:cNvSpPr>
          <p:nvPr>
            <p:ph idx="1"/>
          </p:nvPr>
        </p:nvSpPr>
        <p:spPr>
          <a:xfrm>
            <a:off x="838201" y="1825625"/>
            <a:ext cx="5174182" cy="4057285"/>
          </a:xfrm>
        </p:spPr>
        <p:txBody>
          <a:bodyPr>
            <a:normAutofit fontScale="92500" lnSpcReduction="10000"/>
          </a:bodyPr>
          <a:lstStyle/>
          <a:p>
            <a:r>
              <a:rPr lang="en-US" dirty="0"/>
              <a:t>The rhythmic pattern of breathing and the adjustments are integrated within portions of the brainstem known as the </a:t>
            </a:r>
            <a:r>
              <a:rPr lang="en-US" b="1" dirty="0"/>
              <a:t>respiratory center</a:t>
            </a:r>
            <a:r>
              <a:rPr lang="en-US" dirty="0"/>
              <a:t>. </a:t>
            </a:r>
            <a:endParaRPr lang="tr-TR" dirty="0"/>
          </a:p>
          <a:p>
            <a:r>
              <a:rPr lang="en-US" dirty="0"/>
              <a:t>Four specific regions have been identified: (</a:t>
            </a:r>
            <a:r>
              <a:rPr lang="en-US" dirty="0" err="1"/>
              <a:t>i</a:t>
            </a:r>
            <a:r>
              <a:rPr lang="en-US" dirty="0"/>
              <a:t>) the </a:t>
            </a:r>
            <a:r>
              <a:rPr lang="en-US" b="1" dirty="0"/>
              <a:t>dorsal respiratory group</a:t>
            </a:r>
            <a:r>
              <a:rPr lang="en-US" dirty="0"/>
              <a:t> (DRG) in the dorsal medulla, (ii) the </a:t>
            </a:r>
            <a:r>
              <a:rPr lang="en-US" b="1" dirty="0"/>
              <a:t>ventral respiratory group </a:t>
            </a:r>
            <a:r>
              <a:rPr lang="en-US" dirty="0"/>
              <a:t>(VRG) in </a:t>
            </a:r>
            <a:r>
              <a:rPr lang="tr-TR" dirty="0"/>
              <a:t> </a:t>
            </a:r>
            <a:r>
              <a:rPr lang="en-US" dirty="0"/>
              <a:t>the ventral medulla, (iii) the </a:t>
            </a:r>
            <a:r>
              <a:rPr lang="en-US" b="1" dirty="0" err="1"/>
              <a:t>pneumotaxic</a:t>
            </a:r>
            <a:r>
              <a:rPr lang="en-US" b="1" dirty="0"/>
              <a:t> center </a:t>
            </a:r>
            <a:r>
              <a:rPr lang="en-US" dirty="0"/>
              <a:t>(PC) in the rostral portion of the pons, and (iv) the </a:t>
            </a:r>
            <a:r>
              <a:rPr lang="en-US" b="1" dirty="0"/>
              <a:t>apneustic center </a:t>
            </a:r>
            <a:r>
              <a:rPr lang="en-US" dirty="0"/>
              <a:t>in the caudal pons. </a:t>
            </a:r>
            <a:endParaRPr lang="tr-TR" dirty="0"/>
          </a:p>
        </p:txBody>
      </p:sp>
      <p:pic>
        <p:nvPicPr>
          <p:cNvPr id="4" name="Resim 3">
            <a:extLst>
              <a:ext uri="{FF2B5EF4-FFF2-40B4-BE49-F238E27FC236}">
                <a16:creationId xmlns:a16="http://schemas.microsoft.com/office/drawing/2014/main" xmlns="" id="{9C99409B-29F1-4798-A265-4FE00313568A}"/>
              </a:ext>
            </a:extLst>
          </p:cNvPr>
          <p:cNvPicPr>
            <a:picLocks noChangeAspect="1"/>
          </p:cNvPicPr>
          <p:nvPr/>
        </p:nvPicPr>
        <p:blipFill>
          <a:blip r:embed="rId2"/>
          <a:stretch>
            <a:fillRect/>
          </a:stretch>
        </p:blipFill>
        <p:spPr>
          <a:xfrm>
            <a:off x="6597032" y="2257586"/>
            <a:ext cx="4695104" cy="3193361"/>
          </a:xfrm>
          <a:prstGeom prst="rect">
            <a:avLst/>
          </a:prstGeom>
        </p:spPr>
      </p:pic>
    </p:spTree>
    <p:extLst>
      <p:ext uri="{BB962C8B-B14F-4D97-AF65-F5344CB8AC3E}">
        <p14:creationId xmlns:p14="http://schemas.microsoft.com/office/powerpoint/2010/main" val="229563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0B6E2E0-F009-4C47-B24D-4EC297C637D2}"/>
              </a:ext>
            </a:extLst>
          </p:cNvPr>
          <p:cNvSpPr>
            <a:spLocks noGrp="1"/>
          </p:cNvSpPr>
          <p:nvPr>
            <p:ph type="title"/>
          </p:nvPr>
        </p:nvSpPr>
        <p:spPr/>
        <p:txBody>
          <a:bodyPr/>
          <a:lstStyle/>
          <a:p>
            <a:r>
              <a:rPr lang="tr-TR" b="1" dirty="0"/>
              <a:t>Control of </a:t>
            </a:r>
            <a:r>
              <a:rPr lang="tr-TR" b="1" dirty="0" err="1"/>
              <a:t>Respiration</a:t>
            </a:r>
            <a:endParaRPr lang="tr-TR" dirty="0"/>
          </a:p>
        </p:txBody>
      </p:sp>
      <p:sp>
        <p:nvSpPr>
          <p:cNvPr id="3" name="İçerik Yer Tutucusu 2">
            <a:extLst>
              <a:ext uri="{FF2B5EF4-FFF2-40B4-BE49-F238E27FC236}">
                <a16:creationId xmlns:a16="http://schemas.microsoft.com/office/drawing/2014/main" xmlns="" id="{4AA3DDFF-4D23-4DE2-85D3-248236AC75BE}"/>
              </a:ext>
            </a:extLst>
          </p:cNvPr>
          <p:cNvSpPr>
            <a:spLocks noGrp="1"/>
          </p:cNvSpPr>
          <p:nvPr>
            <p:ph idx="1"/>
          </p:nvPr>
        </p:nvSpPr>
        <p:spPr>
          <a:xfrm>
            <a:off x="700637" y="1690688"/>
            <a:ext cx="5157998" cy="5066161"/>
          </a:xfrm>
        </p:spPr>
        <p:txBody>
          <a:bodyPr>
            <a:normAutofit fontScale="77500" lnSpcReduction="20000"/>
          </a:bodyPr>
          <a:lstStyle/>
          <a:p>
            <a:r>
              <a:rPr lang="en-US" dirty="0"/>
              <a:t>Neurons of the DRG are associated with inspiratory activity and generate the </a:t>
            </a:r>
            <a:r>
              <a:rPr lang="en-US" u="sng" dirty="0"/>
              <a:t>basic rhythm of breathing</a:t>
            </a:r>
            <a:r>
              <a:rPr lang="en-US" dirty="0"/>
              <a:t>. </a:t>
            </a:r>
            <a:endParaRPr lang="tr-TR" dirty="0"/>
          </a:p>
          <a:p>
            <a:r>
              <a:rPr lang="tr-TR" dirty="0" err="1"/>
              <a:t>Operates</a:t>
            </a:r>
            <a:r>
              <a:rPr lang="tr-TR" dirty="0"/>
              <a:t> on «</a:t>
            </a:r>
            <a:r>
              <a:rPr lang="tr-TR" dirty="0" err="1"/>
              <a:t>ramp</a:t>
            </a:r>
            <a:r>
              <a:rPr lang="tr-TR" dirty="0"/>
              <a:t> </a:t>
            </a:r>
            <a:r>
              <a:rPr lang="tr-TR" dirty="0" err="1"/>
              <a:t>signal</a:t>
            </a:r>
            <a:r>
              <a:rPr lang="tr-TR" dirty="0"/>
              <a:t>». </a:t>
            </a:r>
            <a:r>
              <a:rPr lang="tr-TR" dirty="0" err="1"/>
              <a:t>Begins</a:t>
            </a:r>
            <a:r>
              <a:rPr lang="tr-TR" dirty="0"/>
              <a:t> </a:t>
            </a:r>
            <a:r>
              <a:rPr lang="tr-TR" dirty="0" err="1"/>
              <a:t>weakly</a:t>
            </a:r>
            <a:r>
              <a:rPr lang="tr-TR" dirty="0"/>
              <a:t>, </a:t>
            </a:r>
            <a:r>
              <a:rPr lang="tr-TR" dirty="0" err="1"/>
              <a:t>increases</a:t>
            </a:r>
            <a:r>
              <a:rPr lang="tr-TR" dirty="0"/>
              <a:t> </a:t>
            </a:r>
            <a:r>
              <a:rPr lang="tr-TR" dirty="0" err="1"/>
              <a:t>steadily</a:t>
            </a:r>
            <a:r>
              <a:rPr lang="tr-TR" dirty="0"/>
              <a:t> </a:t>
            </a:r>
            <a:r>
              <a:rPr lang="tr-TR" dirty="0" err="1"/>
              <a:t>for</a:t>
            </a:r>
            <a:r>
              <a:rPr lang="tr-TR" dirty="0"/>
              <a:t> </a:t>
            </a:r>
            <a:r>
              <a:rPr lang="tr-TR" dirty="0" err="1"/>
              <a:t>about</a:t>
            </a:r>
            <a:r>
              <a:rPr lang="tr-TR" dirty="0"/>
              <a:t> 2 </a:t>
            </a:r>
            <a:r>
              <a:rPr lang="tr-TR" dirty="0" err="1"/>
              <a:t>sec,ceases</a:t>
            </a:r>
            <a:r>
              <a:rPr lang="tr-TR" dirty="0"/>
              <a:t> </a:t>
            </a:r>
            <a:r>
              <a:rPr lang="tr-TR" dirty="0" err="1"/>
              <a:t>abruptly</a:t>
            </a:r>
            <a:r>
              <a:rPr lang="tr-TR" dirty="0"/>
              <a:t> </a:t>
            </a:r>
            <a:r>
              <a:rPr lang="tr-TR" dirty="0" err="1"/>
              <a:t>for</a:t>
            </a:r>
            <a:r>
              <a:rPr lang="tr-TR" dirty="0"/>
              <a:t> </a:t>
            </a:r>
            <a:r>
              <a:rPr lang="tr-TR" dirty="0" err="1"/>
              <a:t>next</a:t>
            </a:r>
            <a:r>
              <a:rPr lang="tr-TR" dirty="0"/>
              <a:t> 3 </a:t>
            </a:r>
            <a:r>
              <a:rPr lang="tr-TR" dirty="0" err="1"/>
              <a:t>seconds</a:t>
            </a:r>
            <a:r>
              <a:rPr lang="tr-TR" dirty="0"/>
              <a:t> –</a:t>
            </a:r>
            <a:r>
              <a:rPr lang="tr-TR" dirty="0" err="1"/>
              <a:t>Pacemaker</a:t>
            </a:r>
            <a:r>
              <a:rPr lang="tr-TR" dirty="0"/>
              <a:t> </a:t>
            </a:r>
            <a:r>
              <a:rPr lang="tr-TR" dirty="0" err="1"/>
              <a:t>activity</a:t>
            </a:r>
            <a:endParaRPr lang="tr-TR" dirty="0"/>
          </a:p>
          <a:p>
            <a:r>
              <a:rPr lang="en-US" dirty="0"/>
              <a:t>Inspiration is initiated by a burst of action potentials in the nerves to the inspiratory muscles. </a:t>
            </a:r>
            <a:endParaRPr lang="tr-TR" dirty="0"/>
          </a:p>
          <a:p>
            <a:r>
              <a:rPr lang="en-US" dirty="0"/>
              <a:t>Then the action potentials cease, the inspiratory muscles relax, and expiration occurs as the elastic lungs recoil.</a:t>
            </a:r>
            <a:endParaRPr lang="tr-TR" dirty="0"/>
          </a:p>
          <a:p>
            <a:r>
              <a:rPr lang="en-US" b="1" dirty="0"/>
              <a:t>Output</a:t>
            </a:r>
            <a:r>
              <a:rPr lang="en-US" dirty="0"/>
              <a:t> from the DRG is relayed via </a:t>
            </a:r>
            <a:r>
              <a:rPr lang="en-US" b="1" dirty="0"/>
              <a:t>the phrenic nerve</a:t>
            </a:r>
            <a:r>
              <a:rPr lang="en-US" dirty="0"/>
              <a:t> to the diaphragm to provide for its contraction</a:t>
            </a:r>
            <a:endParaRPr lang="tr-TR" dirty="0"/>
          </a:p>
          <a:p>
            <a:r>
              <a:rPr lang="en-US" dirty="0"/>
              <a:t>I</a:t>
            </a:r>
            <a:r>
              <a:rPr lang="en-US" b="1" dirty="0"/>
              <a:t>nput</a:t>
            </a:r>
            <a:r>
              <a:rPr lang="en-US" dirty="0"/>
              <a:t> to the DRG is relayed via the </a:t>
            </a:r>
            <a:r>
              <a:rPr lang="en-US" b="1" dirty="0"/>
              <a:t>vagal and glossopharyngeal nerves</a:t>
            </a:r>
            <a:r>
              <a:rPr lang="en-US" dirty="0"/>
              <a:t>.</a:t>
            </a:r>
            <a:endParaRPr lang="tr-TR" dirty="0"/>
          </a:p>
          <a:p>
            <a:endParaRPr lang="tr-TR" dirty="0"/>
          </a:p>
        </p:txBody>
      </p:sp>
      <p:pic>
        <p:nvPicPr>
          <p:cNvPr id="1026" name="Picture 2" descr="dorsal respiratory group ile ilgili görsel sonucu">
            <a:extLst>
              <a:ext uri="{FF2B5EF4-FFF2-40B4-BE49-F238E27FC236}">
                <a16:creationId xmlns:a16="http://schemas.microsoft.com/office/drawing/2014/main" xmlns="" id="{A3643ADA-E97B-464A-B76B-172C908105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243" t="24821" r="3367" b="18437"/>
          <a:stretch/>
        </p:blipFill>
        <p:spPr bwMode="auto">
          <a:xfrm>
            <a:off x="5858635" y="2716627"/>
            <a:ext cx="6190407" cy="2913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6502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FD16512-4359-47CD-8916-DF0CAD497F87}"/>
              </a:ext>
            </a:extLst>
          </p:cNvPr>
          <p:cNvSpPr>
            <a:spLocks noGrp="1"/>
          </p:cNvSpPr>
          <p:nvPr>
            <p:ph type="title"/>
          </p:nvPr>
        </p:nvSpPr>
        <p:spPr/>
        <p:txBody>
          <a:bodyPr/>
          <a:lstStyle/>
          <a:p>
            <a:r>
              <a:rPr lang="tr-TR" b="1" dirty="0"/>
              <a:t>Control of </a:t>
            </a:r>
            <a:r>
              <a:rPr lang="tr-TR" b="1" dirty="0" err="1"/>
              <a:t>Respiration</a:t>
            </a:r>
            <a:endParaRPr lang="tr-TR" dirty="0"/>
          </a:p>
        </p:txBody>
      </p:sp>
      <p:sp>
        <p:nvSpPr>
          <p:cNvPr id="3" name="İçerik Yer Tutucusu 2">
            <a:extLst>
              <a:ext uri="{FF2B5EF4-FFF2-40B4-BE49-F238E27FC236}">
                <a16:creationId xmlns:a16="http://schemas.microsoft.com/office/drawing/2014/main" xmlns="" id="{3C049C53-3BD4-4D5A-B68E-43D7B258ED99}"/>
              </a:ext>
            </a:extLst>
          </p:cNvPr>
          <p:cNvSpPr>
            <a:spLocks noGrp="1"/>
          </p:cNvSpPr>
          <p:nvPr>
            <p:ph idx="1"/>
          </p:nvPr>
        </p:nvSpPr>
        <p:spPr>
          <a:xfrm>
            <a:off x="838200" y="1825625"/>
            <a:ext cx="6412264" cy="4437610"/>
          </a:xfrm>
        </p:spPr>
        <p:txBody>
          <a:bodyPr>
            <a:normAutofit lnSpcReduction="10000"/>
          </a:bodyPr>
          <a:lstStyle/>
          <a:p>
            <a:r>
              <a:rPr lang="en-US" dirty="0"/>
              <a:t>The VRG has neurons that are associated with both </a:t>
            </a:r>
            <a:r>
              <a:rPr lang="en-US" b="1" dirty="0"/>
              <a:t>inspiratory</a:t>
            </a:r>
            <a:r>
              <a:rPr lang="en-US" dirty="0"/>
              <a:t> and </a:t>
            </a:r>
            <a:r>
              <a:rPr lang="en-US" b="1" dirty="0"/>
              <a:t>expiratory </a:t>
            </a:r>
            <a:r>
              <a:rPr lang="en-US" dirty="0"/>
              <a:t>activity but it is primarily responsible for expiration. </a:t>
            </a:r>
            <a:endParaRPr lang="tr-TR" dirty="0"/>
          </a:p>
          <a:p>
            <a:r>
              <a:rPr lang="en-US" dirty="0"/>
              <a:t>If expiration is considered to be passive during normal quiet breathing, the expiratory neurons are not active; </a:t>
            </a:r>
            <a:endParaRPr lang="tr-TR" dirty="0" smtClean="0"/>
          </a:p>
          <a:p>
            <a:r>
              <a:rPr lang="tr-TR" dirty="0" smtClean="0"/>
              <a:t>D</a:t>
            </a:r>
            <a:r>
              <a:rPr lang="en-US" dirty="0" err="1" smtClean="0"/>
              <a:t>uring</a:t>
            </a:r>
            <a:r>
              <a:rPr lang="en-US" dirty="0" smtClean="0"/>
              <a:t> </a:t>
            </a:r>
            <a:r>
              <a:rPr lang="en-US" dirty="0"/>
              <a:t>exercise, when expiration becomes an active process, the expiratory neurons are active. </a:t>
            </a:r>
            <a:endParaRPr lang="tr-TR" dirty="0"/>
          </a:p>
          <a:p>
            <a:r>
              <a:rPr lang="tr-TR" dirty="0" smtClean="0"/>
              <a:t>But, i</a:t>
            </a:r>
            <a:r>
              <a:rPr lang="en-US" dirty="0" smtClean="0"/>
              <a:t>t </a:t>
            </a:r>
            <a:r>
              <a:rPr lang="en-US" dirty="0"/>
              <a:t>is likely that the inspiratory neurons of the VRG are also more active during exercise. </a:t>
            </a:r>
            <a:endParaRPr lang="tr-TR" dirty="0"/>
          </a:p>
        </p:txBody>
      </p:sp>
      <p:pic>
        <p:nvPicPr>
          <p:cNvPr id="2050" name="Picture 2" descr="ventral respiratory group ile ilgili görsel sonucu">
            <a:extLst>
              <a:ext uri="{FF2B5EF4-FFF2-40B4-BE49-F238E27FC236}">
                <a16:creationId xmlns:a16="http://schemas.microsoft.com/office/drawing/2014/main" xmlns="" id="{0ED7F9FB-D473-4BCB-AAF6-C4ACA51519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8625" y="2095837"/>
            <a:ext cx="4286375" cy="3463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0519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FA26EBA-283F-474B-B32E-A3FBF7AB2E24}"/>
              </a:ext>
            </a:extLst>
          </p:cNvPr>
          <p:cNvSpPr>
            <a:spLocks noGrp="1"/>
          </p:cNvSpPr>
          <p:nvPr>
            <p:ph type="title"/>
          </p:nvPr>
        </p:nvSpPr>
        <p:spPr/>
        <p:txBody>
          <a:bodyPr/>
          <a:lstStyle/>
          <a:p>
            <a:r>
              <a:rPr lang="tr-TR" b="1" dirty="0"/>
              <a:t>Control of </a:t>
            </a:r>
            <a:r>
              <a:rPr lang="tr-TR" b="1" dirty="0" err="1"/>
              <a:t>Respiration</a:t>
            </a:r>
            <a:endParaRPr lang="tr-TR" dirty="0"/>
          </a:p>
        </p:txBody>
      </p:sp>
      <p:sp>
        <p:nvSpPr>
          <p:cNvPr id="3" name="İçerik Yer Tutucusu 2">
            <a:extLst>
              <a:ext uri="{FF2B5EF4-FFF2-40B4-BE49-F238E27FC236}">
                <a16:creationId xmlns:a16="http://schemas.microsoft.com/office/drawing/2014/main" xmlns="" id="{587C6748-A3F3-4975-ABD2-B4F5353DC1B8}"/>
              </a:ext>
            </a:extLst>
          </p:cNvPr>
          <p:cNvSpPr>
            <a:spLocks noGrp="1"/>
          </p:cNvSpPr>
          <p:nvPr>
            <p:ph idx="1"/>
          </p:nvPr>
        </p:nvSpPr>
        <p:spPr>
          <a:xfrm>
            <a:off x="838199" y="1825625"/>
            <a:ext cx="6185687" cy="4842212"/>
          </a:xfrm>
        </p:spPr>
        <p:txBody>
          <a:bodyPr>
            <a:normAutofit fontScale="70000" lnSpcReduction="20000"/>
          </a:bodyPr>
          <a:lstStyle/>
          <a:p>
            <a:r>
              <a:rPr lang="en-US" dirty="0"/>
              <a:t>The PC inhibits inspiration and therefore </a:t>
            </a:r>
            <a:r>
              <a:rPr lang="en-US" b="1" dirty="0"/>
              <a:t>regulates inspiratory volume and respiratory rate. </a:t>
            </a:r>
            <a:endParaRPr lang="tr-TR" b="1" dirty="0"/>
          </a:p>
          <a:p>
            <a:r>
              <a:rPr lang="en-US" dirty="0"/>
              <a:t>The primary function of the PC is to limit inspiration, thereby controlling the duration of the filling phase of the respiratory cycle. </a:t>
            </a:r>
            <a:endParaRPr lang="tr-TR" dirty="0"/>
          </a:p>
          <a:p>
            <a:r>
              <a:rPr lang="en-US" dirty="0"/>
              <a:t>The </a:t>
            </a:r>
            <a:r>
              <a:rPr lang="en-US" dirty="0" err="1"/>
              <a:t>pneumotaxic</a:t>
            </a:r>
            <a:r>
              <a:rPr lang="en-US" dirty="0"/>
              <a:t> signal that controls the filling phase may be strong or weak. </a:t>
            </a:r>
            <a:endParaRPr lang="tr-TR" dirty="0"/>
          </a:p>
          <a:p>
            <a:r>
              <a:rPr lang="tr-TR" dirty="0"/>
              <a:t>*</a:t>
            </a:r>
            <a:r>
              <a:rPr lang="en-US" i="1" dirty="0"/>
              <a:t>The effect of a strong signal is to increase the respiratory rate whereby both inspiration and expiration are shortened and which are coupled with a lesser tidal volume. </a:t>
            </a:r>
            <a:r>
              <a:rPr lang="tr-TR" i="1" dirty="0"/>
              <a:t> </a:t>
            </a:r>
            <a:r>
              <a:rPr lang="en-US" i="1" dirty="0"/>
              <a:t>The converse is true for a weak PC signal. </a:t>
            </a:r>
            <a:endParaRPr lang="tr-TR" i="1" dirty="0"/>
          </a:p>
          <a:p>
            <a:r>
              <a:rPr lang="en-US" dirty="0"/>
              <a:t>The apneustic center is the least understood of all the regions of the respiratory center; consequently, there is no consensus as to its role. Whereas the PC is concerned with the termination of inspiration, the apneustic center is believed to be associated with deep inspirations (</a:t>
            </a:r>
            <a:r>
              <a:rPr lang="en-US" dirty="0" err="1"/>
              <a:t>apneusis</a:t>
            </a:r>
            <a:r>
              <a:rPr lang="en-US" dirty="0"/>
              <a:t>). </a:t>
            </a:r>
            <a:endParaRPr lang="tr-TR" dirty="0"/>
          </a:p>
          <a:p>
            <a:r>
              <a:rPr lang="en-US" dirty="0"/>
              <a:t>Perhaps complementary breaths (sighs) are manifestations of apneustic center activity</a:t>
            </a:r>
          </a:p>
          <a:p>
            <a:endParaRPr lang="tr-TR" dirty="0"/>
          </a:p>
        </p:txBody>
      </p:sp>
      <p:pic>
        <p:nvPicPr>
          <p:cNvPr id="3074" name="Picture 2" descr="pneumotaxic centre ile ilgili görsel sonucu">
            <a:extLst>
              <a:ext uri="{FF2B5EF4-FFF2-40B4-BE49-F238E27FC236}">
                <a16:creationId xmlns:a16="http://schemas.microsoft.com/office/drawing/2014/main" xmlns="" id="{D93CC131-D103-4DFD-B785-98D0716D52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12717" y="1825625"/>
            <a:ext cx="3277354" cy="4221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26756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5581D979-1014-4B57-A070-BF0E049FB36B}"/>
              </a:ext>
            </a:extLst>
          </p:cNvPr>
          <p:cNvSpPr>
            <a:spLocks noGrp="1"/>
          </p:cNvSpPr>
          <p:nvPr>
            <p:ph type="title"/>
          </p:nvPr>
        </p:nvSpPr>
        <p:spPr/>
        <p:txBody>
          <a:bodyPr/>
          <a:lstStyle/>
          <a:p>
            <a:r>
              <a:rPr lang="tr-TR" b="1" dirty="0" err="1"/>
              <a:t>Neural</a:t>
            </a:r>
            <a:r>
              <a:rPr lang="tr-TR" b="1" dirty="0"/>
              <a:t> </a:t>
            </a:r>
            <a:r>
              <a:rPr lang="tr-TR" b="1" dirty="0" err="1"/>
              <a:t>control</a:t>
            </a:r>
            <a:r>
              <a:rPr lang="tr-TR" b="1" dirty="0"/>
              <a:t> of </a:t>
            </a:r>
            <a:r>
              <a:rPr lang="tr-TR" b="1" dirty="0" err="1"/>
              <a:t>ventilation</a:t>
            </a:r>
            <a:endParaRPr lang="tr-TR" b="1" dirty="0"/>
          </a:p>
        </p:txBody>
      </p:sp>
      <p:sp>
        <p:nvSpPr>
          <p:cNvPr id="3" name="İçerik Yer Tutucusu 2">
            <a:extLst>
              <a:ext uri="{FF2B5EF4-FFF2-40B4-BE49-F238E27FC236}">
                <a16:creationId xmlns:a16="http://schemas.microsoft.com/office/drawing/2014/main" xmlns="" id="{9B182A01-B61C-41F2-99B3-8DE94D2C9BC7}"/>
              </a:ext>
            </a:extLst>
          </p:cNvPr>
          <p:cNvSpPr>
            <a:spLocks noGrp="1"/>
          </p:cNvSpPr>
          <p:nvPr>
            <p:ph idx="1"/>
          </p:nvPr>
        </p:nvSpPr>
        <p:spPr>
          <a:xfrm>
            <a:off x="838200" y="1825625"/>
            <a:ext cx="6015754" cy="4728924"/>
          </a:xfrm>
        </p:spPr>
        <p:txBody>
          <a:bodyPr>
            <a:normAutofit fontScale="85000" lnSpcReduction="20000"/>
          </a:bodyPr>
          <a:lstStyle/>
          <a:p>
            <a:r>
              <a:rPr lang="en-US" b="1" dirty="0" err="1"/>
              <a:t>Hering</a:t>
            </a:r>
            <a:r>
              <a:rPr lang="en-US" b="1" dirty="0"/>
              <a:t>–Breuer reflexes </a:t>
            </a:r>
            <a:endParaRPr lang="tr-TR" b="1" dirty="0"/>
          </a:p>
          <a:p>
            <a:r>
              <a:rPr lang="en-US" dirty="0"/>
              <a:t>The basic rhythm of respiration may be modified so that the breathing rate, depth, or both are changed. </a:t>
            </a:r>
            <a:endParaRPr lang="tr-TR" dirty="0"/>
          </a:p>
          <a:p>
            <a:r>
              <a:rPr lang="en-US" dirty="0"/>
              <a:t>The reason for the modification is to change the rate of ventilation in response to body needs. </a:t>
            </a:r>
            <a:endParaRPr lang="tr-TR" dirty="0"/>
          </a:p>
          <a:p>
            <a:r>
              <a:rPr lang="en-US" dirty="0"/>
              <a:t>Afferent impulses to the respiratory center from several receptor sources have been identified. </a:t>
            </a:r>
            <a:endParaRPr lang="tr-TR" dirty="0"/>
          </a:p>
          <a:p>
            <a:r>
              <a:rPr lang="en-US" dirty="0"/>
              <a:t>The most noteworthy of these among many of the animals are the </a:t>
            </a:r>
            <a:r>
              <a:rPr lang="en-US" b="1" dirty="0" err="1"/>
              <a:t>Hering</a:t>
            </a:r>
            <a:r>
              <a:rPr lang="en-US" b="1" dirty="0"/>
              <a:t>–Breuer reflexes</a:t>
            </a:r>
            <a:r>
              <a:rPr lang="en-US" dirty="0"/>
              <a:t>. </a:t>
            </a:r>
            <a:endParaRPr lang="tr-TR" dirty="0"/>
          </a:p>
          <a:p>
            <a:r>
              <a:rPr lang="en-US" dirty="0"/>
              <a:t>The receptors for these reflexes are located in the </a:t>
            </a:r>
            <a:r>
              <a:rPr lang="en-US" b="1" dirty="0"/>
              <a:t>lung and particularly in the bronchi and bronchioles</a:t>
            </a:r>
            <a:r>
              <a:rPr lang="en-US" dirty="0"/>
              <a:t>. </a:t>
            </a:r>
            <a:endParaRPr lang="tr-TR" dirty="0"/>
          </a:p>
        </p:txBody>
      </p:sp>
      <p:pic>
        <p:nvPicPr>
          <p:cNvPr id="4100" name="Picture 4" descr="hering breuer ile ilgili görsel sonucu">
            <a:extLst>
              <a:ext uri="{FF2B5EF4-FFF2-40B4-BE49-F238E27FC236}">
                <a16:creationId xmlns:a16="http://schemas.microsoft.com/office/drawing/2014/main" xmlns="" id="{37AF4032-EB0E-466F-A1C1-1C254613CCF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5460" y="1512663"/>
            <a:ext cx="4709000" cy="4115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218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82D492DA-0477-4FC5-BE53-E2C0130573BF}"/>
              </a:ext>
            </a:extLst>
          </p:cNvPr>
          <p:cNvSpPr>
            <a:spLocks noGrp="1"/>
          </p:cNvSpPr>
          <p:nvPr>
            <p:ph type="title"/>
          </p:nvPr>
        </p:nvSpPr>
        <p:spPr/>
        <p:txBody>
          <a:bodyPr/>
          <a:lstStyle/>
          <a:p>
            <a:r>
              <a:rPr lang="tr-TR" b="1" dirty="0" err="1"/>
              <a:t>Neural</a:t>
            </a:r>
            <a:r>
              <a:rPr lang="tr-TR" b="1" dirty="0"/>
              <a:t> </a:t>
            </a:r>
            <a:r>
              <a:rPr lang="tr-TR" b="1" dirty="0" err="1"/>
              <a:t>control</a:t>
            </a:r>
            <a:r>
              <a:rPr lang="tr-TR" b="1" dirty="0"/>
              <a:t> of </a:t>
            </a:r>
            <a:r>
              <a:rPr lang="tr-TR" b="1" dirty="0" err="1"/>
              <a:t>ventilation</a:t>
            </a:r>
            <a:endParaRPr lang="tr-TR" dirty="0"/>
          </a:p>
        </p:txBody>
      </p:sp>
      <p:sp>
        <p:nvSpPr>
          <p:cNvPr id="3" name="İçerik Yer Tutucusu 2">
            <a:extLst>
              <a:ext uri="{FF2B5EF4-FFF2-40B4-BE49-F238E27FC236}">
                <a16:creationId xmlns:a16="http://schemas.microsoft.com/office/drawing/2014/main" xmlns="" id="{7539F665-80E2-4F42-AE61-0C5E8D35B296}"/>
              </a:ext>
            </a:extLst>
          </p:cNvPr>
          <p:cNvSpPr>
            <a:spLocks noGrp="1"/>
          </p:cNvSpPr>
          <p:nvPr>
            <p:ph idx="1"/>
          </p:nvPr>
        </p:nvSpPr>
        <p:spPr>
          <a:xfrm>
            <a:off x="712523" y="1541525"/>
            <a:ext cx="6684818" cy="5032375"/>
          </a:xfrm>
        </p:spPr>
        <p:txBody>
          <a:bodyPr>
            <a:normAutofit fontScale="62500" lnSpcReduction="20000"/>
          </a:bodyPr>
          <a:lstStyle/>
          <a:p>
            <a:r>
              <a:rPr lang="en-US" dirty="0"/>
              <a:t>There are two components to the </a:t>
            </a:r>
            <a:r>
              <a:rPr lang="en-US" dirty="0" err="1"/>
              <a:t>Hering</a:t>
            </a:r>
            <a:r>
              <a:rPr lang="en-US" dirty="0"/>
              <a:t>–Breuer reflexes: </a:t>
            </a:r>
            <a:endParaRPr lang="tr-TR" dirty="0"/>
          </a:p>
          <a:p>
            <a:r>
              <a:rPr lang="en-US" dirty="0"/>
              <a:t>(</a:t>
            </a:r>
            <a:r>
              <a:rPr lang="en-US" dirty="0" err="1"/>
              <a:t>i</a:t>
            </a:r>
            <a:r>
              <a:rPr lang="en-US" dirty="0"/>
              <a:t>) </a:t>
            </a:r>
            <a:r>
              <a:rPr lang="en-US" b="1" dirty="0"/>
              <a:t>the inspiratory‐inhibitory </a:t>
            </a:r>
            <a:r>
              <a:rPr lang="en-US" dirty="0"/>
              <a:t>or inflation reflex and </a:t>
            </a:r>
            <a:endParaRPr lang="tr-TR" dirty="0"/>
          </a:p>
          <a:p>
            <a:r>
              <a:rPr lang="en-US" dirty="0"/>
              <a:t>(ii) </a:t>
            </a:r>
            <a:r>
              <a:rPr lang="en-US" b="1" dirty="0"/>
              <a:t>the inspiratory </a:t>
            </a:r>
            <a:r>
              <a:rPr lang="en-US" dirty="0"/>
              <a:t>or deflation reflex. </a:t>
            </a:r>
            <a:endParaRPr lang="tr-TR" dirty="0"/>
          </a:p>
          <a:p>
            <a:r>
              <a:rPr lang="en-US" dirty="0"/>
              <a:t>The nerve impulses generated by the receptors of the </a:t>
            </a:r>
            <a:r>
              <a:rPr lang="en-US" dirty="0" err="1"/>
              <a:t>Hering</a:t>
            </a:r>
            <a:r>
              <a:rPr lang="en-US" dirty="0"/>
              <a:t>–Breuer reflexes are transmitted by fibers in the </a:t>
            </a:r>
            <a:r>
              <a:rPr lang="en-US" dirty="0" err="1"/>
              <a:t>vagus</a:t>
            </a:r>
            <a:r>
              <a:rPr lang="en-US" dirty="0"/>
              <a:t> nerves to the respiratory center. </a:t>
            </a:r>
            <a:endParaRPr lang="tr-TR" dirty="0"/>
          </a:p>
          <a:p>
            <a:r>
              <a:rPr lang="en-US" dirty="0"/>
              <a:t>The effect of inflation‐receptor stimulation is to inhibit further inspiration (stimulation of neurons in the DRG) and to stimulate expiratory nerves in the VRG. </a:t>
            </a:r>
            <a:endParaRPr lang="tr-TR" dirty="0" smtClean="0"/>
          </a:p>
          <a:p>
            <a:r>
              <a:rPr lang="en-US" dirty="0" smtClean="0"/>
              <a:t>The </a:t>
            </a:r>
            <a:r>
              <a:rPr lang="en-US" dirty="0"/>
              <a:t>inspiratory or deflation reflex component is activated at some particular point of deflation. </a:t>
            </a:r>
            <a:endParaRPr lang="tr-TR" dirty="0"/>
          </a:p>
          <a:p>
            <a:r>
              <a:rPr lang="en-US" dirty="0"/>
              <a:t>Deflation reflex receptor stimulation can be elicited in anesthetized dogs by manual compression of the thorax, which is followed immediately by inspiration. </a:t>
            </a:r>
            <a:endParaRPr lang="tr-TR" dirty="0"/>
          </a:p>
          <a:p>
            <a:r>
              <a:rPr lang="en-US" dirty="0"/>
              <a:t>Practical use of this reflex is appropriate for respiratory depressed or unresponsive animals to promote more adequate ventilation in the former or to initiate ventilation in the latter. </a:t>
            </a:r>
            <a:endParaRPr lang="tr-TR" dirty="0"/>
          </a:p>
          <a:p>
            <a:r>
              <a:rPr lang="en-US" dirty="0"/>
              <a:t>During exercise when tidal volume and frequency are increased, it would appear that the deflation reflex is more active in order to hasten the beginning of the next inspiration. </a:t>
            </a:r>
            <a:endParaRPr lang="tr-TR" dirty="0"/>
          </a:p>
        </p:txBody>
      </p:sp>
      <p:pic>
        <p:nvPicPr>
          <p:cNvPr id="5122" name="Picture 2" descr="hering breuer ile ilgili görsel sonucu">
            <a:extLst>
              <a:ext uri="{FF2B5EF4-FFF2-40B4-BE49-F238E27FC236}">
                <a16:creationId xmlns:a16="http://schemas.microsoft.com/office/drawing/2014/main" xmlns="" id="{4236F13E-80F3-4A40-9C4E-EBD7A3291E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1663" y="1541525"/>
            <a:ext cx="4082137" cy="4364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4394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DA4A90E-077C-44C5-95E5-F6AF28EF69B6}"/>
              </a:ext>
            </a:extLst>
          </p:cNvPr>
          <p:cNvSpPr>
            <a:spLocks noGrp="1"/>
          </p:cNvSpPr>
          <p:nvPr>
            <p:ph type="title"/>
          </p:nvPr>
        </p:nvSpPr>
        <p:spPr/>
        <p:txBody>
          <a:bodyPr/>
          <a:lstStyle/>
          <a:p>
            <a:r>
              <a:rPr lang="tr-TR" b="1" dirty="0" err="1"/>
              <a:t>Neural</a:t>
            </a:r>
            <a:r>
              <a:rPr lang="tr-TR" b="1" dirty="0"/>
              <a:t> </a:t>
            </a:r>
            <a:r>
              <a:rPr lang="tr-TR" b="1" dirty="0" err="1"/>
              <a:t>control</a:t>
            </a:r>
            <a:r>
              <a:rPr lang="tr-TR" b="1" dirty="0"/>
              <a:t> of </a:t>
            </a:r>
            <a:r>
              <a:rPr lang="tr-TR" b="1" dirty="0" err="1"/>
              <a:t>ventilation</a:t>
            </a:r>
            <a:endParaRPr lang="tr-TR" dirty="0"/>
          </a:p>
        </p:txBody>
      </p:sp>
      <p:sp>
        <p:nvSpPr>
          <p:cNvPr id="3" name="İçerik Yer Tutucusu 2">
            <a:extLst>
              <a:ext uri="{FF2B5EF4-FFF2-40B4-BE49-F238E27FC236}">
                <a16:creationId xmlns:a16="http://schemas.microsoft.com/office/drawing/2014/main" xmlns="" id="{6F4ADBA4-5160-4697-8446-579E7FE93164}"/>
              </a:ext>
            </a:extLst>
          </p:cNvPr>
          <p:cNvSpPr>
            <a:spLocks noGrp="1"/>
          </p:cNvSpPr>
          <p:nvPr>
            <p:ph idx="1"/>
          </p:nvPr>
        </p:nvSpPr>
        <p:spPr>
          <a:xfrm>
            <a:off x="838200" y="1825625"/>
            <a:ext cx="6994890" cy="4667250"/>
          </a:xfrm>
        </p:spPr>
        <p:txBody>
          <a:bodyPr>
            <a:normAutofit fontScale="70000" lnSpcReduction="20000"/>
          </a:bodyPr>
          <a:lstStyle/>
          <a:p>
            <a:r>
              <a:rPr lang="tr-TR" dirty="0"/>
              <a:t>T</a:t>
            </a:r>
            <a:r>
              <a:rPr lang="en-US" dirty="0"/>
              <a:t>here are other peripherally located receptors that assist in modifying the basic rhythm. </a:t>
            </a:r>
            <a:endParaRPr lang="tr-TR" dirty="0"/>
          </a:p>
          <a:p>
            <a:r>
              <a:rPr lang="en-US" dirty="0"/>
              <a:t>Stimulation of </a:t>
            </a:r>
            <a:r>
              <a:rPr lang="en-US" b="1" dirty="0"/>
              <a:t>receptors in the skin </a:t>
            </a:r>
            <a:r>
              <a:rPr lang="en-US" dirty="0"/>
              <a:t>is excitatory to the respiratory center. </a:t>
            </a:r>
            <a:endParaRPr lang="tr-TR" dirty="0"/>
          </a:p>
          <a:p>
            <a:r>
              <a:rPr lang="en-US" dirty="0"/>
              <a:t>Advantage is taken of these receptors when stimulation of breathing is desired in newborn </a:t>
            </a:r>
            <a:r>
              <a:rPr lang="en-US" dirty="0" smtClean="0"/>
              <a:t>animals</a:t>
            </a:r>
            <a:r>
              <a:rPr lang="tr-TR" dirty="0" smtClean="0"/>
              <a:t>: </a:t>
            </a:r>
            <a:r>
              <a:rPr lang="en-US" i="1" dirty="0" smtClean="0"/>
              <a:t>Rubbing </a:t>
            </a:r>
            <a:r>
              <a:rPr lang="en-US" i="1" dirty="0"/>
              <a:t>the skin with a rough cloth often starts the breathing cycles. </a:t>
            </a:r>
            <a:endParaRPr lang="tr-TR" i="1" dirty="0"/>
          </a:p>
          <a:p>
            <a:r>
              <a:rPr lang="en-US" dirty="0"/>
              <a:t>An assist to ventilation needed during muscle activity is obtained from receptors located </a:t>
            </a:r>
            <a:r>
              <a:rPr lang="en-US" b="1" dirty="0"/>
              <a:t>in tendons and joints</a:t>
            </a:r>
            <a:r>
              <a:rPr lang="en-US" dirty="0"/>
              <a:t>. </a:t>
            </a:r>
            <a:endParaRPr lang="tr-TR" dirty="0"/>
          </a:p>
          <a:p>
            <a:r>
              <a:rPr lang="en-US" dirty="0"/>
              <a:t>They will be stimulated when </a:t>
            </a:r>
            <a:r>
              <a:rPr lang="en-US" b="1" dirty="0"/>
              <a:t>muscle contraction causes movemen</a:t>
            </a:r>
            <a:r>
              <a:rPr lang="en-US" dirty="0"/>
              <a:t>t. </a:t>
            </a:r>
            <a:endParaRPr lang="tr-TR" dirty="0"/>
          </a:p>
          <a:p>
            <a:r>
              <a:rPr lang="en-US" dirty="0"/>
              <a:t>It is also believed that when impulses are directed to skeletal muscles from the </a:t>
            </a:r>
            <a:r>
              <a:rPr lang="en-US" b="1" dirty="0"/>
              <a:t>cerebral cortex</a:t>
            </a:r>
            <a:r>
              <a:rPr lang="en-US" dirty="0"/>
              <a:t>, collateral impulses go to the brainstem and stimulate the respiratory center to increase alveolar ventilation. </a:t>
            </a:r>
            <a:endParaRPr lang="tr-TR" dirty="0"/>
          </a:p>
          <a:p>
            <a:r>
              <a:rPr lang="en-US" dirty="0"/>
              <a:t>This mechanism might account for increases in ventilation that are not explainable by mere observation of  changes in carbon dioxide, oxygen, and hydrogen ion concentration in the blood.</a:t>
            </a:r>
          </a:p>
          <a:p>
            <a:endParaRPr lang="tr-TR" dirty="0"/>
          </a:p>
        </p:txBody>
      </p:sp>
      <p:pic>
        <p:nvPicPr>
          <p:cNvPr id="5" name="Resim 4">
            <a:extLst>
              <a:ext uri="{FF2B5EF4-FFF2-40B4-BE49-F238E27FC236}">
                <a16:creationId xmlns:a16="http://schemas.microsoft.com/office/drawing/2014/main" xmlns="" id="{77610FBC-5CFD-46E1-A61A-535747C90AA7}"/>
              </a:ext>
            </a:extLst>
          </p:cNvPr>
          <p:cNvPicPr>
            <a:picLocks noChangeAspect="1"/>
          </p:cNvPicPr>
          <p:nvPr/>
        </p:nvPicPr>
        <p:blipFill>
          <a:blip r:embed="rId2"/>
          <a:stretch>
            <a:fillRect/>
          </a:stretch>
        </p:blipFill>
        <p:spPr>
          <a:xfrm>
            <a:off x="8423564" y="973349"/>
            <a:ext cx="3520710" cy="2637134"/>
          </a:xfrm>
          <a:prstGeom prst="rect">
            <a:avLst/>
          </a:prstGeom>
        </p:spPr>
      </p:pic>
      <p:pic>
        <p:nvPicPr>
          <p:cNvPr id="4" name="Resim 3"/>
          <p:cNvPicPr>
            <a:picLocks noChangeAspect="1"/>
          </p:cNvPicPr>
          <p:nvPr/>
        </p:nvPicPr>
        <p:blipFill>
          <a:blip r:embed="rId3"/>
          <a:stretch>
            <a:fillRect/>
          </a:stretch>
        </p:blipFill>
        <p:spPr>
          <a:xfrm>
            <a:off x="8423564" y="3610483"/>
            <a:ext cx="3636818" cy="2036618"/>
          </a:xfrm>
          <a:prstGeom prst="rect">
            <a:avLst/>
          </a:prstGeom>
        </p:spPr>
      </p:pic>
    </p:spTree>
    <p:extLst>
      <p:ext uri="{BB962C8B-B14F-4D97-AF65-F5344CB8AC3E}">
        <p14:creationId xmlns:p14="http://schemas.microsoft.com/office/powerpoint/2010/main" val="17115511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CCB1DB8F-8784-46A8-AF0C-DEA74E0C0ABB}"/>
              </a:ext>
            </a:extLst>
          </p:cNvPr>
          <p:cNvSpPr>
            <a:spLocks noGrp="1"/>
          </p:cNvSpPr>
          <p:nvPr>
            <p:ph type="title"/>
          </p:nvPr>
        </p:nvSpPr>
        <p:spPr/>
        <p:txBody>
          <a:bodyPr/>
          <a:lstStyle/>
          <a:p>
            <a:r>
              <a:rPr lang="tr-TR" b="1" dirty="0" err="1"/>
              <a:t>Upper</a:t>
            </a:r>
            <a:r>
              <a:rPr lang="tr-TR" b="1" dirty="0"/>
              <a:t> </a:t>
            </a:r>
            <a:r>
              <a:rPr lang="tr-TR" b="1" dirty="0" err="1"/>
              <a:t>air</a:t>
            </a:r>
            <a:r>
              <a:rPr lang="tr-TR" b="1" dirty="0"/>
              <a:t> </a:t>
            </a:r>
            <a:r>
              <a:rPr lang="tr-TR" b="1" dirty="0" err="1"/>
              <a:t>passage</a:t>
            </a:r>
            <a:r>
              <a:rPr lang="tr-TR" b="1" dirty="0"/>
              <a:t> </a:t>
            </a:r>
            <a:r>
              <a:rPr lang="tr-TR" b="1" dirty="0" err="1"/>
              <a:t>reflexes</a:t>
            </a:r>
            <a:r>
              <a:rPr lang="tr-TR" b="1" dirty="0"/>
              <a:t> </a:t>
            </a:r>
          </a:p>
        </p:txBody>
      </p:sp>
      <p:sp>
        <p:nvSpPr>
          <p:cNvPr id="3" name="İçerik Yer Tutucusu 2">
            <a:extLst>
              <a:ext uri="{FF2B5EF4-FFF2-40B4-BE49-F238E27FC236}">
                <a16:creationId xmlns:a16="http://schemas.microsoft.com/office/drawing/2014/main" xmlns="" id="{34F9527D-2E9E-4C59-8B85-D72AB1DD84DC}"/>
              </a:ext>
            </a:extLst>
          </p:cNvPr>
          <p:cNvSpPr>
            <a:spLocks noGrp="1"/>
          </p:cNvSpPr>
          <p:nvPr>
            <p:ph idx="1"/>
          </p:nvPr>
        </p:nvSpPr>
        <p:spPr>
          <a:xfrm>
            <a:off x="838200" y="1825625"/>
            <a:ext cx="6080490" cy="4211033"/>
          </a:xfrm>
        </p:spPr>
        <p:txBody>
          <a:bodyPr>
            <a:normAutofit fontScale="77500" lnSpcReduction="20000"/>
          </a:bodyPr>
          <a:lstStyle/>
          <a:p>
            <a:r>
              <a:rPr lang="en-US" dirty="0"/>
              <a:t>Stimulation of the mucous membrane in these regions causes reflex inhibition of respiration. </a:t>
            </a:r>
            <a:endParaRPr lang="tr-TR" dirty="0"/>
          </a:p>
          <a:p>
            <a:r>
              <a:rPr lang="en-US" dirty="0"/>
              <a:t>A striking example of this reflex is the inhibition of respiration that occurs during swallowing. </a:t>
            </a:r>
            <a:endParaRPr lang="tr-TR" dirty="0"/>
          </a:p>
          <a:p>
            <a:r>
              <a:rPr lang="en-US" dirty="0"/>
              <a:t>Stimulation of the mucous membrane of the larynx in the </a:t>
            </a:r>
            <a:r>
              <a:rPr lang="en-US" dirty="0" err="1"/>
              <a:t>unanesthetized</a:t>
            </a:r>
            <a:r>
              <a:rPr lang="en-US" dirty="0"/>
              <a:t> animal causes not only inhibition of respiration but, usually, also powerful expiratory efforts (coughing).</a:t>
            </a:r>
            <a:endParaRPr lang="tr-TR" dirty="0"/>
          </a:p>
          <a:p>
            <a:r>
              <a:rPr lang="en-US" dirty="0"/>
              <a:t>Similarly, stimulation of the nasal mucous membrane frequently leads to sneezing. </a:t>
            </a:r>
            <a:endParaRPr lang="tr-TR" dirty="0" smtClean="0"/>
          </a:p>
          <a:p>
            <a:r>
              <a:rPr lang="tr-TR" dirty="0" smtClean="0"/>
              <a:t>T</a:t>
            </a:r>
            <a:r>
              <a:rPr lang="en-US" dirty="0" smtClean="0"/>
              <a:t>he </a:t>
            </a:r>
            <a:r>
              <a:rPr lang="en-US" dirty="0"/>
              <a:t>function of all these reflexes is to protect the delicate respiratory passages and the depths of the lungs from harmful substances (irritating gases, dust, food particles) that otherwise might be inspired. </a:t>
            </a:r>
            <a:endParaRPr lang="tr-TR" dirty="0"/>
          </a:p>
        </p:txBody>
      </p:sp>
      <p:pic>
        <p:nvPicPr>
          <p:cNvPr id="4" name="Resim 3">
            <a:extLst>
              <a:ext uri="{FF2B5EF4-FFF2-40B4-BE49-F238E27FC236}">
                <a16:creationId xmlns:a16="http://schemas.microsoft.com/office/drawing/2014/main" xmlns="" id="{38AEC250-BE89-463B-92EA-B30D8FF0BDA5}"/>
              </a:ext>
            </a:extLst>
          </p:cNvPr>
          <p:cNvPicPr>
            <a:picLocks noChangeAspect="1"/>
          </p:cNvPicPr>
          <p:nvPr/>
        </p:nvPicPr>
        <p:blipFill>
          <a:blip r:embed="rId2"/>
          <a:stretch>
            <a:fillRect/>
          </a:stretch>
        </p:blipFill>
        <p:spPr>
          <a:xfrm>
            <a:off x="7116818" y="2043428"/>
            <a:ext cx="4681370" cy="3115239"/>
          </a:xfrm>
          <a:prstGeom prst="rect">
            <a:avLst/>
          </a:prstGeom>
        </p:spPr>
      </p:pic>
    </p:spTree>
    <p:extLst>
      <p:ext uri="{BB962C8B-B14F-4D97-AF65-F5344CB8AC3E}">
        <p14:creationId xmlns:p14="http://schemas.microsoft.com/office/powerpoint/2010/main" val="1378558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AC44C80A-F4DA-4D56-B0A2-638964FB6A98}"/>
              </a:ext>
            </a:extLst>
          </p:cNvPr>
          <p:cNvSpPr>
            <a:spLocks noGrp="1"/>
          </p:cNvSpPr>
          <p:nvPr>
            <p:ph type="title"/>
          </p:nvPr>
        </p:nvSpPr>
        <p:spPr/>
        <p:txBody>
          <a:bodyPr>
            <a:normAutofit/>
          </a:bodyPr>
          <a:lstStyle/>
          <a:p>
            <a:r>
              <a:rPr lang="en-US" b="1" dirty="0"/>
              <a:t>Baroreceptor modification of respiration</a:t>
            </a:r>
            <a:endParaRPr lang="tr-TR" b="1" dirty="0"/>
          </a:p>
        </p:txBody>
      </p:sp>
      <p:sp>
        <p:nvSpPr>
          <p:cNvPr id="3" name="İçerik Yer Tutucusu 2">
            <a:extLst>
              <a:ext uri="{FF2B5EF4-FFF2-40B4-BE49-F238E27FC236}">
                <a16:creationId xmlns:a16="http://schemas.microsoft.com/office/drawing/2014/main" xmlns="" id="{EB69FFD0-3ABE-4134-8CAF-01A3122B1BB9}"/>
              </a:ext>
            </a:extLst>
          </p:cNvPr>
          <p:cNvSpPr>
            <a:spLocks noGrp="1"/>
          </p:cNvSpPr>
          <p:nvPr>
            <p:ph idx="1"/>
          </p:nvPr>
        </p:nvSpPr>
        <p:spPr>
          <a:xfrm>
            <a:off x="838200" y="1825625"/>
            <a:ext cx="6404172" cy="4785568"/>
          </a:xfrm>
        </p:spPr>
        <p:txBody>
          <a:bodyPr>
            <a:normAutofit fontScale="77500" lnSpcReduction="20000"/>
          </a:bodyPr>
          <a:lstStyle/>
          <a:p>
            <a:r>
              <a:rPr lang="en-US" dirty="0"/>
              <a:t>The principal function of afferent impulses from </a:t>
            </a:r>
            <a:r>
              <a:rPr lang="en-US" b="1" dirty="0"/>
              <a:t>baroreceptors in the carotid and aortic sinuses</a:t>
            </a:r>
            <a:r>
              <a:rPr lang="en-US" dirty="0"/>
              <a:t> is to regulate the circulation. </a:t>
            </a:r>
            <a:endParaRPr lang="tr-TR" dirty="0"/>
          </a:p>
          <a:p>
            <a:r>
              <a:rPr lang="en-US" dirty="0"/>
              <a:t>However, the same receptors are also able to modify respiration. </a:t>
            </a:r>
            <a:endParaRPr lang="tr-TR" dirty="0"/>
          </a:p>
          <a:p>
            <a:r>
              <a:rPr lang="en-US" dirty="0"/>
              <a:t>The receptors are constantly generating impulses that increase in frequency when blood pressure increases and which decrease in frequency when blood pressure decreases.</a:t>
            </a:r>
            <a:endParaRPr lang="tr-TR" dirty="0"/>
          </a:p>
          <a:p>
            <a:r>
              <a:rPr lang="en-US" dirty="0"/>
              <a:t>These impulses to the respiratory center are inhibitory in nature, and </a:t>
            </a:r>
            <a:r>
              <a:rPr lang="en-US" b="1" dirty="0"/>
              <a:t>respiratory frequency decreases when impulse frequency increases</a:t>
            </a:r>
            <a:r>
              <a:rPr lang="en-US" dirty="0"/>
              <a:t>. </a:t>
            </a:r>
            <a:endParaRPr lang="tr-TR" dirty="0"/>
          </a:p>
          <a:p>
            <a:r>
              <a:rPr lang="en-US" dirty="0"/>
              <a:t>It is believed that the function of this response is to modify the return of blood to the heart. </a:t>
            </a:r>
            <a:endParaRPr lang="tr-TR" dirty="0"/>
          </a:p>
          <a:p>
            <a:r>
              <a:rPr lang="en-US" dirty="0"/>
              <a:t>For example, </a:t>
            </a:r>
            <a:r>
              <a:rPr lang="en-US" b="1" dirty="0"/>
              <a:t>when blood pressure is reduced, respiration increases and flow of blood to the heart is facilitated</a:t>
            </a:r>
            <a:r>
              <a:rPr lang="en-US" dirty="0"/>
              <a:t>. </a:t>
            </a:r>
            <a:endParaRPr lang="tr-TR" dirty="0"/>
          </a:p>
        </p:txBody>
      </p:sp>
      <p:pic>
        <p:nvPicPr>
          <p:cNvPr id="4" name="Resim 3">
            <a:extLst>
              <a:ext uri="{FF2B5EF4-FFF2-40B4-BE49-F238E27FC236}">
                <a16:creationId xmlns:a16="http://schemas.microsoft.com/office/drawing/2014/main" xmlns="" id="{0163BEC0-0816-4A7F-9F67-DDF1954F94EE}"/>
              </a:ext>
            </a:extLst>
          </p:cNvPr>
          <p:cNvPicPr>
            <a:picLocks noChangeAspect="1"/>
          </p:cNvPicPr>
          <p:nvPr/>
        </p:nvPicPr>
        <p:blipFill rotWithShape="1">
          <a:blip r:embed="rId2"/>
          <a:srcRect l="55329" t="14874"/>
          <a:stretch/>
        </p:blipFill>
        <p:spPr>
          <a:xfrm>
            <a:off x="7776445" y="1690688"/>
            <a:ext cx="3097564" cy="4427102"/>
          </a:xfrm>
          <a:prstGeom prst="rect">
            <a:avLst/>
          </a:prstGeom>
        </p:spPr>
      </p:pic>
    </p:spTree>
    <p:extLst>
      <p:ext uri="{BB962C8B-B14F-4D97-AF65-F5344CB8AC3E}">
        <p14:creationId xmlns:p14="http://schemas.microsoft.com/office/powerpoint/2010/main" val="1112352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5"/>
            <a:ext cx="7545149" cy="1325563"/>
          </a:xfrm>
        </p:spPr>
        <p:txBody>
          <a:bodyPr/>
          <a:lstStyle/>
          <a:p>
            <a:r>
              <a:rPr lang="en-US" b="1" dirty="0"/>
              <a:t>Determinants of Lung Compliance</a:t>
            </a:r>
            <a:endParaRPr lang="tr-TR" dirty="0"/>
          </a:p>
        </p:txBody>
      </p:sp>
      <p:sp>
        <p:nvSpPr>
          <p:cNvPr id="3" name="İçerik Yer Tutucusu 2"/>
          <p:cNvSpPr>
            <a:spLocks noGrp="1"/>
          </p:cNvSpPr>
          <p:nvPr>
            <p:ph idx="1"/>
          </p:nvPr>
        </p:nvSpPr>
        <p:spPr>
          <a:xfrm>
            <a:off x="838200" y="1825625"/>
            <a:ext cx="6646933" cy="4413334"/>
          </a:xfrm>
        </p:spPr>
        <p:txBody>
          <a:bodyPr>
            <a:normAutofit/>
          </a:bodyPr>
          <a:lstStyle/>
          <a:p>
            <a:r>
              <a:rPr lang="en-US" dirty="0"/>
              <a:t>The surface of the alveolar cells is moist</a:t>
            </a:r>
            <a:endParaRPr lang="tr-TR" dirty="0"/>
          </a:p>
          <a:p>
            <a:r>
              <a:rPr lang="tr-TR" dirty="0"/>
              <a:t>T</a:t>
            </a:r>
            <a:r>
              <a:rPr lang="en-US" dirty="0"/>
              <a:t>he alveoli can be pictured as air-filled sacs lined with</a:t>
            </a:r>
            <a:r>
              <a:rPr lang="tr-TR" dirty="0"/>
              <a:t> </a:t>
            </a:r>
            <a:r>
              <a:rPr lang="en-US" dirty="0"/>
              <a:t>water. </a:t>
            </a:r>
            <a:endParaRPr lang="tr-TR" dirty="0"/>
          </a:p>
          <a:p>
            <a:r>
              <a:rPr lang="en-US" dirty="0"/>
              <a:t>At an air-water interface, the attractive forces</a:t>
            </a:r>
            <a:r>
              <a:rPr lang="tr-TR" dirty="0"/>
              <a:t> </a:t>
            </a:r>
            <a:r>
              <a:rPr lang="en-US" dirty="0"/>
              <a:t>between the water molecules, known as </a:t>
            </a:r>
            <a:r>
              <a:rPr lang="en-US" b="1" dirty="0"/>
              <a:t>surface tension,</a:t>
            </a:r>
          </a:p>
          <a:p>
            <a:r>
              <a:rPr lang="en-US" dirty="0"/>
              <a:t>Thus, expansion of the lung requires energy</a:t>
            </a:r>
            <a:r>
              <a:rPr lang="tr-TR" dirty="0"/>
              <a:t> </a:t>
            </a:r>
            <a:r>
              <a:rPr lang="en-US" dirty="0"/>
              <a:t>not only to stretch the connective tissue of the lung but</a:t>
            </a:r>
            <a:r>
              <a:rPr lang="tr-TR" dirty="0"/>
              <a:t> </a:t>
            </a:r>
            <a:r>
              <a:rPr lang="en-US" dirty="0"/>
              <a:t>also to overcome the surface tension of the water </a:t>
            </a:r>
            <a:r>
              <a:rPr lang="en-US" dirty="0" err="1"/>
              <a:t>laye</a:t>
            </a:r>
            <a:r>
              <a:rPr lang="tr-TR" dirty="0"/>
              <a:t>r </a:t>
            </a:r>
            <a:r>
              <a:rPr lang="tr-TR" dirty="0" err="1"/>
              <a:t>lining</a:t>
            </a:r>
            <a:r>
              <a:rPr lang="tr-TR" dirty="0"/>
              <a:t> </a:t>
            </a:r>
            <a:r>
              <a:rPr lang="tr-TR" dirty="0" err="1"/>
              <a:t>the</a:t>
            </a:r>
            <a:r>
              <a:rPr lang="tr-TR" dirty="0"/>
              <a:t> </a:t>
            </a:r>
            <a:r>
              <a:rPr lang="tr-TR" dirty="0" err="1"/>
              <a:t>alveoli</a:t>
            </a:r>
            <a:r>
              <a:rPr lang="tr-TR" dirty="0"/>
              <a:t>.</a:t>
            </a:r>
          </a:p>
        </p:txBody>
      </p:sp>
      <p:pic>
        <p:nvPicPr>
          <p:cNvPr id="4" name="Resim 3">
            <a:extLst>
              <a:ext uri="{FF2B5EF4-FFF2-40B4-BE49-F238E27FC236}">
                <a16:creationId xmlns:a16="http://schemas.microsoft.com/office/drawing/2014/main" xmlns="" id="{88BA0711-1C0B-4A83-84F1-CB632E9D033C}"/>
              </a:ext>
            </a:extLst>
          </p:cNvPr>
          <p:cNvPicPr>
            <a:picLocks noChangeAspect="1"/>
          </p:cNvPicPr>
          <p:nvPr/>
        </p:nvPicPr>
        <p:blipFill rotWithShape="1">
          <a:blip r:embed="rId2"/>
          <a:srcRect l="26682" t="23245" r="50000" b="9027"/>
          <a:stretch/>
        </p:blipFill>
        <p:spPr>
          <a:xfrm>
            <a:off x="7833090" y="289113"/>
            <a:ext cx="3843717" cy="6279773"/>
          </a:xfrm>
          <a:prstGeom prst="rect">
            <a:avLst/>
          </a:prstGeom>
        </p:spPr>
      </p:pic>
    </p:spTree>
    <p:extLst>
      <p:ext uri="{BB962C8B-B14F-4D97-AF65-F5344CB8AC3E}">
        <p14:creationId xmlns:p14="http://schemas.microsoft.com/office/powerpoint/2010/main" val="11621838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19A319D4-BCA0-437F-8344-F8A9A19BA014}"/>
              </a:ext>
            </a:extLst>
          </p:cNvPr>
          <p:cNvSpPr>
            <a:spLocks noGrp="1"/>
          </p:cNvSpPr>
          <p:nvPr>
            <p:ph type="title"/>
          </p:nvPr>
        </p:nvSpPr>
        <p:spPr/>
        <p:txBody>
          <a:bodyPr/>
          <a:lstStyle/>
          <a:p>
            <a:r>
              <a:rPr lang="tr-TR" b="1" dirty="0" err="1"/>
              <a:t>Voluntary</a:t>
            </a:r>
            <a:r>
              <a:rPr lang="tr-TR" b="1" dirty="0"/>
              <a:t> </a:t>
            </a:r>
            <a:r>
              <a:rPr lang="tr-TR" b="1" dirty="0" err="1"/>
              <a:t>control</a:t>
            </a:r>
            <a:r>
              <a:rPr lang="tr-TR" b="1" dirty="0"/>
              <a:t> of </a:t>
            </a:r>
            <a:r>
              <a:rPr lang="tr-TR" b="1" dirty="0" err="1"/>
              <a:t>respiration</a:t>
            </a:r>
            <a:r>
              <a:rPr lang="tr-TR" b="1" dirty="0"/>
              <a:t> </a:t>
            </a:r>
          </a:p>
        </p:txBody>
      </p:sp>
      <p:sp>
        <p:nvSpPr>
          <p:cNvPr id="3" name="İçerik Yer Tutucusu 2">
            <a:extLst>
              <a:ext uri="{FF2B5EF4-FFF2-40B4-BE49-F238E27FC236}">
                <a16:creationId xmlns:a16="http://schemas.microsoft.com/office/drawing/2014/main" xmlns="" id="{C8D1EC0A-5DFD-4397-BB11-7ED051624B82}"/>
              </a:ext>
            </a:extLst>
          </p:cNvPr>
          <p:cNvSpPr>
            <a:spLocks noGrp="1"/>
          </p:cNvSpPr>
          <p:nvPr>
            <p:ph idx="1"/>
          </p:nvPr>
        </p:nvSpPr>
        <p:spPr>
          <a:xfrm>
            <a:off x="838200" y="1825625"/>
            <a:ext cx="6242331" cy="4667250"/>
          </a:xfrm>
        </p:spPr>
        <p:txBody>
          <a:bodyPr>
            <a:normAutofit lnSpcReduction="10000"/>
          </a:bodyPr>
          <a:lstStyle/>
          <a:p>
            <a:r>
              <a:rPr lang="en-US" dirty="0"/>
              <a:t>Ordinary respirations proceed quite involuntarily. </a:t>
            </a:r>
            <a:endParaRPr lang="tr-TR" dirty="0"/>
          </a:p>
          <a:p>
            <a:r>
              <a:rPr lang="en-US" dirty="0"/>
              <a:t>However, it is a matter of everyday experience that they may be altered voluntarily within wide limits; they may be hastened, slowed, or stopped altogether for a while. </a:t>
            </a:r>
            <a:endParaRPr lang="tr-TR" dirty="0"/>
          </a:p>
          <a:p>
            <a:r>
              <a:rPr lang="en-US" dirty="0"/>
              <a:t>If respirations are entirely inhibited voluntarily</a:t>
            </a:r>
            <a:r>
              <a:rPr lang="en-US" b="1" dirty="0"/>
              <a:t>, there soon comes a time when one must breathe again; the cells of the respiratory center escape from the inhibition.</a:t>
            </a:r>
            <a:endParaRPr lang="tr-TR" b="1" dirty="0"/>
          </a:p>
          <a:p>
            <a:pPr marL="0" indent="0">
              <a:buNone/>
            </a:pPr>
            <a:endParaRPr lang="tr-TR" dirty="0"/>
          </a:p>
        </p:txBody>
      </p:sp>
      <p:pic>
        <p:nvPicPr>
          <p:cNvPr id="4" name="Resim 3">
            <a:extLst>
              <a:ext uri="{FF2B5EF4-FFF2-40B4-BE49-F238E27FC236}">
                <a16:creationId xmlns:a16="http://schemas.microsoft.com/office/drawing/2014/main" xmlns="" id="{6502B182-2FAC-4BCF-A4C7-53ED48816D82}"/>
              </a:ext>
            </a:extLst>
          </p:cNvPr>
          <p:cNvPicPr>
            <a:picLocks noChangeAspect="1"/>
          </p:cNvPicPr>
          <p:nvPr/>
        </p:nvPicPr>
        <p:blipFill>
          <a:blip r:embed="rId2"/>
          <a:stretch>
            <a:fillRect/>
          </a:stretch>
        </p:blipFill>
        <p:spPr>
          <a:xfrm>
            <a:off x="7166383" y="2071562"/>
            <a:ext cx="4588133" cy="3674162"/>
          </a:xfrm>
          <a:prstGeom prst="rect">
            <a:avLst/>
          </a:prstGeom>
        </p:spPr>
      </p:pic>
    </p:spTree>
    <p:extLst>
      <p:ext uri="{BB962C8B-B14F-4D97-AF65-F5344CB8AC3E}">
        <p14:creationId xmlns:p14="http://schemas.microsoft.com/office/powerpoint/2010/main" val="40351236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26F1B036-02F3-4A83-88B4-12EFC358F14C}"/>
              </a:ext>
            </a:extLst>
          </p:cNvPr>
          <p:cNvSpPr>
            <a:spLocks noGrp="1"/>
          </p:cNvSpPr>
          <p:nvPr>
            <p:ph type="title"/>
          </p:nvPr>
        </p:nvSpPr>
        <p:spPr/>
        <p:txBody>
          <a:bodyPr/>
          <a:lstStyle/>
          <a:p>
            <a:r>
              <a:rPr lang="tr-TR" b="1" dirty="0"/>
              <a:t>Central </a:t>
            </a:r>
            <a:r>
              <a:rPr lang="tr-TR" b="1" dirty="0" err="1"/>
              <a:t>chemoreception</a:t>
            </a:r>
            <a:r>
              <a:rPr lang="tr-TR" b="1" dirty="0"/>
              <a:t> </a:t>
            </a:r>
          </a:p>
        </p:txBody>
      </p:sp>
      <p:sp>
        <p:nvSpPr>
          <p:cNvPr id="3" name="İçerik Yer Tutucusu 2">
            <a:extLst>
              <a:ext uri="{FF2B5EF4-FFF2-40B4-BE49-F238E27FC236}">
                <a16:creationId xmlns:a16="http://schemas.microsoft.com/office/drawing/2014/main" xmlns="" id="{996A6E5D-183D-4C50-B6BE-A75C79371F7D}"/>
              </a:ext>
            </a:extLst>
          </p:cNvPr>
          <p:cNvSpPr>
            <a:spLocks noGrp="1"/>
          </p:cNvSpPr>
          <p:nvPr>
            <p:ph idx="1"/>
          </p:nvPr>
        </p:nvSpPr>
        <p:spPr>
          <a:xfrm>
            <a:off x="838200" y="1825625"/>
            <a:ext cx="6517460" cy="4699866"/>
          </a:xfrm>
        </p:spPr>
        <p:txBody>
          <a:bodyPr>
            <a:normAutofit fontScale="77500" lnSpcReduction="20000"/>
          </a:bodyPr>
          <a:lstStyle/>
          <a:p>
            <a:r>
              <a:rPr lang="en-US" dirty="0" err="1"/>
              <a:t>Chemosensitive</a:t>
            </a:r>
            <a:r>
              <a:rPr lang="en-US" dirty="0"/>
              <a:t> areas near the ventral surface of the medulla are highly sensitive to changes in </a:t>
            </a:r>
            <a:r>
              <a:rPr lang="en-US" b="1" dirty="0"/>
              <a:t>hydrogen ion concentration of the interstitial fluid of the brain</a:t>
            </a:r>
            <a:r>
              <a:rPr lang="en-US" dirty="0"/>
              <a:t>. </a:t>
            </a:r>
            <a:endParaRPr lang="tr-TR" dirty="0"/>
          </a:p>
          <a:p>
            <a:r>
              <a:rPr lang="tr-TR" dirty="0" smtClean="0"/>
              <a:t>T</a:t>
            </a:r>
            <a:r>
              <a:rPr lang="en-US" dirty="0" smtClean="0"/>
              <a:t>he </a:t>
            </a:r>
            <a:r>
              <a:rPr lang="en-US" dirty="0"/>
              <a:t>chemoreceptors in these areas are excitatory to the respiratory center, causing increases in tidal volume and in frequency. </a:t>
            </a:r>
            <a:endParaRPr lang="tr-TR" dirty="0"/>
          </a:p>
          <a:p>
            <a:r>
              <a:rPr lang="en-US" dirty="0"/>
              <a:t>Whereas hydrogen ions diffuse poorly through the blood–cerebrospinal fluid </a:t>
            </a:r>
            <a:r>
              <a:rPr lang="en-US" dirty="0" smtClean="0"/>
              <a:t>barrier</a:t>
            </a:r>
            <a:endParaRPr lang="tr-TR" dirty="0" smtClean="0"/>
          </a:p>
          <a:p>
            <a:r>
              <a:rPr lang="tr-TR" dirty="0"/>
              <a:t>W</a:t>
            </a:r>
            <a:r>
              <a:rPr lang="en-US" dirty="0" err="1" smtClean="0"/>
              <a:t>henever</a:t>
            </a:r>
            <a:r>
              <a:rPr lang="en-US" dirty="0" smtClean="0"/>
              <a:t> </a:t>
            </a:r>
            <a:r>
              <a:rPr lang="en-US" dirty="0"/>
              <a:t>the Pa</a:t>
            </a:r>
            <a:r>
              <a:rPr lang="en-US" sz="2600" dirty="0"/>
              <a:t>CO</a:t>
            </a:r>
            <a:r>
              <a:rPr lang="en-US" dirty="0"/>
              <a:t>2 increases, the PCO2 of both the interstitial fluid of the medulla and the cerebrospinal fluid increases, forming hydrogen ions through hydration. </a:t>
            </a:r>
            <a:endParaRPr lang="tr-TR" dirty="0"/>
          </a:p>
          <a:p>
            <a:r>
              <a:rPr lang="en-US" dirty="0"/>
              <a:t>Because of the barriers to hydrogen ion diffusion, the respiratory center response to respiratory acidosis (increased Paco2) is greater than the response to metabolic acidosis (increased hydrogen ion concentration).</a:t>
            </a:r>
          </a:p>
          <a:p>
            <a:endParaRPr lang="tr-TR" dirty="0"/>
          </a:p>
        </p:txBody>
      </p:sp>
      <p:pic>
        <p:nvPicPr>
          <p:cNvPr id="4" name="Resim 3">
            <a:extLst>
              <a:ext uri="{FF2B5EF4-FFF2-40B4-BE49-F238E27FC236}">
                <a16:creationId xmlns:a16="http://schemas.microsoft.com/office/drawing/2014/main" xmlns="" id="{F8CCF41F-0406-4722-A73A-6210C375078E}"/>
              </a:ext>
            </a:extLst>
          </p:cNvPr>
          <p:cNvPicPr>
            <a:picLocks noChangeAspect="1"/>
          </p:cNvPicPr>
          <p:nvPr/>
        </p:nvPicPr>
        <p:blipFill>
          <a:blip r:embed="rId2"/>
          <a:stretch>
            <a:fillRect/>
          </a:stretch>
        </p:blipFill>
        <p:spPr>
          <a:xfrm>
            <a:off x="7829002" y="1890363"/>
            <a:ext cx="3939061" cy="3416032"/>
          </a:xfrm>
          <a:prstGeom prst="rect">
            <a:avLst/>
          </a:prstGeom>
        </p:spPr>
      </p:pic>
    </p:spTree>
    <p:extLst>
      <p:ext uri="{BB962C8B-B14F-4D97-AF65-F5344CB8AC3E}">
        <p14:creationId xmlns:p14="http://schemas.microsoft.com/office/powerpoint/2010/main" val="724738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A221FD5-78B7-4B95-A24F-1B49569692BB}"/>
              </a:ext>
            </a:extLst>
          </p:cNvPr>
          <p:cNvSpPr>
            <a:spLocks noGrp="1"/>
          </p:cNvSpPr>
          <p:nvPr>
            <p:ph type="title"/>
          </p:nvPr>
        </p:nvSpPr>
        <p:spPr/>
        <p:txBody>
          <a:bodyPr/>
          <a:lstStyle/>
          <a:p>
            <a:r>
              <a:rPr lang="tr-TR" b="1" dirty="0" err="1"/>
              <a:t>Peripheral</a:t>
            </a:r>
            <a:r>
              <a:rPr lang="tr-TR" b="1" dirty="0"/>
              <a:t> </a:t>
            </a:r>
            <a:r>
              <a:rPr lang="tr-TR" b="1" dirty="0" err="1"/>
              <a:t>chemoreception</a:t>
            </a:r>
            <a:r>
              <a:rPr lang="tr-TR" b="1" dirty="0"/>
              <a:t> </a:t>
            </a:r>
          </a:p>
        </p:txBody>
      </p:sp>
      <p:sp>
        <p:nvSpPr>
          <p:cNvPr id="3" name="İçerik Yer Tutucusu 2">
            <a:extLst>
              <a:ext uri="{FF2B5EF4-FFF2-40B4-BE49-F238E27FC236}">
                <a16:creationId xmlns:a16="http://schemas.microsoft.com/office/drawing/2014/main" xmlns="" id="{D2671576-8A30-4C77-859D-26C240C9EE9A}"/>
              </a:ext>
            </a:extLst>
          </p:cNvPr>
          <p:cNvSpPr>
            <a:spLocks noGrp="1"/>
          </p:cNvSpPr>
          <p:nvPr>
            <p:ph idx="1"/>
          </p:nvPr>
        </p:nvSpPr>
        <p:spPr>
          <a:xfrm>
            <a:off x="838201" y="1825624"/>
            <a:ext cx="5643520" cy="4518531"/>
          </a:xfrm>
        </p:spPr>
        <p:txBody>
          <a:bodyPr>
            <a:normAutofit fontScale="62500" lnSpcReduction="20000"/>
          </a:bodyPr>
          <a:lstStyle/>
          <a:p>
            <a:r>
              <a:rPr lang="en-US" dirty="0"/>
              <a:t>The anatomical entities known as the carotid and aortic bodies, found in the region of the  bifurcation of the carotid arteries and the arch of the aorta, respectively, are chemoreceptors. </a:t>
            </a:r>
            <a:endParaRPr lang="tr-TR" dirty="0"/>
          </a:p>
          <a:p>
            <a:r>
              <a:rPr lang="en-US" dirty="0"/>
              <a:t>They detect changes in the partial pressures of carbon </a:t>
            </a:r>
            <a:r>
              <a:rPr lang="en-US" dirty="0" smtClean="0"/>
              <a:t>dioxide</a:t>
            </a:r>
            <a:r>
              <a:rPr lang="tr-TR" dirty="0" smtClean="0"/>
              <a:t>,</a:t>
            </a:r>
            <a:r>
              <a:rPr lang="en-US" dirty="0" smtClean="0"/>
              <a:t> </a:t>
            </a:r>
            <a:r>
              <a:rPr lang="en-US" dirty="0"/>
              <a:t>oxygen and hydrogen ion concentration and affect the respiratory center by transmission of impulses in afferent nerve fibers of the glossopharyngeal nerves (from the carotid bodies) and </a:t>
            </a:r>
            <a:r>
              <a:rPr lang="en-US" dirty="0" err="1"/>
              <a:t>vagus</a:t>
            </a:r>
            <a:r>
              <a:rPr lang="en-US" dirty="0"/>
              <a:t> nerves (from the aortic arch).</a:t>
            </a:r>
            <a:endParaRPr lang="tr-TR" dirty="0"/>
          </a:p>
          <a:p>
            <a:r>
              <a:rPr lang="en-US" dirty="0"/>
              <a:t>Although the medulla is the principal location for detection of changes in carbon dioxide and hydrogen ion concentrations, it has been shown that the carotid and aortic body chemoreceptors supply about 50% of the ventilator drive in response to changes in PaCO2. </a:t>
            </a:r>
            <a:endParaRPr lang="tr-TR" dirty="0"/>
          </a:p>
          <a:p>
            <a:r>
              <a:rPr lang="en-US" dirty="0"/>
              <a:t>Carotid and aortic body chemoreceptors, </a:t>
            </a:r>
            <a:r>
              <a:rPr lang="en-US" b="1" dirty="0"/>
              <a:t>however, are the only places where the partial pressure of oxygen is detected</a:t>
            </a:r>
            <a:r>
              <a:rPr lang="en-US" dirty="0"/>
              <a:t>. </a:t>
            </a:r>
            <a:endParaRPr lang="tr-TR" dirty="0"/>
          </a:p>
          <a:p>
            <a:r>
              <a:rPr lang="en-US" dirty="0"/>
              <a:t>These small organs are highly perfused with blood, and the oxygen needed for baseline activity is obtained from the oxygen in solution. </a:t>
            </a:r>
            <a:endParaRPr lang="tr-TR" dirty="0"/>
          </a:p>
        </p:txBody>
      </p:sp>
      <p:pic>
        <p:nvPicPr>
          <p:cNvPr id="4" name="Resim 3">
            <a:extLst>
              <a:ext uri="{FF2B5EF4-FFF2-40B4-BE49-F238E27FC236}">
                <a16:creationId xmlns:a16="http://schemas.microsoft.com/office/drawing/2014/main" xmlns="" id="{A37101B4-DBC7-4D72-BE92-C8A8F8559D0D}"/>
              </a:ext>
            </a:extLst>
          </p:cNvPr>
          <p:cNvPicPr>
            <a:picLocks noChangeAspect="1"/>
          </p:cNvPicPr>
          <p:nvPr/>
        </p:nvPicPr>
        <p:blipFill>
          <a:blip r:embed="rId2"/>
          <a:stretch>
            <a:fillRect/>
          </a:stretch>
        </p:blipFill>
        <p:spPr>
          <a:xfrm>
            <a:off x="7131359" y="1996103"/>
            <a:ext cx="4222440" cy="3337897"/>
          </a:xfrm>
          <a:prstGeom prst="rect">
            <a:avLst/>
          </a:prstGeom>
        </p:spPr>
      </p:pic>
    </p:spTree>
    <p:extLst>
      <p:ext uri="{BB962C8B-B14F-4D97-AF65-F5344CB8AC3E}">
        <p14:creationId xmlns:p14="http://schemas.microsoft.com/office/powerpoint/2010/main" val="33941626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9A221FD5-78B7-4B95-A24F-1B49569692BB}"/>
              </a:ext>
            </a:extLst>
          </p:cNvPr>
          <p:cNvSpPr>
            <a:spLocks noGrp="1"/>
          </p:cNvSpPr>
          <p:nvPr>
            <p:ph type="title"/>
          </p:nvPr>
        </p:nvSpPr>
        <p:spPr/>
        <p:txBody>
          <a:bodyPr/>
          <a:lstStyle/>
          <a:p>
            <a:r>
              <a:rPr lang="tr-TR" b="1" dirty="0" err="1"/>
              <a:t>Peripheral</a:t>
            </a:r>
            <a:r>
              <a:rPr lang="tr-TR" b="1" dirty="0"/>
              <a:t> </a:t>
            </a:r>
            <a:r>
              <a:rPr lang="tr-TR" b="1" dirty="0" err="1"/>
              <a:t>chemoreception</a:t>
            </a:r>
            <a:r>
              <a:rPr lang="tr-TR" b="1" dirty="0"/>
              <a:t> </a:t>
            </a:r>
          </a:p>
        </p:txBody>
      </p:sp>
      <p:sp>
        <p:nvSpPr>
          <p:cNvPr id="3" name="İçerik Yer Tutucusu 2">
            <a:extLst>
              <a:ext uri="{FF2B5EF4-FFF2-40B4-BE49-F238E27FC236}">
                <a16:creationId xmlns:a16="http://schemas.microsoft.com/office/drawing/2014/main" xmlns="" id="{D2671576-8A30-4C77-859D-26C240C9EE9A}"/>
              </a:ext>
            </a:extLst>
          </p:cNvPr>
          <p:cNvSpPr>
            <a:spLocks noGrp="1"/>
          </p:cNvSpPr>
          <p:nvPr>
            <p:ph idx="1"/>
          </p:nvPr>
        </p:nvSpPr>
        <p:spPr>
          <a:xfrm>
            <a:off x="838201" y="1825624"/>
            <a:ext cx="5643520" cy="4518531"/>
          </a:xfrm>
        </p:spPr>
        <p:txBody>
          <a:bodyPr>
            <a:normAutofit fontScale="92500" lnSpcReduction="20000"/>
          </a:bodyPr>
          <a:lstStyle/>
          <a:p>
            <a:r>
              <a:rPr lang="en-US" dirty="0"/>
              <a:t>Nerve impulse transmission by the carotid and aortic bodies to the respiratory center varies with the Po2 perfusing them, as mentioned above. </a:t>
            </a:r>
            <a:endParaRPr lang="tr-TR" dirty="0"/>
          </a:p>
          <a:p>
            <a:r>
              <a:rPr lang="tr-TR" dirty="0" err="1"/>
              <a:t>The</a:t>
            </a:r>
            <a:r>
              <a:rPr lang="tr-TR" dirty="0"/>
              <a:t> </a:t>
            </a:r>
            <a:r>
              <a:rPr lang="en-US" dirty="0"/>
              <a:t>impulse discharge rate is increased most significantly in the Po2 range 20–60 mmHg and declines rapidly after 60 mmHg.</a:t>
            </a:r>
            <a:endParaRPr lang="tr-TR" dirty="0"/>
          </a:p>
          <a:p>
            <a:r>
              <a:rPr lang="en-US" dirty="0"/>
              <a:t>The oxygen–hemoglobin dissociation curve shows that hemoglobin is still about 90% saturated with oxygen at a partial pressure of 60 mmHg. </a:t>
            </a:r>
            <a:endParaRPr lang="tr-TR"/>
          </a:p>
          <a:p>
            <a:r>
              <a:rPr lang="en-US"/>
              <a:t>Therefore</a:t>
            </a:r>
            <a:r>
              <a:rPr lang="en-US" dirty="0"/>
              <a:t>, no serious oxygen lack is present and little change in ventilation occurs. </a:t>
            </a:r>
            <a:endParaRPr lang="tr-TR" dirty="0"/>
          </a:p>
        </p:txBody>
      </p:sp>
      <p:pic>
        <p:nvPicPr>
          <p:cNvPr id="4" name="Resim 3">
            <a:extLst>
              <a:ext uri="{FF2B5EF4-FFF2-40B4-BE49-F238E27FC236}">
                <a16:creationId xmlns:a16="http://schemas.microsoft.com/office/drawing/2014/main" xmlns="" id="{A37101B4-DBC7-4D72-BE92-C8A8F8559D0D}"/>
              </a:ext>
            </a:extLst>
          </p:cNvPr>
          <p:cNvPicPr>
            <a:picLocks noChangeAspect="1"/>
          </p:cNvPicPr>
          <p:nvPr/>
        </p:nvPicPr>
        <p:blipFill>
          <a:blip r:embed="rId2"/>
          <a:stretch>
            <a:fillRect/>
          </a:stretch>
        </p:blipFill>
        <p:spPr>
          <a:xfrm>
            <a:off x="7131359" y="1996103"/>
            <a:ext cx="4222440" cy="3337897"/>
          </a:xfrm>
          <a:prstGeom prst="rect">
            <a:avLst/>
          </a:prstGeom>
        </p:spPr>
      </p:pic>
    </p:spTree>
    <p:extLst>
      <p:ext uri="{BB962C8B-B14F-4D97-AF65-F5344CB8AC3E}">
        <p14:creationId xmlns:p14="http://schemas.microsoft.com/office/powerpoint/2010/main" val="24105200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SURFACTANT</a:t>
            </a:r>
          </a:p>
        </p:txBody>
      </p:sp>
      <p:sp>
        <p:nvSpPr>
          <p:cNvPr id="3" name="İçerik Yer Tutucusu 2"/>
          <p:cNvSpPr>
            <a:spLocks noGrp="1"/>
          </p:cNvSpPr>
          <p:nvPr>
            <p:ph idx="1"/>
          </p:nvPr>
        </p:nvSpPr>
        <p:spPr>
          <a:xfrm>
            <a:off x="838200" y="1690689"/>
            <a:ext cx="4858512" cy="4518087"/>
          </a:xfrm>
        </p:spPr>
        <p:txBody>
          <a:bodyPr>
            <a:normAutofit fontScale="92500" lnSpcReduction="20000"/>
          </a:bodyPr>
          <a:lstStyle/>
          <a:p>
            <a:r>
              <a:rPr lang="tr-TR" u="sng" dirty="0"/>
              <a:t>T</a:t>
            </a:r>
            <a:r>
              <a:rPr lang="en-US" u="sng" dirty="0" err="1"/>
              <a:t>ype</a:t>
            </a:r>
            <a:r>
              <a:rPr lang="en-US" u="sng" dirty="0"/>
              <a:t> II alveolar cells </a:t>
            </a:r>
            <a:r>
              <a:rPr lang="en-US" dirty="0"/>
              <a:t>secrete</a:t>
            </a:r>
            <a:r>
              <a:rPr lang="tr-TR" dirty="0"/>
              <a:t> </a:t>
            </a:r>
            <a:r>
              <a:rPr lang="en-US" dirty="0"/>
              <a:t>a detergent-like substance known as pulmonary</a:t>
            </a:r>
            <a:r>
              <a:rPr lang="tr-TR" dirty="0"/>
              <a:t> </a:t>
            </a:r>
            <a:r>
              <a:rPr lang="en-US" b="1" dirty="0"/>
              <a:t>surfactant, </a:t>
            </a:r>
            <a:endParaRPr lang="tr-TR" b="1" dirty="0"/>
          </a:p>
          <a:p>
            <a:r>
              <a:rPr lang="tr-TR" b="1" dirty="0"/>
              <a:t>*</a:t>
            </a:r>
            <a:r>
              <a:rPr lang="en-US" dirty="0"/>
              <a:t>Pulmonary surfactant is a mixture of phospholipids and</a:t>
            </a:r>
            <a:r>
              <a:rPr lang="tr-TR" dirty="0"/>
              <a:t> </a:t>
            </a:r>
            <a:r>
              <a:rPr lang="en-US" dirty="0"/>
              <a:t>protein.</a:t>
            </a:r>
            <a:endParaRPr lang="tr-TR" b="1" dirty="0"/>
          </a:p>
          <a:p>
            <a:r>
              <a:rPr lang="tr-TR" b="1" dirty="0" err="1"/>
              <a:t>Surfactant</a:t>
            </a:r>
            <a:r>
              <a:rPr lang="tr-TR" b="1" dirty="0"/>
              <a:t>: </a:t>
            </a:r>
            <a:r>
              <a:rPr lang="en-US" dirty="0"/>
              <a:t>markedly reduces the cohesive</a:t>
            </a:r>
            <a:r>
              <a:rPr lang="tr-TR" dirty="0"/>
              <a:t> </a:t>
            </a:r>
            <a:r>
              <a:rPr lang="en-US" dirty="0"/>
              <a:t>forces between water molecules on the alveolar surface.</a:t>
            </a:r>
          </a:p>
          <a:p>
            <a:r>
              <a:rPr lang="en-US" dirty="0"/>
              <a:t>Therefore, surfactant </a:t>
            </a:r>
            <a:r>
              <a:rPr lang="en-US" u="sng" dirty="0"/>
              <a:t>lowers the surface tension</a:t>
            </a:r>
            <a:r>
              <a:rPr lang="en-US" dirty="0"/>
              <a:t>,</a:t>
            </a:r>
            <a:r>
              <a:rPr lang="tr-TR" dirty="0"/>
              <a:t> </a:t>
            </a:r>
            <a:r>
              <a:rPr lang="en-US" dirty="0"/>
              <a:t>which increases lung compliance and makes it easier</a:t>
            </a:r>
            <a:r>
              <a:rPr lang="tr-TR" dirty="0"/>
              <a:t> </a:t>
            </a:r>
            <a:r>
              <a:rPr lang="tr-TR" dirty="0" err="1"/>
              <a:t>to</a:t>
            </a:r>
            <a:r>
              <a:rPr lang="tr-TR" dirty="0"/>
              <a:t> </a:t>
            </a:r>
            <a:r>
              <a:rPr lang="tr-TR" u="sng" dirty="0" err="1"/>
              <a:t>expand</a:t>
            </a:r>
            <a:r>
              <a:rPr lang="tr-TR" u="sng" dirty="0"/>
              <a:t> </a:t>
            </a:r>
            <a:r>
              <a:rPr lang="tr-TR" u="sng" dirty="0" err="1"/>
              <a:t>the</a:t>
            </a:r>
            <a:r>
              <a:rPr lang="tr-TR" u="sng" dirty="0"/>
              <a:t> </a:t>
            </a:r>
            <a:r>
              <a:rPr lang="tr-TR" u="sng" dirty="0" err="1"/>
              <a:t>lungs</a:t>
            </a:r>
            <a:r>
              <a:rPr lang="tr-TR" u="sng" dirty="0"/>
              <a:t>.</a:t>
            </a:r>
          </a:p>
          <a:p>
            <a:r>
              <a:rPr lang="en-US" dirty="0"/>
              <a:t>A deep breath increases its secretion (by stretching the</a:t>
            </a:r>
            <a:r>
              <a:rPr lang="tr-TR" dirty="0"/>
              <a:t> </a:t>
            </a:r>
            <a:r>
              <a:rPr lang="en-US" dirty="0"/>
              <a:t>type II cells). </a:t>
            </a:r>
            <a:endParaRPr lang="tr-TR" dirty="0"/>
          </a:p>
          <a:p>
            <a:endParaRPr lang="tr-TR" u="sng" dirty="0"/>
          </a:p>
        </p:txBody>
      </p:sp>
      <p:pic>
        <p:nvPicPr>
          <p:cNvPr id="1026" name="Picture 2" descr="surfactant ile ilgili görsel sonucu">
            <a:extLst>
              <a:ext uri="{FF2B5EF4-FFF2-40B4-BE49-F238E27FC236}">
                <a16:creationId xmlns:a16="http://schemas.microsoft.com/office/drawing/2014/main" xmlns="" id="{E922180F-6007-4CEE-97EB-DD75381680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2251" y="459416"/>
            <a:ext cx="5753100" cy="3286125"/>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xmlns="" id="{12F2E1C5-9C06-4A90-9F35-27D99522B18D}"/>
              </a:ext>
            </a:extLst>
          </p:cNvPr>
          <p:cNvPicPr>
            <a:picLocks noChangeAspect="1"/>
          </p:cNvPicPr>
          <p:nvPr/>
        </p:nvPicPr>
        <p:blipFill rotWithShape="1">
          <a:blip r:embed="rId3"/>
          <a:srcRect l="60875" t="11900" b="41413"/>
          <a:stretch/>
        </p:blipFill>
        <p:spPr>
          <a:xfrm>
            <a:off x="7420396" y="4085930"/>
            <a:ext cx="2377625" cy="2225857"/>
          </a:xfrm>
          <a:prstGeom prst="rect">
            <a:avLst/>
          </a:prstGeom>
        </p:spPr>
      </p:pic>
    </p:spTree>
    <p:extLst>
      <p:ext uri="{BB962C8B-B14F-4D97-AF65-F5344CB8AC3E}">
        <p14:creationId xmlns:p14="http://schemas.microsoft.com/office/powerpoint/2010/main" val="37847729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a:extLst>
              <a:ext uri="{FF2B5EF4-FFF2-40B4-BE49-F238E27FC236}">
                <a16:creationId xmlns:a16="http://schemas.microsoft.com/office/drawing/2014/main" xmlns="" id="{2327F781-46AB-4561-AFD6-D4E22542E324}"/>
              </a:ext>
            </a:extLst>
          </p:cNvPr>
          <p:cNvPicPr>
            <a:picLocks noChangeAspect="1"/>
          </p:cNvPicPr>
          <p:nvPr/>
        </p:nvPicPr>
        <p:blipFill rotWithShape="1">
          <a:blip r:embed="rId2"/>
          <a:srcRect l="16726" t="31944" r="16039" b="14336"/>
          <a:stretch/>
        </p:blipFill>
        <p:spPr>
          <a:xfrm>
            <a:off x="749495" y="1182362"/>
            <a:ext cx="10693009" cy="4805743"/>
          </a:xfrm>
          <a:prstGeom prst="rect">
            <a:avLst/>
          </a:prstGeom>
        </p:spPr>
      </p:pic>
    </p:spTree>
    <p:extLst>
      <p:ext uri="{BB962C8B-B14F-4D97-AF65-F5344CB8AC3E}">
        <p14:creationId xmlns:p14="http://schemas.microsoft.com/office/powerpoint/2010/main" val="4111256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0FD3F1C3-B113-49CE-809A-A4C902E5B426}"/>
              </a:ext>
            </a:extLst>
          </p:cNvPr>
          <p:cNvSpPr>
            <a:spLocks noGrp="1"/>
          </p:cNvSpPr>
          <p:nvPr>
            <p:ph type="title"/>
          </p:nvPr>
        </p:nvSpPr>
        <p:spPr/>
        <p:txBody>
          <a:bodyPr/>
          <a:lstStyle/>
          <a:p>
            <a:r>
              <a:rPr lang="en-US" b="1" dirty="0"/>
              <a:t>Ventilation terminology </a:t>
            </a:r>
            <a:endParaRPr lang="tr-TR" b="1" dirty="0"/>
          </a:p>
        </p:txBody>
      </p:sp>
      <p:sp>
        <p:nvSpPr>
          <p:cNvPr id="3" name="İçerik Yer Tutucusu 2">
            <a:extLst>
              <a:ext uri="{FF2B5EF4-FFF2-40B4-BE49-F238E27FC236}">
                <a16:creationId xmlns:a16="http://schemas.microsoft.com/office/drawing/2014/main" xmlns="" id="{E791AEB5-DA91-42B2-8E60-1589A9E7B052}"/>
              </a:ext>
            </a:extLst>
          </p:cNvPr>
          <p:cNvSpPr>
            <a:spLocks noGrp="1"/>
          </p:cNvSpPr>
          <p:nvPr>
            <p:ph idx="1"/>
          </p:nvPr>
        </p:nvSpPr>
        <p:spPr>
          <a:xfrm>
            <a:off x="838200" y="1825625"/>
            <a:ext cx="10024872" cy="4374007"/>
          </a:xfrm>
        </p:spPr>
        <p:txBody>
          <a:bodyPr>
            <a:normAutofit fontScale="70000" lnSpcReduction="20000"/>
          </a:bodyPr>
          <a:lstStyle/>
          <a:p>
            <a:r>
              <a:rPr lang="en-US" b="1" u="sng" dirty="0"/>
              <a:t>Total ventilation</a:t>
            </a:r>
            <a:r>
              <a:rPr lang="tr-TR" b="1" u="sng" dirty="0"/>
              <a:t>:</a:t>
            </a:r>
            <a:r>
              <a:rPr lang="en-US" b="1" u="sng" dirty="0"/>
              <a:t> </a:t>
            </a:r>
            <a:r>
              <a:rPr lang="en-US" dirty="0"/>
              <a:t>is the volume of gas moved in or out of the airways and alveoli over a certain period of time. </a:t>
            </a:r>
            <a:endParaRPr lang="tr-TR" dirty="0"/>
          </a:p>
          <a:p>
            <a:r>
              <a:rPr lang="en-US" b="1" u="sng" dirty="0"/>
              <a:t>Minute ventilation </a:t>
            </a:r>
            <a:r>
              <a:rPr lang="tr-TR" b="1" dirty="0"/>
              <a:t>:</a:t>
            </a:r>
            <a:r>
              <a:rPr lang="en-US" dirty="0"/>
              <a:t>is the total volume of gas moved in or out of the airways and alveoli in 1 min. </a:t>
            </a:r>
            <a:endParaRPr lang="tr-TR" dirty="0"/>
          </a:p>
          <a:p>
            <a:r>
              <a:rPr lang="en-US" dirty="0"/>
              <a:t>Minute ventilation is also referred to as the minute respiratory volume (MRV).</a:t>
            </a:r>
            <a:endParaRPr lang="tr-TR" dirty="0"/>
          </a:p>
          <a:p>
            <a:r>
              <a:rPr lang="en-US" b="1" u="sng" dirty="0" err="1"/>
              <a:t>Normoventilation</a:t>
            </a:r>
            <a:r>
              <a:rPr lang="en-US" b="1" dirty="0"/>
              <a:t> </a:t>
            </a:r>
            <a:r>
              <a:rPr lang="en-US" dirty="0"/>
              <a:t>refers to normal ventilation in which a PaCO2 of about 40 mmHg is maintained.</a:t>
            </a:r>
            <a:endParaRPr lang="tr-TR" dirty="0"/>
          </a:p>
          <a:p>
            <a:r>
              <a:rPr lang="en-US" b="1" u="sng" dirty="0"/>
              <a:t>Hyperventilation</a:t>
            </a:r>
            <a:r>
              <a:rPr lang="en-US" dirty="0"/>
              <a:t> refers to alveolar ventilation increased beyond the metabolic needs and a PaCO2 below 40 mmHg. Hyperventilation causes respiratory alkalosis. </a:t>
            </a:r>
            <a:endParaRPr lang="tr-TR" dirty="0"/>
          </a:p>
          <a:p>
            <a:r>
              <a:rPr lang="en-US" b="1" u="sng" dirty="0"/>
              <a:t>Hypoventilation</a:t>
            </a:r>
            <a:r>
              <a:rPr lang="en-US" dirty="0"/>
              <a:t> is alveolar ventilation decreased below metabolic needs and a PaCO2 above 40 mmHg. Acute hypoventilation causes respiratory acidosis. </a:t>
            </a:r>
            <a:endParaRPr lang="tr-TR" dirty="0"/>
          </a:p>
          <a:p>
            <a:r>
              <a:rPr lang="en-US" dirty="0"/>
              <a:t>Respiratory alkalosis and respiratory acidosis are disturbances of acid–base equilibrium where the pH of blood [H+] is increased or decreased, respectively, from normal. </a:t>
            </a:r>
            <a:endParaRPr lang="tr-TR" dirty="0"/>
          </a:p>
          <a:p>
            <a:r>
              <a:rPr lang="en-US" dirty="0"/>
              <a:t>Hydrogen ion concentration is  influenced by CO2 according to the hydration reaction whereby the combination of CO2 with water yields H2CO3, which dissociates to H+ and HCO3–:</a:t>
            </a:r>
          </a:p>
        </p:txBody>
      </p:sp>
      <p:pic>
        <p:nvPicPr>
          <p:cNvPr id="5" name="Resim 4">
            <a:extLst>
              <a:ext uri="{FF2B5EF4-FFF2-40B4-BE49-F238E27FC236}">
                <a16:creationId xmlns:a16="http://schemas.microsoft.com/office/drawing/2014/main" xmlns="" id="{1332BAE4-AC12-43CF-841C-6442DF736294}"/>
              </a:ext>
            </a:extLst>
          </p:cNvPr>
          <p:cNvPicPr>
            <a:picLocks noChangeAspect="1"/>
          </p:cNvPicPr>
          <p:nvPr/>
        </p:nvPicPr>
        <p:blipFill rotWithShape="1">
          <a:blip r:embed="rId2"/>
          <a:srcRect t="31793" b="24970"/>
          <a:stretch/>
        </p:blipFill>
        <p:spPr>
          <a:xfrm>
            <a:off x="4159948" y="5672137"/>
            <a:ext cx="3381375" cy="820738"/>
          </a:xfrm>
          <a:prstGeom prst="rect">
            <a:avLst/>
          </a:prstGeom>
        </p:spPr>
      </p:pic>
    </p:spTree>
    <p:extLst>
      <p:ext uri="{BB962C8B-B14F-4D97-AF65-F5344CB8AC3E}">
        <p14:creationId xmlns:p14="http://schemas.microsoft.com/office/powerpoint/2010/main" val="974760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a16="http://schemas.microsoft.com/office/drawing/2014/main" xmlns="" id="{3B1ADE3F-0CBB-4DB1-8B2E-EB8E38B1DE4D}"/>
              </a:ext>
            </a:extLst>
          </p:cNvPr>
          <p:cNvSpPr>
            <a:spLocks noGrp="1"/>
          </p:cNvSpPr>
          <p:nvPr>
            <p:ph type="title"/>
          </p:nvPr>
        </p:nvSpPr>
        <p:spPr/>
        <p:txBody>
          <a:bodyPr/>
          <a:lstStyle/>
          <a:p>
            <a:r>
              <a:rPr lang="tr-TR" b="1" dirty="0" err="1"/>
              <a:t>Dead</a:t>
            </a:r>
            <a:r>
              <a:rPr lang="tr-TR" b="1" dirty="0"/>
              <a:t> Space </a:t>
            </a:r>
            <a:r>
              <a:rPr lang="tr-TR" b="1" dirty="0" err="1"/>
              <a:t>Ventilation</a:t>
            </a:r>
            <a:endParaRPr lang="tr-TR" b="1" dirty="0"/>
          </a:p>
        </p:txBody>
      </p:sp>
      <p:sp>
        <p:nvSpPr>
          <p:cNvPr id="3" name="İçerik Yer Tutucusu 2">
            <a:extLst>
              <a:ext uri="{FF2B5EF4-FFF2-40B4-BE49-F238E27FC236}">
                <a16:creationId xmlns:a16="http://schemas.microsoft.com/office/drawing/2014/main" xmlns="" id="{D5A1FB06-5B80-4A2D-81A9-CEEC76C98E67}"/>
              </a:ext>
            </a:extLst>
          </p:cNvPr>
          <p:cNvSpPr>
            <a:spLocks noGrp="1"/>
          </p:cNvSpPr>
          <p:nvPr>
            <p:ph idx="1"/>
          </p:nvPr>
        </p:nvSpPr>
        <p:spPr>
          <a:xfrm>
            <a:off x="838200" y="1825625"/>
            <a:ext cx="7071360" cy="4667250"/>
          </a:xfrm>
        </p:spPr>
        <p:txBody>
          <a:bodyPr>
            <a:normAutofit fontScale="92500" lnSpcReduction="20000"/>
          </a:bodyPr>
          <a:lstStyle/>
          <a:p>
            <a:r>
              <a:rPr lang="en-US" dirty="0"/>
              <a:t>The tidal volume is used to ventilate not only the alveoli, but also the airways leading to the alveoli. </a:t>
            </a:r>
            <a:endParaRPr lang="tr-TR" dirty="0"/>
          </a:p>
          <a:p>
            <a:r>
              <a:rPr lang="en-US" dirty="0"/>
              <a:t>Because there is little or no diffusion of oxygen and carbon dioxide through the membranes of most of the airways, they compose part of what is called </a:t>
            </a:r>
            <a:r>
              <a:rPr lang="en-US" b="1" dirty="0"/>
              <a:t>dead space ventilation</a:t>
            </a:r>
            <a:r>
              <a:rPr lang="en-US" dirty="0"/>
              <a:t>. </a:t>
            </a:r>
            <a:endParaRPr lang="tr-TR" dirty="0"/>
          </a:p>
          <a:p>
            <a:r>
              <a:rPr lang="en-US" dirty="0"/>
              <a:t>The other part of dead space </a:t>
            </a:r>
            <a:r>
              <a:rPr lang="tr-TR" dirty="0"/>
              <a:t> </a:t>
            </a:r>
            <a:r>
              <a:rPr lang="en-US" dirty="0"/>
              <a:t>ventilation is made up of alveoli with diminished capillary </a:t>
            </a:r>
            <a:r>
              <a:rPr lang="tr-TR" dirty="0"/>
              <a:t> </a:t>
            </a:r>
            <a:r>
              <a:rPr lang="en-US" dirty="0"/>
              <a:t>perfusion. </a:t>
            </a:r>
            <a:endParaRPr lang="tr-TR" dirty="0"/>
          </a:p>
          <a:p>
            <a:r>
              <a:rPr lang="en-US" dirty="0"/>
              <a:t>Ventilating these alveoli is ineffective in producing changes in blood gases.</a:t>
            </a:r>
            <a:endParaRPr lang="tr-TR" dirty="0"/>
          </a:p>
          <a:p>
            <a:r>
              <a:rPr lang="en-US" dirty="0"/>
              <a:t>Ventilation of nonperfused alveoli and the airways, </a:t>
            </a:r>
            <a:r>
              <a:rPr lang="tr-TR" dirty="0"/>
              <a:t>(</a:t>
            </a:r>
            <a:r>
              <a:rPr lang="tr-TR" dirty="0" err="1"/>
              <a:t>some</a:t>
            </a:r>
            <a:r>
              <a:rPr lang="tr-TR" dirty="0"/>
              <a:t> of </a:t>
            </a:r>
            <a:r>
              <a:rPr lang="tr-TR" dirty="0" err="1"/>
              <a:t>anatomic</a:t>
            </a:r>
            <a:r>
              <a:rPr lang="tr-TR" dirty="0"/>
              <a:t> </a:t>
            </a:r>
            <a:r>
              <a:rPr lang="tr-TR" dirty="0" err="1"/>
              <a:t>and</a:t>
            </a:r>
            <a:r>
              <a:rPr lang="tr-TR" dirty="0"/>
              <a:t> </a:t>
            </a:r>
            <a:r>
              <a:rPr lang="tr-TR" dirty="0" err="1"/>
              <a:t>alveolar</a:t>
            </a:r>
            <a:r>
              <a:rPr lang="tr-TR" dirty="0"/>
              <a:t> </a:t>
            </a:r>
            <a:r>
              <a:rPr lang="tr-TR" dirty="0" err="1"/>
              <a:t>dead</a:t>
            </a:r>
            <a:r>
              <a:rPr lang="tr-TR" dirty="0"/>
              <a:t> </a:t>
            </a:r>
            <a:r>
              <a:rPr lang="tr-TR" dirty="0" err="1"/>
              <a:t>space</a:t>
            </a:r>
            <a:r>
              <a:rPr lang="tr-TR" dirty="0"/>
              <a:t>)</a:t>
            </a:r>
            <a:r>
              <a:rPr lang="en-US" dirty="0"/>
              <a:t> is referred to as </a:t>
            </a:r>
            <a:r>
              <a:rPr lang="en-US" b="1" dirty="0"/>
              <a:t>physiologic dead space</a:t>
            </a:r>
            <a:r>
              <a:rPr lang="en-US" dirty="0"/>
              <a:t>. </a:t>
            </a:r>
            <a:endParaRPr lang="tr-TR" dirty="0"/>
          </a:p>
        </p:txBody>
      </p:sp>
      <p:pic>
        <p:nvPicPr>
          <p:cNvPr id="3074" name="Picture 2" descr="physiological dead space ile ilgili görsel sonucu">
            <a:extLst>
              <a:ext uri="{FF2B5EF4-FFF2-40B4-BE49-F238E27FC236}">
                <a16:creationId xmlns:a16="http://schemas.microsoft.com/office/drawing/2014/main" xmlns="" id="{FFBD037A-DF6D-46AF-AD28-04EE82009D7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65996" y="-2350"/>
            <a:ext cx="3938908" cy="3296413"/>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xmlns="" id="{A812EB2D-1324-4675-AD8B-A21A9CA9F162}"/>
              </a:ext>
            </a:extLst>
          </p:cNvPr>
          <p:cNvPicPr>
            <a:picLocks noChangeAspect="1"/>
          </p:cNvPicPr>
          <p:nvPr/>
        </p:nvPicPr>
        <p:blipFill rotWithShape="1">
          <a:blip r:embed="rId3"/>
          <a:srcRect l="35700" t="28910" r="34525" b="33600"/>
          <a:stretch/>
        </p:blipFill>
        <p:spPr>
          <a:xfrm>
            <a:off x="7865996" y="3429000"/>
            <a:ext cx="4326004" cy="3063875"/>
          </a:xfrm>
          <a:prstGeom prst="rect">
            <a:avLst/>
          </a:prstGeom>
        </p:spPr>
      </p:pic>
    </p:spTree>
    <p:extLst>
      <p:ext uri="{BB962C8B-B14F-4D97-AF65-F5344CB8AC3E}">
        <p14:creationId xmlns:p14="http://schemas.microsoft.com/office/powerpoint/2010/main" val="370660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err="1"/>
              <a:t>Ventilation</a:t>
            </a:r>
            <a:r>
              <a:rPr lang="tr-TR" b="1" dirty="0"/>
              <a:t> </a:t>
            </a:r>
            <a:r>
              <a:rPr lang="tr-TR" b="1" dirty="0" err="1"/>
              <a:t>and</a:t>
            </a:r>
            <a:r>
              <a:rPr lang="tr-TR" b="1" dirty="0"/>
              <a:t> </a:t>
            </a:r>
            <a:r>
              <a:rPr lang="tr-TR" b="1" dirty="0" err="1"/>
              <a:t>perfusion</a:t>
            </a:r>
            <a:r>
              <a:rPr lang="tr-TR" b="1" dirty="0"/>
              <a:t> </a:t>
            </a:r>
            <a:r>
              <a:rPr lang="tr-TR" b="1" dirty="0" err="1"/>
              <a:t>relationships</a:t>
            </a:r>
            <a:endParaRPr lang="tr-TR" b="1" dirty="0"/>
          </a:p>
        </p:txBody>
      </p:sp>
      <p:sp>
        <p:nvSpPr>
          <p:cNvPr id="3" name="İçerik Yer Tutucusu 2"/>
          <p:cNvSpPr>
            <a:spLocks noGrp="1"/>
          </p:cNvSpPr>
          <p:nvPr>
            <p:ph idx="1"/>
          </p:nvPr>
        </p:nvSpPr>
        <p:spPr>
          <a:xfrm>
            <a:off x="415636" y="1496291"/>
            <a:ext cx="10938164" cy="3194763"/>
          </a:xfrm>
        </p:spPr>
        <p:txBody>
          <a:bodyPr>
            <a:normAutofit fontScale="70000" lnSpcReduction="20000"/>
          </a:bodyPr>
          <a:lstStyle/>
          <a:p>
            <a:r>
              <a:rPr lang="en-US" dirty="0"/>
              <a:t>The partial pressures of oxygen and carbon dioxide in the blood are related not only to alveolar ventilation but also to the amount</a:t>
            </a:r>
            <a:r>
              <a:rPr lang="tr-TR" dirty="0"/>
              <a:t> </a:t>
            </a:r>
            <a:r>
              <a:rPr lang="en-US" dirty="0"/>
              <a:t>of blood that perfuses the alveoli. </a:t>
            </a:r>
            <a:endParaRPr lang="tr-TR" dirty="0"/>
          </a:p>
          <a:p>
            <a:r>
              <a:rPr lang="en-US" dirty="0"/>
              <a:t>The relationship of these two</a:t>
            </a:r>
            <a:r>
              <a:rPr lang="tr-TR" dirty="0"/>
              <a:t> </a:t>
            </a:r>
            <a:r>
              <a:rPr lang="en-US" dirty="0"/>
              <a:t>factors to each other is referred to as the </a:t>
            </a:r>
            <a:r>
              <a:rPr lang="en-US" b="1" dirty="0"/>
              <a:t>ventilation/perfusion</a:t>
            </a:r>
            <a:r>
              <a:rPr lang="tr-TR" b="1" dirty="0"/>
              <a:t> </a:t>
            </a:r>
            <a:r>
              <a:rPr lang="en-US" b="1" dirty="0"/>
              <a:t>ratio </a:t>
            </a:r>
            <a:endParaRPr lang="tr-TR" b="1" dirty="0"/>
          </a:p>
          <a:p>
            <a:r>
              <a:rPr lang="en-US" dirty="0"/>
              <a:t>Alveolar ventilation brings oxygen into the lung and removes carbon dioxide from it. </a:t>
            </a:r>
            <a:endParaRPr lang="tr-TR" dirty="0" smtClean="0"/>
          </a:p>
          <a:p>
            <a:r>
              <a:rPr lang="tr-TR" dirty="0" smtClean="0"/>
              <a:t>S</a:t>
            </a:r>
            <a:r>
              <a:rPr lang="en-US" dirty="0" err="1" smtClean="0"/>
              <a:t>imilarly</a:t>
            </a:r>
            <a:r>
              <a:rPr lang="en-US" dirty="0"/>
              <a:t>, the mixed venous blood brings carbon dioxide into the lung and takes up alveolar oxygen. </a:t>
            </a:r>
            <a:endParaRPr lang="tr-TR" dirty="0" smtClean="0"/>
          </a:p>
          <a:p>
            <a:r>
              <a:rPr lang="en-US" dirty="0" smtClean="0"/>
              <a:t>The </a:t>
            </a:r>
            <a:r>
              <a:rPr lang="tr-TR" dirty="0"/>
              <a:t>PO2 </a:t>
            </a:r>
            <a:r>
              <a:rPr lang="tr-TR" dirty="0" err="1"/>
              <a:t>and</a:t>
            </a:r>
            <a:r>
              <a:rPr lang="tr-TR" dirty="0"/>
              <a:t> CO2 </a:t>
            </a:r>
            <a:r>
              <a:rPr lang="en-US" dirty="0"/>
              <a:t>are thus determined by the relationship between alveolar ventilation and pulmonary capillary perfusion.</a:t>
            </a:r>
          </a:p>
          <a:p>
            <a:r>
              <a:rPr lang="en-US" dirty="0" smtClean="0"/>
              <a:t>A </a:t>
            </a:r>
            <a:r>
              <a:rPr lang="en-US" dirty="0"/>
              <a:t>normal ventilation/perfusion</a:t>
            </a:r>
            <a:r>
              <a:rPr lang="tr-TR" dirty="0"/>
              <a:t> </a:t>
            </a:r>
            <a:r>
              <a:rPr lang="en-US" dirty="0"/>
              <a:t>ratio implies that there is a balance between ventilation and</a:t>
            </a:r>
            <a:r>
              <a:rPr lang="tr-TR" dirty="0"/>
              <a:t> </a:t>
            </a:r>
            <a:r>
              <a:rPr lang="en-US" dirty="0"/>
              <a:t>perfusion of the alveoli, so that exchange of oxygen an</a:t>
            </a:r>
            <a:r>
              <a:rPr lang="tr-TR" dirty="0"/>
              <a:t>d </a:t>
            </a:r>
            <a:r>
              <a:rPr lang="en-US" dirty="0"/>
              <a:t>carbon dioxide between the alveoli and blood is </a:t>
            </a:r>
            <a:r>
              <a:rPr lang="en-US" dirty="0" smtClean="0"/>
              <a:t>optimal</a:t>
            </a:r>
            <a:r>
              <a:rPr lang="tr-TR" dirty="0" smtClean="0"/>
              <a:t>.</a:t>
            </a:r>
          </a:p>
          <a:p>
            <a:r>
              <a:rPr lang="en-US" dirty="0" smtClean="0"/>
              <a:t>Deviations </a:t>
            </a:r>
            <a:r>
              <a:rPr lang="en-US" dirty="0"/>
              <a:t>from normal are known as</a:t>
            </a:r>
            <a:r>
              <a:rPr lang="tr-TR" dirty="0"/>
              <a:t> a </a:t>
            </a:r>
            <a:r>
              <a:rPr lang="en-US" b="1" dirty="0"/>
              <a:t>mismatching of ventilation and blood flow </a:t>
            </a:r>
            <a:r>
              <a:rPr lang="en-US" dirty="0"/>
              <a:t>within the lung.</a:t>
            </a:r>
            <a:endParaRPr lang="tr-TR" dirty="0"/>
          </a:p>
        </p:txBody>
      </p:sp>
      <p:pic>
        <p:nvPicPr>
          <p:cNvPr id="4" name="Resim 3">
            <a:extLst>
              <a:ext uri="{FF2B5EF4-FFF2-40B4-BE49-F238E27FC236}">
                <a16:creationId xmlns:a16="http://schemas.microsoft.com/office/drawing/2014/main" xmlns="" id="{E77911D4-F0AC-4700-9F46-2CB7EE0BA10B}"/>
              </a:ext>
            </a:extLst>
          </p:cNvPr>
          <p:cNvPicPr>
            <a:picLocks noChangeAspect="1"/>
          </p:cNvPicPr>
          <p:nvPr/>
        </p:nvPicPr>
        <p:blipFill rotWithShape="1">
          <a:blip r:embed="rId2"/>
          <a:srcRect l="27900" t="23467" r="30550" b="50000"/>
          <a:stretch/>
        </p:blipFill>
        <p:spPr>
          <a:xfrm>
            <a:off x="2639291" y="4691055"/>
            <a:ext cx="5251557" cy="1886390"/>
          </a:xfrm>
          <a:prstGeom prst="rect">
            <a:avLst/>
          </a:prstGeom>
        </p:spPr>
      </p:pic>
    </p:spTree>
    <p:extLst>
      <p:ext uri="{BB962C8B-B14F-4D97-AF65-F5344CB8AC3E}">
        <p14:creationId xmlns:p14="http://schemas.microsoft.com/office/powerpoint/2010/main" val="3844434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General </a:t>
            </a:r>
            <a:r>
              <a:rPr lang="tr-TR" b="1" dirty="0" err="1"/>
              <a:t>scheme</a:t>
            </a:r>
            <a:r>
              <a:rPr lang="tr-TR" b="1" dirty="0"/>
              <a:t> of </a:t>
            </a:r>
            <a:r>
              <a:rPr lang="tr-TR" b="1" dirty="0" err="1"/>
              <a:t>oxygen</a:t>
            </a:r>
            <a:r>
              <a:rPr lang="tr-TR" b="1" dirty="0"/>
              <a:t> transport</a:t>
            </a:r>
          </a:p>
        </p:txBody>
      </p:sp>
      <p:sp>
        <p:nvSpPr>
          <p:cNvPr id="3" name="İçerik Yer Tutucusu 2"/>
          <p:cNvSpPr>
            <a:spLocks noGrp="1"/>
          </p:cNvSpPr>
          <p:nvPr>
            <p:ph idx="1"/>
          </p:nvPr>
        </p:nvSpPr>
        <p:spPr>
          <a:xfrm>
            <a:off x="838200" y="1825625"/>
            <a:ext cx="7318248" cy="4172839"/>
          </a:xfrm>
        </p:spPr>
        <p:txBody>
          <a:bodyPr>
            <a:normAutofit fontScale="77500" lnSpcReduction="20000"/>
          </a:bodyPr>
          <a:lstStyle/>
          <a:p>
            <a:r>
              <a:rPr lang="en-US" dirty="0"/>
              <a:t>The transport of oxygen from alveoli to hemoglobin and from</a:t>
            </a:r>
            <a:r>
              <a:rPr lang="tr-TR" dirty="0"/>
              <a:t> hemoglobin </a:t>
            </a:r>
            <a:r>
              <a:rPr lang="tr-TR" dirty="0" err="1"/>
              <a:t>to</a:t>
            </a:r>
            <a:r>
              <a:rPr lang="tr-TR" dirty="0"/>
              <a:t> </a:t>
            </a:r>
            <a:r>
              <a:rPr lang="tr-TR" dirty="0" err="1"/>
              <a:t>tissues</a:t>
            </a:r>
            <a:r>
              <a:rPr lang="tr-TR" dirty="0"/>
              <a:t> </a:t>
            </a:r>
            <a:r>
              <a:rPr lang="tr-TR" dirty="0" err="1"/>
              <a:t>occurs</a:t>
            </a:r>
            <a:r>
              <a:rPr lang="tr-TR" dirty="0"/>
              <a:t> </a:t>
            </a:r>
            <a:r>
              <a:rPr lang="tr-TR" dirty="0" err="1"/>
              <a:t>via</a:t>
            </a:r>
            <a:r>
              <a:rPr lang="tr-TR" dirty="0"/>
              <a:t> </a:t>
            </a:r>
            <a:r>
              <a:rPr lang="tr-TR" u="sng" dirty="0" err="1"/>
              <a:t>diffusion</a:t>
            </a:r>
            <a:r>
              <a:rPr lang="tr-TR" u="sng" dirty="0"/>
              <a:t> </a:t>
            </a:r>
            <a:r>
              <a:rPr lang="tr-TR" u="sng" dirty="0" err="1"/>
              <a:t>gradients</a:t>
            </a:r>
            <a:r>
              <a:rPr lang="tr-TR" dirty="0"/>
              <a:t>. </a:t>
            </a:r>
          </a:p>
          <a:p>
            <a:r>
              <a:rPr lang="tr-TR" dirty="0" err="1"/>
              <a:t>When</a:t>
            </a:r>
            <a:r>
              <a:rPr lang="tr-TR" dirty="0"/>
              <a:t> </a:t>
            </a:r>
            <a:r>
              <a:rPr lang="en-US" dirty="0"/>
              <a:t>oxygen‐poor blood arrives at the lungs, the process of diffusion</a:t>
            </a:r>
            <a:r>
              <a:rPr lang="tr-TR" dirty="0"/>
              <a:t> </a:t>
            </a:r>
            <a:r>
              <a:rPr lang="en-US" dirty="0"/>
              <a:t>is from alveoli to erythrocytes. </a:t>
            </a:r>
            <a:endParaRPr lang="tr-TR" dirty="0"/>
          </a:p>
          <a:p>
            <a:r>
              <a:rPr lang="en-US" dirty="0"/>
              <a:t>Reversal of the process occurs</a:t>
            </a:r>
            <a:r>
              <a:rPr lang="tr-TR" dirty="0"/>
              <a:t> </a:t>
            </a:r>
            <a:r>
              <a:rPr lang="en-US" dirty="0"/>
              <a:t>when oxygen‐rich blood arrives at the tissues.</a:t>
            </a:r>
          </a:p>
          <a:p>
            <a:r>
              <a:rPr lang="en-US" dirty="0"/>
              <a:t>The</a:t>
            </a:r>
            <a:r>
              <a:rPr lang="tr-TR" dirty="0"/>
              <a:t> </a:t>
            </a:r>
            <a:r>
              <a:rPr lang="en-US" dirty="0"/>
              <a:t>process of oxygen uptake by hemoglobin proceeds as follows:</a:t>
            </a:r>
          </a:p>
          <a:p>
            <a:pPr marL="514350" indent="-514350">
              <a:buFont typeface="+mj-lt"/>
              <a:buAutoNum type="arabicPeriod"/>
            </a:pPr>
            <a:r>
              <a:rPr lang="en-US" dirty="0"/>
              <a:t>oxygen passes from air in the alveolus to successive solution in</a:t>
            </a:r>
            <a:r>
              <a:rPr lang="tr-TR" dirty="0"/>
              <a:t> </a:t>
            </a:r>
            <a:r>
              <a:rPr lang="en-US" dirty="0"/>
              <a:t>interstitial fluid</a:t>
            </a:r>
            <a:endParaRPr lang="tr-TR" dirty="0"/>
          </a:p>
          <a:p>
            <a:pPr marL="514350" indent="-514350">
              <a:buFont typeface="+mj-lt"/>
              <a:buAutoNum type="arabicPeriod"/>
            </a:pPr>
            <a:r>
              <a:rPr lang="en-US" dirty="0"/>
              <a:t>plasma </a:t>
            </a:r>
            <a:endParaRPr lang="tr-TR" dirty="0"/>
          </a:p>
          <a:p>
            <a:pPr marL="514350" indent="-514350">
              <a:buFont typeface="+mj-lt"/>
              <a:buAutoNum type="arabicPeriod"/>
            </a:pPr>
            <a:r>
              <a:rPr lang="en-US" dirty="0"/>
              <a:t>erythrocyte fluid </a:t>
            </a:r>
            <a:endParaRPr lang="tr-TR" dirty="0"/>
          </a:p>
          <a:p>
            <a:pPr marL="514350" indent="-514350">
              <a:buFont typeface="+mj-lt"/>
              <a:buAutoNum type="arabicPeriod"/>
            </a:pPr>
            <a:r>
              <a:rPr lang="en-US" dirty="0"/>
              <a:t>finally to combination with hemoglobin</a:t>
            </a:r>
            <a:endParaRPr lang="tr-TR" dirty="0"/>
          </a:p>
        </p:txBody>
      </p:sp>
      <p:pic>
        <p:nvPicPr>
          <p:cNvPr id="4" name="Resim 3">
            <a:extLst>
              <a:ext uri="{FF2B5EF4-FFF2-40B4-BE49-F238E27FC236}">
                <a16:creationId xmlns:a16="http://schemas.microsoft.com/office/drawing/2014/main" xmlns="" id="{6FD9ABD8-AC13-4026-A8D3-F92DC8368FA9}"/>
              </a:ext>
            </a:extLst>
          </p:cNvPr>
          <p:cNvPicPr>
            <a:picLocks noChangeAspect="1"/>
          </p:cNvPicPr>
          <p:nvPr/>
        </p:nvPicPr>
        <p:blipFill rotWithShape="1">
          <a:blip r:embed="rId2"/>
          <a:srcRect l="29475" t="22133" r="50000" b="34667"/>
          <a:stretch/>
        </p:blipFill>
        <p:spPr>
          <a:xfrm>
            <a:off x="8037576" y="1402534"/>
            <a:ext cx="3995928" cy="4730867"/>
          </a:xfrm>
          <a:prstGeom prst="rect">
            <a:avLst/>
          </a:prstGeom>
        </p:spPr>
      </p:pic>
    </p:spTree>
    <p:extLst>
      <p:ext uri="{BB962C8B-B14F-4D97-AF65-F5344CB8AC3E}">
        <p14:creationId xmlns:p14="http://schemas.microsoft.com/office/powerpoint/2010/main" val="3974732949"/>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539</TotalTime>
  <Words>2508</Words>
  <Application>Microsoft Office PowerPoint</Application>
  <PresentationFormat>Geniş ekran</PresentationFormat>
  <Paragraphs>178</Paragraphs>
  <Slides>33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33</vt:i4>
      </vt:variant>
    </vt:vector>
  </HeadingPairs>
  <TitlesOfParts>
    <vt:vector size="40" baseType="lpstr">
      <vt:lpstr>Agency FB</vt:lpstr>
      <vt:lpstr>Arial</vt:lpstr>
      <vt:lpstr>Arial Narrow</vt:lpstr>
      <vt:lpstr>Calibri</vt:lpstr>
      <vt:lpstr>Calibri Light</vt:lpstr>
      <vt:lpstr>Wingdings</vt:lpstr>
      <vt:lpstr>Office Teması</vt:lpstr>
      <vt:lpstr>RESPIRATORY SYSTEM WEEK 3</vt:lpstr>
      <vt:lpstr>Recoil tendency of lungs</vt:lpstr>
      <vt:lpstr>Determinants of Lung Compliance</vt:lpstr>
      <vt:lpstr>SURFACTANT</vt:lpstr>
      <vt:lpstr>PowerPoint Sunusu</vt:lpstr>
      <vt:lpstr>Ventilation terminology </vt:lpstr>
      <vt:lpstr>Dead Space Ventilation</vt:lpstr>
      <vt:lpstr>Ventilation and perfusion relationships</vt:lpstr>
      <vt:lpstr>General scheme of oxygen transport</vt:lpstr>
      <vt:lpstr>Alveolar Gas Pressures </vt:lpstr>
      <vt:lpstr>Alveolar Gas Pressures </vt:lpstr>
      <vt:lpstr>Transport of Oxygen in Blood</vt:lpstr>
      <vt:lpstr>The oxygen–hemoglobin dissociation curve</vt:lpstr>
      <vt:lpstr>Effect of PO2 on Hemoglobin Saturation </vt:lpstr>
      <vt:lpstr>Effect of PO2 on Hemoglobin Saturation </vt:lpstr>
      <vt:lpstr>PowerPoint Sunusu</vt:lpstr>
      <vt:lpstr>Effects of Blood PCO2, H Concentration, Temperature, and DPG Concentration on Hemoglobin Saturation</vt:lpstr>
      <vt:lpstr>Transport of Carbon Dioxide in Blood </vt:lpstr>
      <vt:lpstr>Transport of Carbon Dioxide in Blood </vt:lpstr>
      <vt:lpstr>PowerPoint Sunusu</vt:lpstr>
      <vt:lpstr>Control of Respiration </vt:lpstr>
      <vt:lpstr>Control of Respiration</vt:lpstr>
      <vt:lpstr>Control of Respiration</vt:lpstr>
      <vt:lpstr>Control of Respiration</vt:lpstr>
      <vt:lpstr>Neural control of ventilation</vt:lpstr>
      <vt:lpstr>Neural control of ventilation</vt:lpstr>
      <vt:lpstr>Neural control of ventilation</vt:lpstr>
      <vt:lpstr>Upper air passage reflexes </vt:lpstr>
      <vt:lpstr>Baroreceptor modification of respiration</vt:lpstr>
      <vt:lpstr>Voluntary control of respiration </vt:lpstr>
      <vt:lpstr>Central chemoreception </vt:lpstr>
      <vt:lpstr>Peripheral chemoreception </vt:lpstr>
      <vt:lpstr>Peripheral chemoreception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yasem</dc:creator>
  <cp:lastModifiedBy>Fizyolab1</cp:lastModifiedBy>
  <cp:revision>32</cp:revision>
  <dcterms:created xsi:type="dcterms:W3CDTF">2018-02-24T09:30:14Z</dcterms:created>
  <dcterms:modified xsi:type="dcterms:W3CDTF">2018-03-05T05:58:08Z</dcterms:modified>
</cp:coreProperties>
</file>