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8" d="100"/>
          <a:sy n="58" d="100"/>
        </p:scale>
        <p:origin x="96" y="10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F86879-231C-4066-A626-4B11250EFB1B}" type="datetimeFigureOut">
              <a:rPr lang="tr-TR" smtClean="0"/>
              <a:t>19.05.2019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4F758-2FF3-42D8-BAA1-BCBF20FDACC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161947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F86879-231C-4066-A626-4B11250EFB1B}" type="datetimeFigureOut">
              <a:rPr lang="tr-TR" smtClean="0"/>
              <a:t>19.05.2019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4F758-2FF3-42D8-BAA1-BCBF20FDACC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825510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F86879-231C-4066-A626-4B11250EFB1B}" type="datetimeFigureOut">
              <a:rPr lang="tr-TR" smtClean="0"/>
              <a:t>19.05.2019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4F758-2FF3-42D8-BAA1-BCBF20FDACC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037396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F86879-231C-4066-A626-4B11250EFB1B}" type="datetimeFigureOut">
              <a:rPr lang="tr-TR" smtClean="0"/>
              <a:t>19.05.2019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4F758-2FF3-42D8-BAA1-BCBF20FDACC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031640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F86879-231C-4066-A626-4B11250EFB1B}" type="datetimeFigureOut">
              <a:rPr lang="tr-TR" smtClean="0"/>
              <a:t>19.05.2019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4F758-2FF3-42D8-BAA1-BCBF20FDACC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530928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F86879-231C-4066-A626-4B11250EFB1B}" type="datetimeFigureOut">
              <a:rPr lang="tr-TR" smtClean="0"/>
              <a:t>19.05.2019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4F758-2FF3-42D8-BAA1-BCBF20FDACC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951366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F86879-231C-4066-A626-4B11250EFB1B}" type="datetimeFigureOut">
              <a:rPr lang="tr-TR" smtClean="0"/>
              <a:t>19.05.2019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4F758-2FF3-42D8-BAA1-BCBF20FDACC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607174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F86879-231C-4066-A626-4B11250EFB1B}" type="datetimeFigureOut">
              <a:rPr lang="tr-TR" smtClean="0"/>
              <a:t>19.05.2019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4F758-2FF3-42D8-BAA1-BCBF20FDACC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540224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F86879-231C-4066-A626-4B11250EFB1B}" type="datetimeFigureOut">
              <a:rPr lang="tr-TR" smtClean="0"/>
              <a:t>19.05.2019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4F758-2FF3-42D8-BAA1-BCBF20FDACC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782911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F86879-231C-4066-A626-4B11250EFB1B}" type="datetimeFigureOut">
              <a:rPr lang="tr-TR" smtClean="0"/>
              <a:t>19.05.2019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4F758-2FF3-42D8-BAA1-BCBF20FDACC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624446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F86879-231C-4066-A626-4B11250EFB1B}" type="datetimeFigureOut">
              <a:rPr lang="tr-TR" smtClean="0"/>
              <a:t>19.05.2019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4F758-2FF3-42D8-BAA1-BCBF20FDACC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513321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F86879-231C-4066-A626-4B11250EFB1B}" type="datetimeFigureOut">
              <a:rPr lang="tr-TR" smtClean="0"/>
              <a:t>19.05.2019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64F758-2FF3-42D8-BAA1-BCBF20FDACC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144502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972444"/>
          </a:xfrm>
        </p:spPr>
        <p:txBody>
          <a:bodyPr>
            <a:normAutofit/>
          </a:bodyPr>
          <a:lstStyle/>
          <a:p>
            <a:pPr algn="l"/>
            <a:r>
              <a:rPr lang="tr-TR" sz="4400" dirty="0" smtClean="0"/>
              <a:t>Para politikası </a:t>
            </a:r>
            <a:endParaRPr lang="tr-TR" sz="4400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2377439"/>
            <a:ext cx="9144000" cy="3690851"/>
          </a:xfrm>
        </p:spPr>
        <p:txBody>
          <a:bodyPr>
            <a:normAutofit/>
          </a:bodyPr>
          <a:lstStyle/>
          <a:p>
            <a:pPr algn="l"/>
            <a:r>
              <a:rPr lang="tr-TR" sz="2800" dirty="0" smtClean="0"/>
              <a:t>Para politikası nedir? </a:t>
            </a:r>
          </a:p>
          <a:p>
            <a:pPr algn="l"/>
            <a:endParaRPr lang="tr-TR" sz="2800" dirty="0"/>
          </a:p>
          <a:p>
            <a:pPr algn="l"/>
            <a:r>
              <a:rPr lang="tr-TR" sz="2800" dirty="0" smtClean="0"/>
              <a:t>Para politikası araçları nedir? </a:t>
            </a:r>
          </a:p>
          <a:p>
            <a:pPr algn="l"/>
            <a:endParaRPr lang="tr-TR" sz="2800" dirty="0"/>
          </a:p>
          <a:p>
            <a:pPr algn="l"/>
            <a:r>
              <a:rPr lang="tr-TR" sz="2800" dirty="0" smtClean="0"/>
              <a:t>Para politikası ne işe yarar? </a:t>
            </a:r>
            <a:endParaRPr lang="tr-TR" sz="2800" dirty="0" smtClean="0"/>
          </a:p>
          <a:p>
            <a:pPr algn="l"/>
            <a:endParaRPr lang="tr-TR" sz="2800" dirty="0"/>
          </a:p>
          <a:p>
            <a:pPr algn="l"/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126325450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Merkez Bankası bağımsızlığı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Siyasi iradenin para politikasına müdahalesini tanım gereği imkansızlaştırır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Siyasi irade, temsili bir demokraside, toplumsal iradenin vücut bulmuş bir biçimidir </a:t>
            </a:r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Ulusal politika uygulamaları, tanım </a:t>
            </a:r>
            <a:r>
              <a:rPr lang="tr-TR" smtClean="0"/>
              <a:t>gereği ortadan kalkar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211329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Para politikası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err="1" smtClean="0"/>
              <a:t>Neoliberal</a:t>
            </a:r>
            <a:r>
              <a:rPr lang="tr-TR" dirty="0" smtClean="0"/>
              <a:t> dönem öncesinde para politikası </a:t>
            </a:r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tr-TR" dirty="0" err="1" smtClean="0"/>
              <a:t>Neoliberal</a:t>
            </a:r>
            <a:r>
              <a:rPr lang="tr-TR" dirty="0" smtClean="0"/>
              <a:t> dönemde para politikası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Paranın ekonomi içindeki rolü, tarihsel bir olgudur; ekonomi ve toplum ya da piyasa ve toplum ilişkisi bağlamında ele alınmayı gerektirir </a:t>
            </a:r>
            <a:endParaRPr lang="tr-TR" dirty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902552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Para: toplumsal ve siyasi bir araç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Piyasa ilişkileri, fiyat mekanizmasının işleyişi temelinde gerçekleşir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Fiyat belirlenme süreçlerine her tür müdahale, piyasa işleyişinin ‘doğal’ yapısını değiştirir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‘Para </a:t>
            </a:r>
            <a:r>
              <a:rPr lang="tr-TR" dirty="0" err="1" smtClean="0"/>
              <a:t>nesnesi’nin</a:t>
            </a:r>
            <a:r>
              <a:rPr lang="tr-TR" dirty="0" smtClean="0"/>
              <a:t> özgül yapısı (para olma niteliği ile ilişkisi içinde) para aracılığıyla ekonomiye müdahale olanağı verir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874663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Ekonomiye müdahale gerekir mi?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Ekonomik işleyişin ‘kendiliğinden’ işleyen doğası; fiyat oluşumu süreçleri </a:t>
            </a:r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Fiyat oluşum süreçleri, diğer koşullar aynı kalmak koşuluyla, bölüşüm ilişkileri üzerinde belirleyicidir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Piyasa temelli işleyiş, 'toplumsal yapının’ tahammül edemeyeceği sonuçlar doğurur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840972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Keynesyen</a:t>
            </a:r>
            <a:r>
              <a:rPr lang="tr-TR" dirty="0" smtClean="0"/>
              <a:t> anlayış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tr-TR" dirty="0" err="1" smtClean="0"/>
              <a:t>Keynescilik</a:t>
            </a:r>
            <a:r>
              <a:rPr lang="tr-TR" dirty="0" smtClean="0"/>
              <a:t>, gelirin yeniden dağıtımı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Piyasa ilişkileri temelinde gerçekleşen bölüşüm, gelir adaletsizliği sorunları yaratır; piyasa işleyişinin temel dinamiğidir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Fiyat mekanizması aracılığıyla ortaya çıkan bölüşüm ilişkileri, kaynak dağılımına yön verir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Piyasa, ortaya çıkan sonuçları telafi edecek bir mekanizmaya sahip değildir: devlet müdahalesi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732106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Devlet müdahalesinin sınırları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Devletin ekonomiye müdahalesi, yaratılan gelir içinde kendine aktarabildiği kaynaklarla doğrudan bağlantılıdır; bu kaynakların miktarı, ekonomik işleyişin bir türevidir</a:t>
            </a:r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Kapitalist sistem, kâr </a:t>
            </a:r>
            <a:r>
              <a:rPr lang="tr-TR" dirty="0" err="1" smtClean="0"/>
              <a:t>maksizimasyonu</a:t>
            </a:r>
            <a:r>
              <a:rPr lang="tr-TR" dirty="0" smtClean="0"/>
              <a:t> dürtüsüyle varlık bulur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Kârlılığın azaldığı sektörlerden sermaye kaçışı olur </a:t>
            </a:r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Kârlılığın ekonominin genelinde düşmesi, yapısal bir soruna işaret eder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1459124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Kriz konjonktürü ve devlet müdahalesi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Kârlılığın azaldığı süreçte piyasa dışı mekanizmalarla değer aktarımı, özel kesimin direnciyle karşılaşır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err="1" smtClean="0"/>
              <a:t>Neoliberalizm</a:t>
            </a:r>
            <a:r>
              <a:rPr lang="tr-TR" dirty="0" smtClean="0"/>
              <a:t>, piyasa dışı müdahaleye tanım gereği karşı çıkar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Devlet, en fazla düzenleyici konuma sahiptir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Ama sermaye birikimini garantiye almak ya da büyütmek için devlet gerekli önlemleri de alabilir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1658110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Uluslararası sermaye hareketliliği koşullarında para politikası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Uluslararası sermaye hareketlerinin serbest bırakılması koşulunda, Merkez Bankalarının hareket alanı önemli ölçüde kısıtlanmıştır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Para politikası, esas olarak dışarıdan kaynak girişlerini garanti altına almaya ve enflasyon hedeflerinin tutturulmasına bağlanmıştır.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211088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Merkez Bankası bağımsızlığı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Merkez Bankası bağımsızlığı, tanım gereği para politikasının ‘piyasa gereklerince’ belirlenmesi amacını güder; yani fiyat mekanizmasının işlemesi esastır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Merkez Bankası bağımsızlığı, sadece ülke içinde değil, uluslararası ekonomik ilişikler bağlamında da tanımlıdır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095572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41</TotalTime>
  <Words>391</Words>
  <Application>Microsoft Office PowerPoint</Application>
  <PresentationFormat>Geniş ekran</PresentationFormat>
  <Paragraphs>62</Paragraphs>
  <Slides>10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Office Teması</vt:lpstr>
      <vt:lpstr>Para politikası </vt:lpstr>
      <vt:lpstr>Para politikası</vt:lpstr>
      <vt:lpstr>Para: toplumsal ve siyasi bir araç </vt:lpstr>
      <vt:lpstr>Ekonomiye müdahale gerekir mi? </vt:lpstr>
      <vt:lpstr>Keynesyen anlayış </vt:lpstr>
      <vt:lpstr>Devlet müdahalesinin sınırları </vt:lpstr>
      <vt:lpstr>Kriz konjonktürü ve devlet müdahalesi </vt:lpstr>
      <vt:lpstr>Uluslararası sermaye hareketliliği koşullarında para politikası</vt:lpstr>
      <vt:lpstr>Merkez Bankası bağımsızlığı </vt:lpstr>
      <vt:lpstr>Merkez Bankası bağımsızlığı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User</dc:creator>
  <cp:lastModifiedBy>User</cp:lastModifiedBy>
  <cp:revision>7</cp:revision>
  <dcterms:created xsi:type="dcterms:W3CDTF">2019-05-16T14:28:26Z</dcterms:created>
  <dcterms:modified xsi:type="dcterms:W3CDTF">2019-05-19T11:05:08Z</dcterms:modified>
</cp:coreProperties>
</file>