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15"/>
  </p:notesMasterIdLst>
  <p:sldIdLst>
    <p:sldId id="256" r:id="rId2"/>
    <p:sldId id="265" r:id="rId3"/>
    <p:sldId id="266" r:id="rId4"/>
    <p:sldId id="273" r:id="rId5"/>
    <p:sldId id="274" r:id="rId6"/>
    <p:sldId id="275" r:id="rId7"/>
    <p:sldId id="276" r:id="rId8"/>
    <p:sldId id="277" r:id="rId9"/>
    <p:sldId id="278" r:id="rId10"/>
    <p:sldId id="279" r:id="rId11"/>
    <p:sldId id="280" r:id="rId12"/>
    <p:sldId id="281" r:id="rId13"/>
    <p:sldId id="263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2DE63D5-997A-4646-A377-4702673A728D}" styleName="Açık Stil 2 - Vurgu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21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16FC5D-BEB4-4964-B904-A885869A48FD}" type="datetimeFigureOut">
              <a:rPr lang="tr-TR" smtClean="0"/>
              <a:t>8.4.2019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8B5301-1728-4B1C-B39E-9BD85996D84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45541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B5301-1728-4B1C-B39E-9BD85996D84D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04555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B5301-1728-4B1C-B39E-9BD85996D84D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70052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B5301-1728-4B1C-B39E-9BD85996D84D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61263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1FC9D-6D5C-44CF-B793-F393E4BB90D7}" type="datetime1">
              <a:rPr lang="tr-TR" smtClean="0"/>
              <a:t>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04629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5907A-30D9-4934-8277-374F13F2F089}" type="datetime1">
              <a:rPr lang="tr-TR" smtClean="0"/>
              <a:t>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85342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34941-8B16-41C9-A304-E81E99262F27}" type="datetime1">
              <a:rPr lang="tr-TR" smtClean="0"/>
              <a:t>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98990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D9AE8-1CFF-4CEE-9041-9678E4C3C4C5}" type="datetime1">
              <a:rPr lang="tr-TR" smtClean="0"/>
              <a:t>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92541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E1D52-D5FA-44A7-89A4-B36B1FAC90A3}" type="datetime1">
              <a:rPr lang="tr-TR" smtClean="0"/>
              <a:t>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822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C3A3C-AAD4-4C0A-A73F-19FE0EAB12B8}" type="datetime1">
              <a:rPr lang="tr-TR" smtClean="0"/>
              <a:t>8.4.2019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2068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1D0F9-5F56-402F-B771-9D62E65F4691}" type="datetime1">
              <a:rPr lang="tr-TR" smtClean="0"/>
              <a:t>8.4.2019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73689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550C8-1B4F-417A-8287-F5BFE54EB5DC}" type="datetime1">
              <a:rPr lang="tr-TR" smtClean="0"/>
              <a:t>8.4.2019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13440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6C4F8-115A-49F4-9A4F-B71E86CAE146}" type="datetime1">
              <a:rPr lang="tr-TR" smtClean="0"/>
              <a:t>8.4.2019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02863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751D2-9B05-4BD7-81A1-40F442FE8865}" type="datetime1">
              <a:rPr lang="tr-TR" smtClean="0"/>
              <a:t>8.4.2019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85039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1597C-7ADF-4AD8-87D3-B99A0A838AF8}" type="datetime1">
              <a:rPr lang="tr-TR" smtClean="0"/>
              <a:t>8.4.2019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81968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D0FAEC-3147-4B6E-8380-74F45F59214D}" type="datetime1">
              <a:rPr lang="tr-TR" smtClean="0"/>
              <a:t>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3775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tr-TR" sz="5400" dirty="0" smtClean="0"/>
              <a:t>EEE322 </a:t>
            </a:r>
            <a:r>
              <a:rPr lang="tr-TR" sz="5400" dirty="0"/>
              <a:t/>
            </a:r>
            <a:br>
              <a:rPr lang="tr-TR" sz="5400" dirty="0"/>
            </a:br>
            <a:r>
              <a:rPr lang="tr-TR" sz="5400" dirty="0"/>
              <a:t>COMMUNICATION THEORY – I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1600" dirty="0"/>
              <a:t>ANKARA UNIVERSITY</a:t>
            </a:r>
          </a:p>
          <a:p>
            <a:r>
              <a:rPr lang="tr-TR" sz="1600" dirty="0"/>
              <a:t>FACULTY OF ENGINEERING</a:t>
            </a:r>
          </a:p>
          <a:p>
            <a:r>
              <a:rPr lang="tr-TR" sz="1600" dirty="0"/>
              <a:t>ELECTRICAL AND ELECTRONICS ENGINEERING DEPARTMENT</a:t>
            </a:r>
          </a:p>
        </p:txBody>
      </p:sp>
    </p:spTree>
    <p:extLst>
      <p:ext uri="{BB962C8B-B14F-4D97-AF65-F5344CB8AC3E}">
        <p14:creationId xmlns:p14="http://schemas.microsoft.com/office/powerpoint/2010/main" val="33832237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xmlns="" id="{4A488E8C-BEA9-4BDF-81AB-1DEB33A5DA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xmlns="" id="{8CD0581F-CB78-4FD7-9C13-4D3113C5C0B7}"/>
              </a:ext>
            </a:extLst>
          </p:cNvPr>
          <p:cNvSpPr txBox="1"/>
          <p:nvPr/>
        </p:nvSpPr>
        <p:spPr>
          <a:xfrm>
            <a:off x="585926" y="470517"/>
            <a:ext cx="63963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dirty="0" err="1">
                <a:latin typeface="+mj-lt"/>
              </a:rPr>
              <a:t>Frequency</a:t>
            </a:r>
            <a:r>
              <a:rPr lang="tr-TR" sz="3600" dirty="0">
                <a:latin typeface="+mj-lt"/>
              </a:rPr>
              <a:t> </a:t>
            </a:r>
            <a:r>
              <a:rPr lang="tr-TR" sz="3600" dirty="0" err="1">
                <a:latin typeface="+mj-lt"/>
              </a:rPr>
              <a:t>and</a:t>
            </a:r>
            <a:r>
              <a:rPr lang="tr-TR" sz="3600" dirty="0">
                <a:latin typeface="+mj-lt"/>
              </a:rPr>
              <a:t> </a:t>
            </a:r>
            <a:r>
              <a:rPr lang="tr-TR" sz="3600" dirty="0" err="1">
                <a:latin typeface="+mj-lt"/>
              </a:rPr>
              <a:t>Phase</a:t>
            </a:r>
            <a:r>
              <a:rPr lang="tr-TR" sz="3600" dirty="0">
                <a:latin typeface="+mj-lt"/>
              </a:rPr>
              <a:t> </a:t>
            </a:r>
            <a:r>
              <a:rPr lang="tr-TR" sz="3600" dirty="0" err="1">
                <a:latin typeface="+mj-lt"/>
              </a:rPr>
              <a:t>Modulation</a:t>
            </a:r>
            <a:endParaRPr lang="tr-TR" sz="3600" dirty="0">
              <a:latin typeface="+mj-lt"/>
            </a:endParaRP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xmlns="" id="{BDB9805A-BEDB-46F0-AE11-471BD79AA599}"/>
              </a:ext>
            </a:extLst>
          </p:cNvPr>
          <p:cNvSpPr/>
          <p:nvPr/>
        </p:nvSpPr>
        <p:spPr>
          <a:xfrm>
            <a:off x="585926" y="1255735"/>
            <a:ext cx="30412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/>
              <a:t>PM </a:t>
            </a:r>
            <a:r>
              <a:rPr lang="tr-TR" sz="2800" dirty="0" err="1"/>
              <a:t>and</a:t>
            </a:r>
            <a:r>
              <a:rPr lang="tr-TR" sz="2800" dirty="0"/>
              <a:t> FM </a:t>
            </a:r>
            <a:r>
              <a:rPr lang="tr-TR" sz="2800" dirty="0" err="1"/>
              <a:t>Signals</a:t>
            </a:r>
            <a:r>
              <a:rPr lang="tr-TR" sz="2800" dirty="0"/>
              <a:t>: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xmlns="" id="{F98B24A6-8987-4992-AE4F-4AE89C6EACBF}"/>
              </a:ext>
            </a:extLst>
          </p:cNvPr>
          <p:cNvSpPr/>
          <p:nvPr/>
        </p:nvSpPr>
        <p:spPr>
          <a:xfrm>
            <a:off x="736076" y="2049392"/>
            <a:ext cx="931344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dirty="0"/>
              <a:t>B</a:t>
            </a:r>
            <a:r>
              <a:rPr lang="en-US" sz="2400" dirty="0" err="1"/>
              <a:t>oth</a:t>
            </a:r>
            <a:r>
              <a:rPr lang="en-US" sz="2400" dirty="0"/>
              <a:t> FM and PM have both time-varying phase and</a:t>
            </a:r>
            <a:r>
              <a:rPr lang="tr-TR" sz="2400" dirty="0"/>
              <a:t> </a:t>
            </a:r>
            <a:r>
              <a:rPr lang="tr-TR" sz="2400" dirty="0" err="1"/>
              <a:t>frequency</a:t>
            </a:r>
            <a:endParaRPr lang="tr-TR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8" name="Tablo 7">
                <a:extLst>
                  <a:ext uri="{FF2B5EF4-FFF2-40B4-BE49-F238E27FC236}">
                    <a16:creationId xmlns:a16="http://schemas.microsoft.com/office/drawing/2014/main" xmlns="" id="{36AB2A4D-9C75-483F-8014-CB85C6F22F97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295941511"/>
                  </p:ext>
                </p:extLst>
              </p:nvPr>
            </p:nvGraphicFramePr>
            <p:xfrm>
              <a:off x="1921521" y="3145341"/>
              <a:ext cx="8128000" cy="1385888"/>
            </p:xfrm>
            <a:graphic>
              <a:graphicData uri="http://schemas.openxmlformats.org/drawingml/2006/table">
                <a:tbl>
                  <a:tblPr firstRow="1" bandRow="1">
                    <a:tableStyleId>{F2DE63D5-997A-4646-A377-4702673A728D}</a:tableStyleId>
                  </a:tblPr>
                  <a:tblGrid>
                    <a:gridCol w="4064000">
                      <a:extLst>
                        <a:ext uri="{9D8B030D-6E8A-4147-A177-3AD203B41FA5}">
                          <a16:colId xmlns:a16="http://schemas.microsoft.com/office/drawing/2014/main" xmlns="" val="509280919"/>
                        </a:ext>
                      </a:extLst>
                    </a:gridCol>
                    <a:gridCol w="4064000">
                      <a:extLst>
                        <a:ext uri="{9D8B030D-6E8A-4147-A177-3AD203B41FA5}">
                          <a16:colId xmlns:a16="http://schemas.microsoft.com/office/drawing/2014/main" xmlns="" val="2275447869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dirty="0">
                              <a:solidFill>
                                <a:sysClr val="windowText" lastClr="000000"/>
                              </a:solidFill>
                            </a:rPr>
                            <a:t>Instantaneous </a:t>
                          </a:r>
                          <a:r>
                            <a:rPr lang="tr-TR" dirty="0" err="1">
                              <a:solidFill>
                                <a:sysClr val="windowText" lastClr="000000"/>
                              </a:solidFill>
                            </a:rPr>
                            <a:t>phase</a:t>
                          </a:r>
                          <a:r>
                            <a:rPr lang="tr-TR" dirty="0">
                              <a:solidFill>
                                <a:sysClr val="windowText" lastClr="000000"/>
                              </a:solidFill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tr-TR" i="1" smtClean="0">
                                  <a:solidFill>
                                    <a:sysClr val="windowText" lastClr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∅</m:t>
                              </m:r>
                              <m:r>
                                <a:rPr lang="tr-TR" b="1" i="1" smtClean="0">
                                  <a:solidFill>
                                    <a:sysClr val="windowText" lastClr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tr-TR" b="1" i="1" smtClean="0">
                                  <a:solidFill>
                                    <a:sysClr val="windowText" lastClr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𝒕</m:t>
                              </m:r>
                              <m:r>
                                <a:rPr lang="tr-TR" b="1" i="1" smtClean="0">
                                  <a:solidFill>
                                    <a:sysClr val="windowText" lastClr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</m:t>
                              </m:r>
                            </m:oMath>
                          </a14:m>
                          <a:endParaRPr lang="tr-TR" dirty="0">
                            <a:solidFill>
                              <a:sysClr val="windowText" lastClr="00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dirty="0">
                              <a:solidFill>
                                <a:sysClr val="windowText" lastClr="000000"/>
                              </a:solidFill>
                            </a:rPr>
                            <a:t>Instantaneous </a:t>
                          </a:r>
                          <a:r>
                            <a:rPr lang="tr-TR" dirty="0" err="1">
                              <a:solidFill>
                                <a:sysClr val="windowText" lastClr="000000"/>
                              </a:solidFill>
                            </a:rPr>
                            <a:t>frequency</a:t>
                          </a:r>
                          <a:r>
                            <a:rPr lang="tr-TR" dirty="0">
                              <a:solidFill>
                                <a:sysClr val="windowText" lastClr="000000"/>
                              </a:solidFill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tr-TR" b="1" i="1" smtClean="0">
                                  <a:solidFill>
                                    <a:sysClr val="windowText" lastClr="000000"/>
                                  </a:solidFill>
                                  <a:latin typeface="Cambria Math" panose="02040503050406030204" pitchFamily="18" charset="0"/>
                                </a:rPr>
                                <m:t>𝒇</m:t>
                              </m:r>
                              <m:r>
                                <a:rPr lang="tr-TR" b="1" i="1" smtClean="0">
                                  <a:solidFill>
                                    <a:sysClr val="windowText" lastClr="000000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tr-TR" b="1" i="1" smtClean="0">
                                  <a:solidFill>
                                    <a:sysClr val="windowText" lastClr="000000"/>
                                  </a:solidFill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  <m:r>
                                <a:rPr lang="tr-TR" b="1" i="1" smtClean="0">
                                  <a:solidFill>
                                    <a:sysClr val="windowText" lastClr="000000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oMath>
                          </a14:m>
                          <a:endParaRPr lang="tr-TR" dirty="0">
                            <a:solidFill>
                              <a:sysClr val="windowText" lastClr="000000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xmlns="" val="126739679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tr-TR" dirty="0"/>
                            <a:t>PM                       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tr-TR" sz="18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18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∅</m:t>
                                  </m:r>
                                </m:e>
                                <m:sub>
                                  <m:r>
                                    <a:rPr lang="tr-TR" sz="18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∆</m:t>
                                  </m:r>
                                </m:sub>
                              </m:sSub>
                              <m:r>
                                <a:rPr lang="tr-TR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  <m:d>
                                <m:dPr>
                                  <m:ctrlPr>
                                    <a:rPr lang="tr-TR" sz="18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tr-TR" sz="18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</m:oMath>
                          </a14:m>
                          <a:endParaRPr lang="tr-T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tr-TR" sz="1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tr-TR" sz="1800" b="0" i="1" smtClean="0"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tr-TR" sz="1800" b="0" i="1" smtClean="0">
                                        <a:latin typeface="Cambria Math" panose="02040503050406030204" pitchFamily="18" charset="0"/>
                                      </a:rPr>
                                      <m:t>𝑐</m:t>
                                    </m:r>
                                  </m:sub>
                                </m:sSub>
                                <m:r>
                                  <a:rPr lang="tr-TR" sz="1800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f>
                                  <m:fPr>
                                    <m:ctrlPr>
                                      <a:rPr lang="tr-TR" sz="18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tr-TR" sz="18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tr-TR" sz="18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  <m:r>
                                      <a:rPr lang="tr-TR" sz="18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𝜋</m:t>
                                    </m:r>
                                  </m:den>
                                </m:f>
                                <m:acc>
                                  <m:accPr>
                                    <m:chr m:val="̇"/>
                                    <m:ctrlPr>
                                      <a:rPr lang="tr-TR" sz="1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tr-TR" sz="1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∅</m:t>
                                    </m:r>
                                  </m:e>
                                </m:acc>
                                <m:d>
                                  <m:dPr>
                                    <m:ctrlPr>
                                      <a:rPr lang="tr-TR" sz="1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tr-TR" sz="1800" b="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tr-TR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xmlns="" val="118319407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tr-TR" dirty="0"/>
                            <a:t>FM            </a:t>
                          </a:r>
                          <a:r>
                            <a:rPr lang="tr-TR" baseline="0" dirty="0"/>
                            <a:t>     </a:t>
                          </a:r>
                          <a14:m>
                            <m:oMath xmlns:m="http://schemas.openxmlformats.org/officeDocument/2006/math"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tr-T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𝜋</m:t>
                              </m:r>
                              <m:sSub>
                                <m:sSub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</m:e>
                                <m:sub>
                                  <m:r>
                                    <a:rPr lang="tr-TR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∆</m:t>
                                  </m:r>
                                </m:sub>
                              </m:sSub>
                              <m:nary>
                                <m:naryPr>
                                  <m:limLoc m:val="undOvr"/>
                                  <m:subHide m:val="on"/>
                                  <m:supHide m:val="on"/>
                                  <m:ctrlPr>
                                    <a:rPr lang="tr-TR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r>
                                    <a:rPr lang="tr-TR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𝑥</m:t>
                                  </m:r>
                                  <m:d>
                                    <m:dPr>
                                      <m:ctrlPr>
                                        <a:rPr lang="tr-TR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tr-TR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𝜏</m:t>
                                      </m:r>
                                    </m:e>
                                  </m:d>
                                  <m:r>
                                    <a:rPr lang="tr-TR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𝑑</m:t>
                                  </m:r>
                                  <m:r>
                                    <a:rPr lang="tr-TR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𝜏</m:t>
                                  </m:r>
                                </m:e>
                              </m:nary>
                            </m:oMath>
                          </a14:m>
                          <a:endParaRPr lang="tr-T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tr-TR" sz="1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tr-TR" sz="1800" b="0" i="1" smtClean="0"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tr-TR" sz="1800" b="0" i="1" smtClean="0">
                                        <a:latin typeface="Cambria Math" panose="02040503050406030204" pitchFamily="18" charset="0"/>
                                      </a:rPr>
                                      <m:t>𝑐</m:t>
                                    </m:r>
                                  </m:sub>
                                </m:sSub>
                                <m:r>
                                  <a:rPr lang="tr-TR" sz="1800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tr-TR" sz="1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tr-TR" sz="1800" b="0" i="1" smtClean="0"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tr-TR" sz="1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∆</m:t>
                                    </m:r>
                                  </m:sub>
                                </m:sSub>
                                <m:r>
                                  <a:rPr lang="tr-TR" sz="18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d>
                                  <m:dPr>
                                    <m:ctrlPr>
                                      <a:rPr lang="tr-TR" sz="1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tr-TR" sz="1800" b="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tr-TR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xmlns="" val="389313773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8" name="Tablo 7">
                <a:extLst>
                  <a:ext uri="{FF2B5EF4-FFF2-40B4-BE49-F238E27FC236}">
                    <a16:creationId xmlns:a16="http://schemas.microsoft.com/office/drawing/2014/main" id="{36AB2A4D-9C75-483F-8014-CB85C6F22F97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295941511"/>
                  </p:ext>
                </p:extLst>
              </p:nvPr>
            </p:nvGraphicFramePr>
            <p:xfrm>
              <a:off x="1921521" y="3145341"/>
              <a:ext cx="8128000" cy="1385888"/>
            </p:xfrm>
            <a:graphic>
              <a:graphicData uri="http://schemas.openxmlformats.org/drawingml/2006/table">
                <a:tbl>
                  <a:tblPr firstRow="1" bandRow="1">
                    <a:tableStyleId>{F2DE63D5-997A-4646-A377-4702673A728D}</a:tableStyleId>
                  </a:tblPr>
                  <a:tblGrid>
                    <a:gridCol w="4064000">
                      <a:extLst>
                        <a:ext uri="{9D8B030D-6E8A-4147-A177-3AD203B41FA5}">
                          <a16:colId xmlns:a16="http://schemas.microsoft.com/office/drawing/2014/main" val="509280919"/>
                        </a:ext>
                      </a:extLst>
                    </a:gridCol>
                    <a:gridCol w="4064000">
                      <a:extLst>
                        <a:ext uri="{9D8B030D-6E8A-4147-A177-3AD203B41FA5}">
                          <a16:colId xmlns:a16="http://schemas.microsoft.com/office/drawing/2014/main" val="2275447869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2"/>
                          <a:stretch>
                            <a:fillRect l="-150" t="-8197" r="-100150" b="-4885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2"/>
                          <a:stretch>
                            <a:fillRect l="-100150" t="-8197" r="-150" b="-48852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267396792"/>
                      </a:ext>
                    </a:extLst>
                  </a:tr>
                  <a:tr h="606870"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2"/>
                          <a:stretch>
                            <a:fillRect l="-150" t="-65347" r="-100150" b="-19505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2"/>
                          <a:stretch>
                            <a:fillRect l="-100150" t="-65347" r="-150" b="-19505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183194074"/>
                      </a:ext>
                    </a:extLst>
                  </a:tr>
                  <a:tr h="408178"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2"/>
                          <a:stretch>
                            <a:fillRect l="-150" t="-249254" r="-100150" b="-1940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2"/>
                          <a:stretch>
                            <a:fillRect l="-100150" t="-249254" r="-150" b="-19403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893137733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1855356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xmlns="" id="{4A488E8C-BEA9-4BDF-81AB-1DEB33A5DA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xmlns="" id="{8CD0581F-CB78-4FD7-9C13-4D3113C5C0B7}"/>
              </a:ext>
            </a:extLst>
          </p:cNvPr>
          <p:cNvSpPr txBox="1"/>
          <p:nvPr/>
        </p:nvSpPr>
        <p:spPr>
          <a:xfrm>
            <a:off x="585926" y="470517"/>
            <a:ext cx="63963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dirty="0" err="1">
                <a:latin typeface="+mj-lt"/>
              </a:rPr>
              <a:t>Frequency</a:t>
            </a:r>
            <a:r>
              <a:rPr lang="tr-TR" sz="3600" dirty="0">
                <a:latin typeface="+mj-lt"/>
              </a:rPr>
              <a:t> </a:t>
            </a:r>
            <a:r>
              <a:rPr lang="tr-TR" sz="3600" dirty="0" err="1">
                <a:latin typeface="+mj-lt"/>
              </a:rPr>
              <a:t>and</a:t>
            </a:r>
            <a:r>
              <a:rPr lang="tr-TR" sz="3600" dirty="0">
                <a:latin typeface="+mj-lt"/>
              </a:rPr>
              <a:t> </a:t>
            </a:r>
            <a:r>
              <a:rPr lang="tr-TR" sz="3600" dirty="0" err="1">
                <a:latin typeface="+mj-lt"/>
              </a:rPr>
              <a:t>Phase</a:t>
            </a:r>
            <a:r>
              <a:rPr lang="tr-TR" sz="3600" dirty="0">
                <a:latin typeface="+mj-lt"/>
              </a:rPr>
              <a:t> </a:t>
            </a:r>
            <a:r>
              <a:rPr lang="tr-TR" sz="3600" dirty="0" err="1">
                <a:latin typeface="+mj-lt"/>
              </a:rPr>
              <a:t>Modulation</a:t>
            </a:r>
            <a:endParaRPr lang="tr-TR" sz="3600" dirty="0">
              <a:latin typeface="+mj-lt"/>
            </a:endParaRP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xmlns="" id="{BDB9805A-BEDB-46F0-AE11-471BD79AA599}"/>
              </a:ext>
            </a:extLst>
          </p:cNvPr>
          <p:cNvSpPr/>
          <p:nvPr/>
        </p:nvSpPr>
        <p:spPr>
          <a:xfrm>
            <a:off x="585926" y="1255735"/>
            <a:ext cx="30412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/>
              <a:t>PM </a:t>
            </a:r>
            <a:r>
              <a:rPr lang="tr-TR" sz="2800" dirty="0" err="1"/>
              <a:t>and</a:t>
            </a:r>
            <a:r>
              <a:rPr lang="tr-TR" sz="2800" dirty="0"/>
              <a:t> FM </a:t>
            </a:r>
            <a:r>
              <a:rPr lang="tr-TR" sz="2800" dirty="0" err="1"/>
              <a:t>Signals</a:t>
            </a:r>
            <a:r>
              <a:rPr lang="tr-TR" sz="2800" dirty="0"/>
              <a:t>: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xmlns="" id="{95D6CB4F-0B3E-403A-8974-85F04CFD6CCB}"/>
              </a:ext>
            </a:extLst>
          </p:cNvPr>
          <p:cNvSpPr/>
          <p:nvPr/>
        </p:nvSpPr>
        <p:spPr>
          <a:xfrm>
            <a:off x="579142" y="1917842"/>
            <a:ext cx="1040253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The amplitude of an angle-modulated wave is </a:t>
            </a:r>
            <a:r>
              <a:rPr lang="en-US" sz="2400" i="1" dirty="0"/>
              <a:t>constant</a:t>
            </a:r>
            <a:r>
              <a:rPr lang="en-US" sz="2400" dirty="0"/>
              <a:t>.</a:t>
            </a:r>
            <a:endParaRPr lang="tr-TR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The message resides in the </a:t>
            </a:r>
            <a:r>
              <a:rPr lang="en-US" sz="2400" i="1" dirty="0"/>
              <a:t>zero crossings alone</a:t>
            </a:r>
            <a:r>
              <a:rPr lang="en-US" sz="2400" dirty="0"/>
              <a:t>, providing the carrier frequency</a:t>
            </a:r>
            <a:r>
              <a:rPr lang="tr-TR" sz="2400" dirty="0"/>
              <a:t> is </a:t>
            </a:r>
            <a:r>
              <a:rPr lang="tr-TR" sz="2400" dirty="0" err="1"/>
              <a:t>large</a:t>
            </a:r>
            <a:r>
              <a:rPr lang="tr-TR" sz="2400" dirty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The modulated wave does not resemble the message waveform.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8129214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xmlns="" id="{4A488E8C-BEA9-4BDF-81AB-1DEB33A5DA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xmlns="" id="{8CD0581F-CB78-4FD7-9C13-4D3113C5C0B7}"/>
              </a:ext>
            </a:extLst>
          </p:cNvPr>
          <p:cNvSpPr txBox="1"/>
          <p:nvPr/>
        </p:nvSpPr>
        <p:spPr>
          <a:xfrm>
            <a:off x="585926" y="470517"/>
            <a:ext cx="63963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dirty="0" err="1">
                <a:latin typeface="+mj-lt"/>
              </a:rPr>
              <a:t>Frequency</a:t>
            </a:r>
            <a:r>
              <a:rPr lang="tr-TR" sz="3600" dirty="0">
                <a:latin typeface="+mj-lt"/>
              </a:rPr>
              <a:t> </a:t>
            </a:r>
            <a:r>
              <a:rPr lang="tr-TR" sz="3600" dirty="0" err="1">
                <a:latin typeface="+mj-lt"/>
              </a:rPr>
              <a:t>and</a:t>
            </a:r>
            <a:r>
              <a:rPr lang="tr-TR" sz="3600" dirty="0">
                <a:latin typeface="+mj-lt"/>
              </a:rPr>
              <a:t> </a:t>
            </a:r>
            <a:r>
              <a:rPr lang="tr-TR" sz="3600" dirty="0" err="1">
                <a:latin typeface="+mj-lt"/>
              </a:rPr>
              <a:t>Phase</a:t>
            </a:r>
            <a:r>
              <a:rPr lang="tr-TR" sz="3600" dirty="0">
                <a:latin typeface="+mj-lt"/>
              </a:rPr>
              <a:t> </a:t>
            </a:r>
            <a:r>
              <a:rPr lang="tr-TR" sz="3600" dirty="0" err="1">
                <a:latin typeface="+mj-lt"/>
              </a:rPr>
              <a:t>Modulation</a:t>
            </a:r>
            <a:endParaRPr lang="tr-TR" sz="3600" dirty="0">
              <a:latin typeface="+mj-lt"/>
            </a:endParaRP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xmlns="" id="{BDB9805A-BEDB-46F0-AE11-471BD79AA599}"/>
              </a:ext>
            </a:extLst>
          </p:cNvPr>
          <p:cNvSpPr/>
          <p:nvPr/>
        </p:nvSpPr>
        <p:spPr>
          <a:xfrm>
            <a:off x="585926" y="1255735"/>
            <a:ext cx="30412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/>
              <a:t>PM </a:t>
            </a:r>
            <a:r>
              <a:rPr lang="tr-TR" sz="2800" dirty="0" err="1"/>
              <a:t>and</a:t>
            </a:r>
            <a:r>
              <a:rPr lang="tr-TR" sz="2800" dirty="0"/>
              <a:t> FM </a:t>
            </a:r>
            <a:r>
              <a:rPr lang="tr-TR" sz="2800" dirty="0" err="1"/>
              <a:t>Signals</a:t>
            </a:r>
            <a:r>
              <a:rPr lang="tr-TR" sz="2800" dirty="0"/>
              <a:t>: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xmlns="" id="{751E16A7-4235-49C1-B2D9-361076B943E5}"/>
              </a:ext>
            </a:extLst>
          </p:cNvPr>
          <p:cNvSpPr/>
          <p:nvPr/>
        </p:nvSpPr>
        <p:spPr>
          <a:xfrm>
            <a:off x="585926" y="2097324"/>
            <a:ext cx="1046677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Figure 5.1–2</a:t>
            </a:r>
            <a:r>
              <a:rPr lang="tr-TR" sz="2400" dirty="0"/>
              <a:t> (</a:t>
            </a:r>
            <a:r>
              <a:rPr lang="tr-TR" sz="2400" dirty="0" err="1"/>
              <a:t>Carlson</a:t>
            </a:r>
            <a:r>
              <a:rPr lang="tr-TR" sz="2400" dirty="0"/>
              <a:t>, </a:t>
            </a:r>
            <a:r>
              <a:rPr lang="tr-TR" sz="2400" dirty="0" err="1"/>
              <a:t>page</a:t>
            </a:r>
            <a:r>
              <a:rPr lang="tr-TR" sz="2400" dirty="0"/>
              <a:t> 212)</a:t>
            </a:r>
            <a:r>
              <a:rPr lang="en-US" sz="2400" dirty="0"/>
              <a:t> illustrates some of these points by showing typical AM, FM, and PM</a:t>
            </a:r>
            <a:r>
              <a:rPr lang="tr-TR" sz="2400" dirty="0"/>
              <a:t> </a:t>
            </a:r>
            <a:r>
              <a:rPr lang="tr-TR" sz="2400" dirty="0" err="1"/>
              <a:t>waves</a:t>
            </a:r>
            <a:r>
              <a:rPr lang="tr-TR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609254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/>
              <a:t>References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 err="1"/>
              <a:t>Communication</a:t>
            </a:r>
            <a:r>
              <a:rPr lang="tr-TR" dirty="0"/>
              <a:t> </a:t>
            </a:r>
            <a:r>
              <a:rPr lang="tr-TR" dirty="0" err="1"/>
              <a:t>Systems</a:t>
            </a:r>
            <a:r>
              <a:rPr lang="tr-TR" dirty="0"/>
              <a:t>, An </a:t>
            </a:r>
            <a:r>
              <a:rPr lang="tr-TR" dirty="0" err="1"/>
              <a:t>Introduction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Signal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Noise</a:t>
            </a:r>
            <a:r>
              <a:rPr lang="tr-TR" dirty="0"/>
              <a:t> in </a:t>
            </a:r>
            <a:r>
              <a:rPr lang="tr-TR" dirty="0" err="1"/>
              <a:t>Electrical</a:t>
            </a:r>
            <a:r>
              <a:rPr lang="tr-TR" dirty="0"/>
              <a:t> </a:t>
            </a:r>
            <a:r>
              <a:rPr lang="tr-TR" dirty="0" err="1"/>
              <a:t>Communication</a:t>
            </a:r>
            <a:r>
              <a:rPr lang="tr-TR" dirty="0"/>
              <a:t>, 5th </a:t>
            </a:r>
            <a:r>
              <a:rPr lang="tr-TR" dirty="0" err="1"/>
              <a:t>edition</a:t>
            </a:r>
            <a:r>
              <a:rPr lang="tr-TR" dirty="0"/>
              <a:t>,  A.B. </a:t>
            </a:r>
            <a:r>
              <a:rPr lang="tr-TR" dirty="0" err="1"/>
              <a:t>Carlson</a:t>
            </a:r>
            <a:r>
              <a:rPr lang="tr-TR" dirty="0"/>
              <a:t>, P.B. </a:t>
            </a:r>
            <a:r>
              <a:rPr lang="tr-TR" dirty="0" err="1"/>
              <a:t>Crilly</a:t>
            </a:r>
            <a:r>
              <a:rPr lang="tr-TR" dirty="0"/>
              <a:t>, J.C. </a:t>
            </a:r>
            <a:r>
              <a:rPr lang="tr-TR" dirty="0" err="1"/>
              <a:t>Rutledge</a:t>
            </a:r>
            <a:r>
              <a:rPr lang="tr-TR" dirty="0"/>
              <a:t>, </a:t>
            </a:r>
            <a:r>
              <a:rPr lang="tr-TR" dirty="0" err="1"/>
              <a:t>Mc</a:t>
            </a:r>
            <a:r>
              <a:rPr lang="tr-TR" dirty="0"/>
              <a:t> </a:t>
            </a:r>
            <a:r>
              <a:rPr lang="tr-TR" dirty="0" err="1"/>
              <a:t>Graw</a:t>
            </a:r>
            <a:r>
              <a:rPr lang="tr-TR" dirty="0"/>
              <a:t> </a:t>
            </a:r>
            <a:r>
              <a:rPr lang="tr-TR" dirty="0" err="1"/>
              <a:t>Hill</a:t>
            </a:r>
            <a:r>
              <a:rPr lang="tr-TR" dirty="0"/>
              <a:t>.</a:t>
            </a:r>
          </a:p>
          <a:p>
            <a:pPr marL="0" lvl="0" indent="0">
              <a:buNone/>
            </a:pPr>
            <a:endParaRPr lang="tr-TR" dirty="0"/>
          </a:p>
          <a:p>
            <a:r>
              <a:rPr lang="tr-TR" dirty="0"/>
              <a:t>An </a:t>
            </a:r>
            <a:r>
              <a:rPr lang="tr-TR" dirty="0" err="1"/>
              <a:t>Introduction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Analog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Digital</a:t>
            </a:r>
            <a:r>
              <a:rPr lang="tr-TR" dirty="0"/>
              <a:t> Communications, 2nd </a:t>
            </a:r>
            <a:r>
              <a:rPr lang="tr-TR" dirty="0" err="1"/>
              <a:t>edition</a:t>
            </a:r>
            <a:r>
              <a:rPr lang="tr-TR" dirty="0"/>
              <a:t>, S. </a:t>
            </a:r>
            <a:r>
              <a:rPr lang="tr-TR" dirty="0" err="1"/>
              <a:t>Haykin</a:t>
            </a:r>
            <a:r>
              <a:rPr lang="tr-TR" dirty="0"/>
              <a:t>, M. </a:t>
            </a:r>
            <a:r>
              <a:rPr lang="tr-TR" dirty="0" err="1"/>
              <a:t>Moher</a:t>
            </a:r>
            <a:r>
              <a:rPr lang="tr-TR" dirty="0"/>
              <a:t>, </a:t>
            </a:r>
            <a:r>
              <a:rPr lang="tr-TR" dirty="0" err="1"/>
              <a:t>Wiley</a:t>
            </a:r>
            <a:r>
              <a:rPr lang="tr-TR" dirty="0"/>
              <a:t>.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269121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122140" y="1757320"/>
            <a:ext cx="5925065" cy="1900280"/>
          </a:xfrm>
        </p:spPr>
        <p:txBody>
          <a:bodyPr>
            <a:normAutofit/>
          </a:bodyPr>
          <a:lstStyle/>
          <a:p>
            <a:pPr algn="ctr"/>
            <a:r>
              <a:rPr lang="tr-TR" sz="3600" dirty="0" smtClean="0"/>
              <a:t>EEE322 </a:t>
            </a:r>
            <a:r>
              <a:rPr lang="tr-TR" sz="3600" dirty="0"/>
              <a:t/>
            </a:r>
            <a:br>
              <a:rPr lang="tr-TR" sz="3600" dirty="0"/>
            </a:br>
            <a:r>
              <a:rPr lang="tr-TR" sz="3600" dirty="0"/>
              <a:t>COMMUNICATION THEORY - I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>
          <a:xfrm>
            <a:off x="2240691" y="3975700"/>
            <a:ext cx="8767119" cy="220267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dirty="0"/>
              <a:t>LECTURE 9</a:t>
            </a:r>
          </a:p>
          <a:p>
            <a:pPr marL="0" indent="0">
              <a:buNone/>
            </a:pPr>
            <a:r>
              <a:rPr lang="tr-TR" dirty="0"/>
              <a:t>CONTINUOUS WAVE MODULATION:</a:t>
            </a:r>
          </a:p>
          <a:p>
            <a:pPr marL="0" indent="0">
              <a:buNone/>
            </a:pPr>
            <a:r>
              <a:rPr lang="tr-TR" dirty="0"/>
              <a:t>	ANGLE MODULATION:</a:t>
            </a:r>
          </a:p>
          <a:p>
            <a:pPr marL="0" indent="0">
              <a:buNone/>
            </a:pPr>
            <a:r>
              <a:rPr lang="tr-TR" dirty="0"/>
              <a:t>			</a:t>
            </a:r>
            <a:r>
              <a:rPr lang="tr-TR" sz="2600" dirty="0"/>
              <a:t>FREQUENCY MODULATION (FM)</a:t>
            </a:r>
          </a:p>
          <a:p>
            <a:pPr marL="0" indent="0">
              <a:buNone/>
            </a:pPr>
            <a:r>
              <a:rPr lang="tr-TR" sz="2600" dirty="0"/>
              <a:t>			PHASE MODULATION (PM)</a:t>
            </a: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422950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xmlns="" id="{4A488E8C-BEA9-4BDF-81AB-1DEB33A5DA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xmlns="" id="{8CD0581F-CB78-4FD7-9C13-4D3113C5C0B7}"/>
              </a:ext>
            </a:extLst>
          </p:cNvPr>
          <p:cNvSpPr txBox="1"/>
          <p:nvPr/>
        </p:nvSpPr>
        <p:spPr>
          <a:xfrm>
            <a:off x="585926" y="470517"/>
            <a:ext cx="63963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dirty="0" err="1">
                <a:latin typeface="+mj-lt"/>
              </a:rPr>
              <a:t>Frequency</a:t>
            </a:r>
            <a:r>
              <a:rPr lang="tr-TR" sz="3600" dirty="0">
                <a:latin typeface="+mj-lt"/>
              </a:rPr>
              <a:t> </a:t>
            </a:r>
            <a:r>
              <a:rPr lang="tr-TR" sz="3600" dirty="0" err="1">
                <a:latin typeface="+mj-lt"/>
              </a:rPr>
              <a:t>and</a:t>
            </a:r>
            <a:r>
              <a:rPr lang="tr-TR" sz="3600" dirty="0">
                <a:latin typeface="+mj-lt"/>
              </a:rPr>
              <a:t> </a:t>
            </a:r>
            <a:r>
              <a:rPr lang="tr-TR" sz="3600" dirty="0" err="1">
                <a:latin typeface="+mj-lt"/>
              </a:rPr>
              <a:t>Phase</a:t>
            </a:r>
            <a:r>
              <a:rPr lang="tr-TR" sz="3600" dirty="0">
                <a:latin typeface="+mj-lt"/>
              </a:rPr>
              <a:t> </a:t>
            </a:r>
            <a:r>
              <a:rPr lang="tr-TR" sz="3600" dirty="0" err="1">
                <a:latin typeface="+mj-lt"/>
              </a:rPr>
              <a:t>Modulation</a:t>
            </a:r>
            <a:endParaRPr lang="tr-TR" sz="3600" dirty="0">
              <a:latin typeface="+mj-lt"/>
            </a:endParaRP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xmlns="" id="{BDB9805A-BEDB-46F0-AE11-471BD79AA599}"/>
              </a:ext>
            </a:extLst>
          </p:cNvPr>
          <p:cNvSpPr/>
          <p:nvPr/>
        </p:nvSpPr>
        <p:spPr>
          <a:xfrm>
            <a:off x="585926" y="1255735"/>
            <a:ext cx="30412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/>
              <a:t>PM </a:t>
            </a:r>
            <a:r>
              <a:rPr lang="tr-TR" sz="2800" dirty="0" err="1"/>
              <a:t>and</a:t>
            </a:r>
            <a:r>
              <a:rPr lang="tr-TR" sz="2800" dirty="0"/>
              <a:t> FM </a:t>
            </a:r>
            <a:r>
              <a:rPr lang="tr-TR" sz="2800" dirty="0" err="1"/>
              <a:t>Signals</a:t>
            </a:r>
            <a:r>
              <a:rPr lang="tr-TR" sz="2800" dirty="0"/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Dikdörtgen 5">
                <a:extLst>
                  <a:ext uri="{FF2B5EF4-FFF2-40B4-BE49-F238E27FC236}">
                    <a16:creationId xmlns:a16="http://schemas.microsoft.com/office/drawing/2014/main" xmlns="" id="{8ABD5336-01D5-4B0B-9731-A1764A86C39F}"/>
                  </a:ext>
                </a:extLst>
              </p:cNvPr>
              <p:cNvSpPr/>
              <p:nvPr/>
            </p:nvSpPr>
            <p:spPr>
              <a:xfrm>
                <a:off x="641281" y="1829063"/>
                <a:ext cx="9425991" cy="415498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dirty="0">
                    <a:latin typeface="Times New Roman" panose="02020603050405020304" pitchFamily="18" charset="0"/>
                  </a:rPr>
                  <a:t>Consider a CW signal with constant envelope but time-varying phase, so</a:t>
                </a:r>
                <a:endParaRPr lang="tr-TR" sz="2400" dirty="0">
                  <a:latin typeface="Times New Roman" panose="02020603050405020304" pitchFamily="18" charset="0"/>
                </a:endParaRPr>
              </a:p>
              <a:p>
                <a:endParaRPr lang="tr-TR" sz="2400" dirty="0">
                  <a:latin typeface="Times New Roman" panose="020206030504050203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d>
                        <m:dPr>
                          <m:ctrlPr>
                            <a:rPr lang="tr-TR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func>
                        <m:funcPr>
                          <m:ctrlPr>
                            <a:rPr lang="tr-TR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tr-TR" sz="24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tr-TR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400" b="0" i="1" smtClean="0">
                                      <a:latin typeface="Cambria Math" panose="02040503050406030204" pitchFamily="18" charset="0"/>
                                    </a:rPr>
                                    <m:t>𝑤</m:t>
                                  </m:r>
                                </m:e>
                                <m:sub>
                                  <m:r>
                                    <a:rPr lang="tr-TR" sz="2400" b="0" i="1" smtClean="0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sub>
                              </m:sSub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  <m:t>+∅</m:t>
                              </m:r>
                              <m:d>
                                <m:dPr>
                                  <m:ctrlPr>
                                    <a:rPr lang="tr-TR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tr-TR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</m:e>
                          </m:d>
                        </m:e>
                      </m:func>
                    </m:oMath>
                  </m:oMathPara>
                </a14:m>
                <a:endParaRPr lang="tr-TR" sz="2400" b="0" dirty="0">
                  <a:ea typeface="Cambria Math" panose="02040503050406030204" pitchFamily="18" charset="0"/>
                </a:endParaRPr>
              </a:p>
              <a:p>
                <a:endParaRPr lang="tr-TR" sz="2400" b="0" dirty="0">
                  <a:ea typeface="Cambria Math" panose="02040503050406030204" pitchFamily="18" charset="0"/>
                </a:endParaRPr>
              </a:p>
              <a:p>
                <a:r>
                  <a:rPr lang="en-US" sz="2400" dirty="0"/>
                  <a:t>Upon defining the </a:t>
                </a:r>
                <a:r>
                  <a:rPr lang="en-US" sz="2400" b="1" dirty="0"/>
                  <a:t>total instantaneous angle</a:t>
                </a:r>
                <a:endParaRPr lang="tr-TR" sz="2400" b="1" dirty="0"/>
              </a:p>
              <a:p>
                <a:endParaRPr lang="tr-TR" sz="2400" b="1" dirty="0"/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tr-TR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d>
                      <m:dPr>
                        <m:ctrlPr>
                          <a:rPr lang="tr-TR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tr-TR" sz="24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tr-TR" sz="24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tr-TR" sz="24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tr-TR" sz="2400" i="1">
                        <a:latin typeface="Cambria Math" panose="02040503050406030204" pitchFamily="18" charset="0"/>
                      </a:rPr>
                      <m:t>+∅</m:t>
                    </m:r>
                    <m:d>
                      <m:dPr>
                        <m:ctrlPr>
                          <a:rPr lang="tr-TR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endParaRPr lang="tr-TR" sz="2400" dirty="0"/>
              </a:p>
              <a:p>
                <a:pPr algn="ctr"/>
                <a:endParaRPr lang="tr-TR" sz="2400" dirty="0"/>
              </a:p>
              <a:p>
                <a:pPr algn="ctr"/>
                <a:endParaRPr lang="tr-TR" sz="2400" dirty="0"/>
              </a:p>
              <a:p>
                <a:pPr algn="ctr"/>
                <a:endParaRPr lang="tr-TR" sz="2400" dirty="0"/>
              </a:p>
              <a:p>
                <a:pPr algn="just"/>
                <a:endParaRPr lang="tr-TR" sz="2400" dirty="0"/>
              </a:p>
            </p:txBody>
          </p:sp>
        </mc:Choice>
        <mc:Fallback xmlns="">
          <p:sp>
            <p:nvSpPr>
              <p:cNvPr id="6" name="Dikdörtgen 5">
                <a:extLst>
                  <a:ext uri="{FF2B5EF4-FFF2-40B4-BE49-F238E27FC236}">
                    <a16:creationId xmlns:a16="http://schemas.microsoft.com/office/drawing/2014/main" id="{8ABD5336-01D5-4B0B-9731-A1764A86C39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281" y="1829063"/>
                <a:ext cx="9425991" cy="4154984"/>
              </a:xfrm>
              <a:prstGeom prst="rect">
                <a:avLst/>
              </a:prstGeom>
              <a:blipFill>
                <a:blip r:embed="rId2"/>
                <a:stretch>
                  <a:fillRect l="-970" t="-117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886064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xmlns="" id="{4A488E8C-BEA9-4BDF-81AB-1DEB33A5DA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xmlns="" id="{8CD0581F-CB78-4FD7-9C13-4D3113C5C0B7}"/>
              </a:ext>
            </a:extLst>
          </p:cNvPr>
          <p:cNvSpPr txBox="1"/>
          <p:nvPr/>
        </p:nvSpPr>
        <p:spPr>
          <a:xfrm>
            <a:off x="585926" y="470517"/>
            <a:ext cx="63963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dirty="0" err="1">
                <a:latin typeface="+mj-lt"/>
              </a:rPr>
              <a:t>Frequency</a:t>
            </a:r>
            <a:r>
              <a:rPr lang="tr-TR" sz="3600" dirty="0">
                <a:latin typeface="+mj-lt"/>
              </a:rPr>
              <a:t> </a:t>
            </a:r>
            <a:r>
              <a:rPr lang="tr-TR" sz="3600" dirty="0" err="1">
                <a:latin typeface="+mj-lt"/>
              </a:rPr>
              <a:t>and</a:t>
            </a:r>
            <a:r>
              <a:rPr lang="tr-TR" sz="3600" dirty="0">
                <a:latin typeface="+mj-lt"/>
              </a:rPr>
              <a:t> </a:t>
            </a:r>
            <a:r>
              <a:rPr lang="tr-TR" sz="3600" dirty="0" err="1">
                <a:latin typeface="+mj-lt"/>
              </a:rPr>
              <a:t>Phase</a:t>
            </a:r>
            <a:r>
              <a:rPr lang="tr-TR" sz="3600" dirty="0">
                <a:latin typeface="+mj-lt"/>
              </a:rPr>
              <a:t> </a:t>
            </a:r>
            <a:r>
              <a:rPr lang="tr-TR" sz="3600" dirty="0" err="1">
                <a:latin typeface="+mj-lt"/>
              </a:rPr>
              <a:t>Modulation</a:t>
            </a:r>
            <a:endParaRPr lang="tr-TR" sz="3600" dirty="0">
              <a:latin typeface="+mj-lt"/>
            </a:endParaRP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xmlns="" id="{BDB9805A-BEDB-46F0-AE11-471BD79AA599}"/>
              </a:ext>
            </a:extLst>
          </p:cNvPr>
          <p:cNvSpPr/>
          <p:nvPr/>
        </p:nvSpPr>
        <p:spPr>
          <a:xfrm>
            <a:off x="585926" y="1255735"/>
            <a:ext cx="30412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/>
              <a:t>PM </a:t>
            </a:r>
            <a:r>
              <a:rPr lang="tr-TR" sz="2800" dirty="0" err="1"/>
              <a:t>and</a:t>
            </a:r>
            <a:r>
              <a:rPr lang="tr-TR" sz="2800" dirty="0"/>
              <a:t> FM </a:t>
            </a:r>
            <a:r>
              <a:rPr lang="tr-TR" sz="2800" dirty="0" err="1"/>
              <a:t>Signals</a:t>
            </a:r>
            <a:r>
              <a:rPr lang="tr-TR" sz="2800" dirty="0"/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Dikdörtgen 3">
                <a:extLst>
                  <a:ext uri="{FF2B5EF4-FFF2-40B4-BE49-F238E27FC236}">
                    <a16:creationId xmlns:a16="http://schemas.microsoft.com/office/drawing/2014/main" xmlns="" id="{2E290A96-0BEA-42EE-97B8-183A265021A3}"/>
                  </a:ext>
                </a:extLst>
              </p:cNvPr>
              <p:cNvSpPr/>
              <p:nvPr/>
            </p:nvSpPr>
            <p:spPr>
              <a:xfrm>
                <a:off x="602942" y="1917842"/>
                <a:ext cx="10103528" cy="236295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tr-TR" sz="2400" dirty="0"/>
                  <a:t>W</a:t>
                </a:r>
                <a:r>
                  <a:rPr lang="en-US" sz="2400" dirty="0"/>
                  <a:t>e can express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d>
                      <m:d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en-US" sz="2400" dirty="0"/>
                  <a:t> as</a:t>
                </a:r>
                <a:endParaRPr lang="tr-TR" sz="2400" dirty="0"/>
              </a:p>
              <a:p>
                <a:pPr algn="just"/>
                <a:endParaRPr lang="tr-TR" sz="2400" dirty="0"/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d>
                      <m:d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tr-TR" sz="2400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</m:oMath>
                </a14:m>
                <a:r>
                  <a:rPr lang="tr-TR" sz="2400" dirty="0"/>
                  <a:t>cos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d>
                      <m:d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tr-TR" sz="240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tr-TR" sz="240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tr-TR" sz="2400">
                        <a:latin typeface="Cambria Math" panose="02040503050406030204" pitchFamily="18" charset="0"/>
                      </a:rPr>
                      <m:t>Re</m:t>
                    </m:r>
                    <m:d>
                      <m:dPr>
                        <m:begChr m:val="["/>
                        <m:endChr m:val="]"/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tr-TR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sz="2400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tr-TR" sz="2400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  <m:sSub>
                              <m:sSubPr>
                                <m:ctrlPr>
                                  <a:rPr lang="tr-TR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tr-TR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𝜃</m:t>
                                </m:r>
                              </m:e>
                              <m:sub>
                                <m:r>
                                  <a:rPr lang="tr-TR" sz="2400" i="1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sub>
                            </m:sSub>
                            <m:d>
                              <m:dPr>
                                <m:ctrlPr>
                                  <a:rPr lang="tr-TR" sz="24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tr-TR" sz="2400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</m:d>
                          </m:sup>
                        </m:sSup>
                      </m:e>
                    </m:d>
                  </m:oMath>
                </a14:m>
                <a:endParaRPr lang="tr-TR" sz="2400" dirty="0"/>
              </a:p>
              <a:p>
                <a:pPr algn="ctr"/>
                <a:endParaRPr lang="tr-TR" sz="2400" dirty="0"/>
              </a:p>
              <a:p>
                <a:r>
                  <a:rPr lang="tr-TR" sz="2400" dirty="0"/>
                  <a:t>I</a:t>
                </a:r>
                <a:r>
                  <a:rPr lang="en-US" sz="2400" dirty="0"/>
                  <a:t>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d>
                      <m:d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en-US" sz="2400" dirty="0"/>
                  <a:t> contains the message information </a:t>
                </a:r>
                <a:r>
                  <a:rPr lang="en-US" sz="2400" i="1" dirty="0"/>
                  <a:t>x</a:t>
                </a:r>
                <a:r>
                  <a:rPr lang="en-US" sz="2400" dirty="0"/>
                  <a:t>(</a:t>
                </a:r>
                <a:r>
                  <a:rPr lang="en-US" sz="2400" i="1" dirty="0"/>
                  <a:t>t</a:t>
                </a:r>
                <a:r>
                  <a:rPr lang="en-US" sz="2400" dirty="0"/>
                  <a:t>), we have a process that may be</a:t>
                </a:r>
                <a:r>
                  <a:rPr lang="tr-TR" sz="2400" dirty="0"/>
                  <a:t> </a:t>
                </a:r>
                <a:r>
                  <a:rPr lang="en-US" sz="2400" dirty="0"/>
                  <a:t>termed either </a:t>
                </a:r>
                <a:r>
                  <a:rPr lang="en-US" sz="2400" b="1" dirty="0"/>
                  <a:t>angle </a:t>
                </a:r>
                <a:r>
                  <a:rPr lang="en-US" sz="2400" dirty="0"/>
                  <a:t>modulation or </a:t>
                </a:r>
                <a:r>
                  <a:rPr lang="en-US" sz="2400" b="1" dirty="0"/>
                  <a:t>exponential </a:t>
                </a:r>
                <a:r>
                  <a:rPr lang="en-US" sz="2400" dirty="0"/>
                  <a:t>modulation.</a:t>
                </a:r>
                <a:endParaRPr lang="tr-TR" sz="3200" dirty="0"/>
              </a:p>
            </p:txBody>
          </p:sp>
        </mc:Choice>
        <mc:Fallback xmlns="">
          <p:sp>
            <p:nvSpPr>
              <p:cNvPr id="4" name="Dikdörtgen 3">
                <a:extLst>
                  <a:ext uri="{FF2B5EF4-FFF2-40B4-BE49-F238E27FC236}">
                    <a16:creationId xmlns:a16="http://schemas.microsoft.com/office/drawing/2014/main" id="{2E290A96-0BEA-42EE-97B8-183A265021A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2942" y="1917842"/>
                <a:ext cx="10103528" cy="2362955"/>
              </a:xfrm>
              <a:prstGeom prst="rect">
                <a:avLst/>
              </a:prstGeom>
              <a:blipFill>
                <a:blip r:embed="rId2"/>
                <a:stretch>
                  <a:fillRect l="-966" t="-2067" b="-516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358995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xmlns="" id="{4A488E8C-BEA9-4BDF-81AB-1DEB33A5DA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xmlns="" id="{8CD0581F-CB78-4FD7-9C13-4D3113C5C0B7}"/>
              </a:ext>
            </a:extLst>
          </p:cNvPr>
          <p:cNvSpPr txBox="1"/>
          <p:nvPr/>
        </p:nvSpPr>
        <p:spPr>
          <a:xfrm>
            <a:off x="585926" y="470517"/>
            <a:ext cx="63963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dirty="0" err="1">
                <a:latin typeface="+mj-lt"/>
              </a:rPr>
              <a:t>Frequency</a:t>
            </a:r>
            <a:r>
              <a:rPr lang="tr-TR" sz="3600" dirty="0">
                <a:latin typeface="+mj-lt"/>
              </a:rPr>
              <a:t> </a:t>
            </a:r>
            <a:r>
              <a:rPr lang="tr-TR" sz="3600" dirty="0" err="1">
                <a:latin typeface="+mj-lt"/>
              </a:rPr>
              <a:t>and</a:t>
            </a:r>
            <a:r>
              <a:rPr lang="tr-TR" sz="3600" dirty="0">
                <a:latin typeface="+mj-lt"/>
              </a:rPr>
              <a:t> </a:t>
            </a:r>
            <a:r>
              <a:rPr lang="tr-TR" sz="3600" dirty="0" err="1">
                <a:latin typeface="+mj-lt"/>
              </a:rPr>
              <a:t>Phase</a:t>
            </a:r>
            <a:r>
              <a:rPr lang="tr-TR" sz="3600" dirty="0">
                <a:latin typeface="+mj-lt"/>
              </a:rPr>
              <a:t> </a:t>
            </a:r>
            <a:r>
              <a:rPr lang="tr-TR" sz="3600" dirty="0" err="1">
                <a:latin typeface="+mj-lt"/>
              </a:rPr>
              <a:t>Modulation</a:t>
            </a:r>
            <a:endParaRPr lang="tr-TR" sz="3600" dirty="0">
              <a:latin typeface="+mj-lt"/>
            </a:endParaRP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xmlns="" id="{BDB9805A-BEDB-46F0-AE11-471BD79AA599}"/>
              </a:ext>
            </a:extLst>
          </p:cNvPr>
          <p:cNvSpPr/>
          <p:nvPr/>
        </p:nvSpPr>
        <p:spPr>
          <a:xfrm>
            <a:off x="585926" y="1255735"/>
            <a:ext cx="30412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/>
              <a:t>PM </a:t>
            </a:r>
            <a:r>
              <a:rPr lang="tr-TR" sz="2800" dirty="0" err="1"/>
              <a:t>and</a:t>
            </a:r>
            <a:r>
              <a:rPr lang="tr-TR" sz="2800" dirty="0"/>
              <a:t> FM </a:t>
            </a:r>
            <a:r>
              <a:rPr lang="tr-TR" sz="2800" dirty="0" err="1"/>
              <a:t>Signals</a:t>
            </a:r>
            <a:r>
              <a:rPr lang="tr-TR" sz="2800" dirty="0"/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Dikdörtgen 5">
                <a:extLst>
                  <a:ext uri="{FF2B5EF4-FFF2-40B4-BE49-F238E27FC236}">
                    <a16:creationId xmlns:a16="http://schemas.microsoft.com/office/drawing/2014/main" xmlns="" id="{EC31E8A6-9FD0-4884-A2C4-F01EE3CC7658}"/>
                  </a:ext>
                </a:extLst>
              </p:cNvPr>
              <p:cNvSpPr/>
              <p:nvPr/>
            </p:nvSpPr>
            <p:spPr>
              <a:xfrm>
                <a:off x="585925" y="1778955"/>
                <a:ext cx="10715349" cy="443198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tr-TR" sz="2400" b="1" dirty="0"/>
                  <a:t>Phase </a:t>
                </a:r>
                <a:r>
                  <a:rPr lang="tr-TR" sz="2400" b="1" dirty="0" err="1"/>
                  <a:t>modulation</a:t>
                </a:r>
                <a:r>
                  <a:rPr lang="tr-TR" sz="2400" b="1" dirty="0"/>
                  <a:t> </a:t>
                </a:r>
                <a:r>
                  <a:rPr lang="tr-TR" sz="2400" dirty="0"/>
                  <a:t>(PM) is </a:t>
                </a:r>
                <a:r>
                  <a:rPr lang="tr-TR" sz="2400" dirty="0" err="1"/>
                  <a:t>defined</a:t>
                </a:r>
                <a:r>
                  <a:rPr lang="tr-TR" sz="2400" dirty="0"/>
                  <a:t> </a:t>
                </a:r>
                <a:r>
                  <a:rPr lang="tr-TR" sz="2400" dirty="0" err="1"/>
                  <a:t>by</a:t>
                </a:r>
                <a:endParaRPr lang="tr-TR" sz="2400" dirty="0"/>
              </a:p>
              <a:p>
                <a:endParaRPr lang="tr-TR" sz="24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∅</m:t>
                      </m:r>
                      <m:d>
                        <m:dPr>
                          <m:ctrlP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tr-T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∅</m:t>
                          </m:r>
                        </m:e>
                        <m:sub>
                          <m: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</m:sub>
                      </m:sSub>
                      <m:r>
                        <a:rPr lang="tr-T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d>
                        <m:dPr>
                          <m:ctrlP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tr-T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tr-T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                </m:t>
                          </m:r>
                          <m:r>
                            <a:rPr lang="tr-T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∅</m:t>
                          </m:r>
                        </m:e>
                        <m:sub>
                          <m:r>
                            <a:rPr lang="tr-T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</m:sub>
                      </m:sSub>
                      <m:r>
                        <a:rPr lang="tr-TR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sSup>
                        <m:sSupPr>
                          <m:ctrlPr>
                            <a:rPr lang="tr-TR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180</m:t>
                          </m:r>
                        </m:e>
                        <m:sup>
                          <m: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𝑜</m:t>
                          </m:r>
                        </m:sup>
                      </m:sSup>
                    </m:oMath>
                  </m:oMathPara>
                </a14:m>
                <a:endParaRPr lang="tr-TR" sz="2400" dirty="0">
                  <a:ea typeface="Cambria Math" panose="02040503050406030204" pitchFamily="18" charset="0"/>
                </a:endParaRPr>
              </a:p>
              <a:p>
                <a:pPr algn="ctr"/>
                <a:endParaRPr lang="tr-TR" sz="2400" dirty="0"/>
              </a:p>
              <a:p>
                <a:pPr algn="just"/>
                <a:r>
                  <a:rPr lang="tr-TR" sz="2400" dirty="0" err="1"/>
                  <a:t>so</a:t>
                </a:r>
                <a:r>
                  <a:rPr lang="tr-TR" sz="2400" dirty="0"/>
                  <a:t> </a:t>
                </a:r>
                <a:r>
                  <a:rPr lang="tr-TR" sz="2400" dirty="0" err="1"/>
                  <a:t>that</a:t>
                </a:r>
                <a:r>
                  <a:rPr lang="tr-TR" sz="2400" dirty="0"/>
                  <a:t> </a:t>
                </a:r>
              </a:p>
              <a:p>
                <a:pPr algn="just"/>
                <a:endParaRPr lang="tr-TR" sz="24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d>
                        <m:d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tr-TR" sz="2400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func>
                        <m:func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tr-TR" sz="240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tr-TR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400" i="1">
                                      <a:latin typeface="Cambria Math" panose="02040503050406030204" pitchFamily="18" charset="0"/>
                                    </a:rPr>
                                    <m:t>𝑤</m:t>
                                  </m:r>
                                </m:e>
                                <m:sub>
                                  <m:r>
                                    <a:rPr lang="tr-TR" sz="2400" i="1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sub>
                              </m:sSub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tr-TR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∅</m:t>
                                  </m:r>
                                </m:e>
                                <m:sub>
                                  <m:r>
                                    <a:rPr lang="tr-TR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∆</m:t>
                                  </m:r>
                                </m:sub>
                              </m:sSub>
                              <m:r>
                                <a:rPr lang="tr-TR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  <m:d>
                                <m:dPr>
                                  <m:ctrlPr>
                                    <a:rPr lang="tr-TR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tr-TR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</m:e>
                          </m:d>
                        </m:e>
                      </m:func>
                    </m:oMath>
                  </m:oMathPara>
                </a14:m>
                <a:endParaRPr lang="tr-TR" sz="2400" dirty="0"/>
              </a:p>
              <a:p>
                <a:pPr algn="ctr"/>
                <a:endParaRPr lang="tr-TR" sz="2400" dirty="0"/>
              </a:p>
              <a:p>
                <a:r>
                  <a:rPr lang="en-US" sz="2400" dirty="0"/>
                  <a:t>These equations state that the instantaneous phase varies directly with the modulating</a:t>
                </a:r>
                <a:r>
                  <a:rPr lang="tr-TR" sz="2400" dirty="0"/>
                  <a:t> </a:t>
                </a:r>
                <a:r>
                  <a:rPr lang="tr-TR" sz="2400" dirty="0" err="1"/>
                  <a:t>signal</a:t>
                </a:r>
                <a:r>
                  <a:rPr lang="tr-TR" sz="2400" dirty="0"/>
                  <a:t>.</a:t>
                </a:r>
              </a:p>
              <a:p>
                <a:pPr algn="just"/>
                <a:endParaRPr lang="tr-TR" sz="2400" dirty="0"/>
              </a:p>
              <a:p>
                <a:pPr algn="ctr"/>
                <a:endParaRPr lang="tr-TR" dirty="0"/>
              </a:p>
            </p:txBody>
          </p:sp>
        </mc:Choice>
        <mc:Fallback xmlns="">
          <p:sp>
            <p:nvSpPr>
              <p:cNvPr id="6" name="Dikdörtgen 5">
                <a:extLst>
                  <a:ext uri="{FF2B5EF4-FFF2-40B4-BE49-F238E27FC236}">
                    <a16:creationId xmlns:a16="http://schemas.microsoft.com/office/drawing/2014/main" id="{EC31E8A6-9FD0-4884-A2C4-F01EE3CC765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925" y="1778955"/>
                <a:ext cx="10715349" cy="4431983"/>
              </a:xfrm>
              <a:prstGeom prst="rect">
                <a:avLst/>
              </a:prstGeom>
              <a:blipFill>
                <a:blip r:embed="rId2"/>
                <a:stretch>
                  <a:fillRect l="-853" t="-110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124950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xmlns="" id="{4A488E8C-BEA9-4BDF-81AB-1DEB33A5DA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xmlns="" id="{8CD0581F-CB78-4FD7-9C13-4D3113C5C0B7}"/>
              </a:ext>
            </a:extLst>
          </p:cNvPr>
          <p:cNvSpPr txBox="1"/>
          <p:nvPr/>
        </p:nvSpPr>
        <p:spPr>
          <a:xfrm>
            <a:off x="585926" y="470517"/>
            <a:ext cx="63963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dirty="0" err="1">
                <a:latin typeface="+mj-lt"/>
              </a:rPr>
              <a:t>Frequency</a:t>
            </a:r>
            <a:r>
              <a:rPr lang="tr-TR" sz="3600" dirty="0">
                <a:latin typeface="+mj-lt"/>
              </a:rPr>
              <a:t> </a:t>
            </a:r>
            <a:r>
              <a:rPr lang="tr-TR" sz="3600" dirty="0" err="1">
                <a:latin typeface="+mj-lt"/>
              </a:rPr>
              <a:t>and</a:t>
            </a:r>
            <a:r>
              <a:rPr lang="tr-TR" sz="3600" dirty="0">
                <a:latin typeface="+mj-lt"/>
              </a:rPr>
              <a:t> </a:t>
            </a:r>
            <a:r>
              <a:rPr lang="tr-TR" sz="3600" dirty="0" err="1">
                <a:latin typeface="+mj-lt"/>
              </a:rPr>
              <a:t>Phase</a:t>
            </a:r>
            <a:r>
              <a:rPr lang="tr-TR" sz="3600" dirty="0">
                <a:latin typeface="+mj-lt"/>
              </a:rPr>
              <a:t> </a:t>
            </a:r>
            <a:r>
              <a:rPr lang="tr-TR" sz="3600" dirty="0" err="1">
                <a:latin typeface="+mj-lt"/>
              </a:rPr>
              <a:t>Modulation</a:t>
            </a:r>
            <a:endParaRPr lang="tr-TR" sz="3600" dirty="0">
              <a:latin typeface="+mj-lt"/>
            </a:endParaRP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xmlns="" id="{BDB9805A-BEDB-46F0-AE11-471BD79AA599}"/>
              </a:ext>
            </a:extLst>
          </p:cNvPr>
          <p:cNvSpPr/>
          <p:nvPr/>
        </p:nvSpPr>
        <p:spPr>
          <a:xfrm>
            <a:off x="585926" y="1255735"/>
            <a:ext cx="30412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/>
              <a:t>PM </a:t>
            </a:r>
            <a:r>
              <a:rPr lang="tr-TR" sz="2800" dirty="0" err="1"/>
              <a:t>and</a:t>
            </a:r>
            <a:r>
              <a:rPr lang="tr-TR" sz="2800" dirty="0"/>
              <a:t> FM </a:t>
            </a:r>
            <a:r>
              <a:rPr lang="tr-TR" sz="2800" dirty="0" err="1"/>
              <a:t>Signals</a:t>
            </a:r>
            <a:r>
              <a:rPr lang="tr-TR" sz="2800" dirty="0"/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Dikdörtgen 3">
                <a:extLst>
                  <a:ext uri="{FF2B5EF4-FFF2-40B4-BE49-F238E27FC236}">
                    <a16:creationId xmlns:a16="http://schemas.microsoft.com/office/drawing/2014/main" xmlns="" id="{18DBEF6F-8662-4940-9BC5-24C821183490}"/>
                  </a:ext>
                </a:extLst>
              </p:cNvPr>
              <p:cNvSpPr/>
              <p:nvPr/>
            </p:nvSpPr>
            <p:spPr>
              <a:xfrm>
                <a:off x="585925" y="1917842"/>
                <a:ext cx="10182689" cy="263283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dirty="0"/>
                  <a:t>the phasor’s instantaneous rate of rotation in cycles</a:t>
                </a:r>
                <a:r>
                  <a:rPr lang="tr-TR" sz="2400" dirty="0"/>
                  <a:t> </a:t>
                </a:r>
                <a:r>
                  <a:rPr lang="en-US" sz="2400" dirty="0"/>
                  <a:t>per second or Hz will be</a:t>
                </a:r>
                <a:endParaRPr lang="tr-TR" sz="2400" dirty="0"/>
              </a:p>
              <a:p>
                <a:endParaRPr lang="tr-TR" sz="24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tr-TR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den>
                      </m:f>
                      <m:sSub>
                        <m:sSubPr>
                          <m:ctrlPr>
                            <a:rPr lang="tr-TR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𝜃</m:t>
                              </m:r>
                            </m:e>
                          </m:acc>
                        </m:e>
                        <m:sub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d>
                        <m:dPr>
                          <m:ctrlPr>
                            <a:rPr lang="tr-TR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tr-T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den>
                      </m:f>
                      <m:acc>
                        <m:accPr>
                          <m:chr m:val="̇"/>
                          <m:ctrlP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∅</m:t>
                          </m:r>
                        </m:e>
                      </m:acc>
                      <m:d>
                        <m:dPr>
                          <m:ctrlPr>
                            <a:rPr lang="tr-TR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 lang="tr-TR" sz="2400" b="0" dirty="0"/>
              </a:p>
              <a:p>
                <a:pPr algn="ctr"/>
                <a:endParaRPr lang="tr-TR" sz="2400" dirty="0"/>
              </a:p>
              <a:p>
                <a:pPr algn="just"/>
                <a:r>
                  <a:rPr lang="en-US" sz="2400" dirty="0"/>
                  <a:t>We call </a:t>
                </a:r>
                <a:r>
                  <a:rPr lang="en-US" sz="2400" i="1" dirty="0"/>
                  <a:t>f</a:t>
                </a:r>
                <a:r>
                  <a:rPr lang="en-US" sz="2400" dirty="0"/>
                  <a:t>(</a:t>
                </a:r>
                <a:r>
                  <a:rPr lang="en-US" sz="2400" i="1" dirty="0"/>
                  <a:t>t</a:t>
                </a:r>
                <a:r>
                  <a:rPr lang="en-US" sz="2400" dirty="0"/>
                  <a:t>) the </a:t>
                </a:r>
                <a:r>
                  <a:rPr lang="en-US" sz="2400" b="1" dirty="0"/>
                  <a:t>instantaneous frequency </a:t>
                </a:r>
                <a:r>
                  <a:rPr lang="en-US" sz="2400" dirty="0"/>
                  <a:t>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d>
                      <m:d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tr-TR" sz="2400" dirty="0"/>
                  <a:t>.</a:t>
                </a:r>
              </a:p>
              <a:p>
                <a:pPr algn="just"/>
                <a:endParaRPr lang="tr-TR" sz="2400" dirty="0"/>
              </a:p>
            </p:txBody>
          </p:sp>
        </mc:Choice>
        <mc:Fallback xmlns="">
          <p:sp>
            <p:nvSpPr>
              <p:cNvPr id="4" name="Dikdörtgen 3">
                <a:extLst>
                  <a:ext uri="{FF2B5EF4-FFF2-40B4-BE49-F238E27FC236}">
                    <a16:creationId xmlns:a16="http://schemas.microsoft.com/office/drawing/2014/main" id="{18DBEF6F-8662-4940-9BC5-24C82118349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925" y="1917842"/>
                <a:ext cx="10182689" cy="2632837"/>
              </a:xfrm>
              <a:prstGeom prst="rect">
                <a:avLst/>
              </a:prstGeom>
              <a:blipFill>
                <a:blip r:embed="rId2"/>
                <a:stretch>
                  <a:fillRect l="-898" t="-185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13318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xmlns="" id="{4A488E8C-BEA9-4BDF-81AB-1DEB33A5DA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xmlns="" id="{8CD0581F-CB78-4FD7-9C13-4D3113C5C0B7}"/>
              </a:ext>
            </a:extLst>
          </p:cNvPr>
          <p:cNvSpPr txBox="1"/>
          <p:nvPr/>
        </p:nvSpPr>
        <p:spPr>
          <a:xfrm>
            <a:off x="585926" y="470517"/>
            <a:ext cx="63963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dirty="0" err="1">
                <a:latin typeface="+mj-lt"/>
              </a:rPr>
              <a:t>Frequency</a:t>
            </a:r>
            <a:r>
              <a:rPr lang="tr-TR" sz="3600" dirty="0">
                <a:latin typeface="+mj-lt"/>
              </a:rPr>
              <a:t> </a:t>
            </a:r>
            <a:r>
              <a:rPr lang="tr-TR" sz="3600" dirty="0" err="1">
                <a:latin typeface="+mj-lt"/>
              </a:rPr>
              <a:t>and</a:t>
            </a:r>
            <a:r>
              <a:rPr lang="tr-TR" sz="3600" dirty="0">
                <a:latin typeface="+mj-lt"/>
              </a:rPr>
              <a:t> </a:t>
            </a:r>
            <a:r>
              <a:rPr lang="tr-TR" sz="3600" dirty="0" err="1">
                <a:latin typeface="+mj-lt"/>
              </a:rPr>
              <a:t>Phase</a:t>
            </a:r>
            <a:r>
              <a:rPr lang="tr-TR" sz="3600" dirty="0">
                <a:latin typeface="+mj-lt"/>
              </a:rPr>
              <a:t> </a:t>
            </a:r>
            <a:r>
              <a:rPr lang="tr-TR" sz="3600" dirty="0" err="1">
                <a:latin typeface="+mj-lt"/>
              </a:rPr>
              <a:t>Modulation</a:t>
            </a:r>
            <a:endParaRPr lang="tr-TR" sz="3600" dirty="0">
              <a:latin typeface="+mj-lt"/>
            </a:endParaRP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xmlns="" id="{BDB9805A-BEDB-46F0-AE11-471BD79AA599}"/>
              </a:ext>
            </a:extLst>
          </p:cNvPr>
          <p:cNvSpPr/>
          <p:nvPr/>
        </p:nvSpPr>
        <p:spPr>
          <a:xfrm>
            <a:off x="585926" y="1255735"/>
            <a:ext cx="30412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/>
              <a:t>PM </a:t>
            </a:r>
            <a:r>
              <a:rPr lang="tr-TR" sz="2800" dirty="0" err="1"/>
              <a:t>and</a:t>
            </a:r>
            <a:r>
              <a:rPr lang="tr-TR" sz="2800" dirty="0"/>
              <a:t> FM </a:t>
            </a:r>
            <a:r>
              <a:rPr lang="tr-TR" sz="2800" dirty="0" err="1"/>
              <a:t>Signals</a:t>
            </a:r>
            <a:r>
              <a:rPr lang="tr-TR" sz="2800" dirty="0"/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Dikdörtgen 3">
                <a:extLst>
                  <a:ext uri="{FF2B5EF4-FFF2-40B4-BE49-F238E27FC236}">
                    <a16:creationId xmlns:a16="http://schemas.microsoft.com/office/drawing/2014/main" xmlns="" id="{48FC67D3-F6F4-46A9-822B-D3823B9C0165}"/>
                  </a:ext>
                </a:extLst>
              </p:cNvPr>
              <p:cNvSpPr/>
              <p:nvPr/>
            </p:nvSpPr>
            <p:spPr>
              <a:xfrm>
                <a:off x="585925" y="1917842"/>
                <a:ext cx="10014013" cy="230832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dirty="0"/>
                  <a:t>In the case of </a:t>
                </a:r>
                <a:r>
                  <a:rPr lang="en-US" sz="2400" b="1" dirty="0"/>
                  <a:t>frequency modulation </a:t>
                </a:r>
                <a:r>
                  <a:rPr lang="en-US" sz="2400" dirty="0"/>
                  <a:t>(FM), the instantaneous frequency of the</a:t>
                </a:r>
                <a:r>
                  <a:rPr lang="tr-TR" sz="2400" dirty="0"/>
                  <a:t> </a:t>
                </a:r>
                <a:r>
                  <a:rPr lang="en-US" sz="2400" dirty="0"/>
                  <a:t>modulated wave is defined to be</a:t>
                </a:r>
                <a:endParaRPr lang="tr-TR" sz="2400" dirty="0"/>
              </a:p>
              <a:p>
                <a:endParaRPr lang="tr-TR" sz="2400" dirty="0"/>
              </a:p>
              <a:p>
                <a:pPr algn="ctr"/>
                <a14:m>
                  <m:oMath xmlns:m="http://schemas.openxmlformats.org/officeDocument/2006/math">
                    <m:r>
                      <a:rPr lang="tr-TR" sz="24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tr-TR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tr-TR" sz="24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tr-TR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tr-TR" sz="2400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tr-TR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tr-T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</m:sub>
                    </m:sSub>
                    <m:r>
                      <a:rPr lang="tr-TR" sz="2400" b="0" i="1" smtClean="0">
                        <a:latin typeface="Cambria Math" panose="02040503050406030204" pitchFamily="18" charset="0"/>
                      </a:rPr>
                      <m:t>𝑥</m:t>
                    </m:r>
                    <m:d>
                      <m:dPr>
                        <m:ctrlPr>
                          <a:rPr lang="tr-TR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sSub>
                      <m:sSub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                   </m:t>
                        </m:r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tr-TR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</m:sub>
                    </m:sSub>
                  </m:oMath>
                </a14:m>
                <a:r>
                  <a:rPr lang="tr-TR" sz="2400" dirty="0"/>
                  <a:t>&lt;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</m:oMath>
                </a14:m>
                <a:endParaRPr lang="tr-TR" sz="2400" dirty="0"/>
              </a:p>
              <a:p>
                <a:pPr algn="ctr"/>
                <a:endParaRPr lang="tr-TR" sz="2400" dirty="0"/>
              </a:p>
              <a:p>
                <a:r>
                  <a:rPr lang="en-US" sz="2400" dirty="0"/>
                  <a:t>so </a:t>
                </a:r>
                <a:r>
                  <a:rPr lang="en-US" sz="2400" i="1" dirty="0"/>
                  <a:t>f</a:t>
                </a:r>
                <a:r>
                  <a:rPr lang="en-US" sz="2400" dirty="0"/>
                  <a:t>(</a:t>
                </a:r>
                <a:r>
                  <a:rPr lang="en-US" sz="2400" i="1" dirty="0"/>
                  <a:t>t</a:t>
                </a:r>
                <a:r>
                  <a:rPr lang="en-US" sz="2400" dirty="0"/>
                  <a:t>) varies in proportion with the modulating signal.</a:t>
                </a:r>
                <a:endParaRPr lang="tr-TR" sz="2400" dirty="0"/>
              </a:p>
            </p:txBody>
          </p:sp>
        </mc:Choice>
        <mc:Fallback xmlns="">
          <p:sp>
            <p:nvSpPr>
              <p:cNvPr id="4" name="Dikdörtgen 3">
                <a:extLst>
                  <a:ext uri="{FF2B5EF4-FFF2-40B4-BE49-F238E27FC236}">
                    <a16:creationId xmlns:a16="http://schemas.microsoft.com/office/drawing/2014/main" id="{48FC67D3-F6F4-46A9-822B-D3823B9C016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925" y="1917842"/>
                <a:ext cx="10014013" cy="2308324"/>
              </a:xfrm>
              <a:prstGeom prst="rect">
                <a:avLst/>
              </a:prstGeom>
              <a:blipFill>
                <a:blip r:embed="rId2"/>
                <a:stretch>
                  <a:fillRect l="-913" t="-2116" b="-5291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450010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xmlns="" id="{4A488E8C-BEA9-4BDF-81AB-1DEB33A5DA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xmlns="" id="{8CD0581F-CB78-4FD7-9C13-4D3113C5C0B7}"/>
              </a:ext>
            </a:extLst>
          </p:cNvPr>
          <p:cNvSpPr txBox="1"/>
          <p:nvPr/>
        </p:nvSpPr>
        <p:spPr>
          <a:xfrm>
            <a:off x="585926" y="470517"/>
            <a:ext cx="63963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dirty="0" err="1">
                <a:latin typeface="+mj-lt"/>
              </a:rPr>
              <a:t>Frequency</a:t>
            </a:r>
            <a:r>
              <a:rPr lang="tr-TR" sz="3600" dirty="0">
                <a:latin typeface="+mj-lt"/>
              </a:rPr>
              <a:t> </a:t>
            </a:r>
            <a:r>
              <a:rPr lang="tr-TR" sz="3600" dirty="0" err="1">
                <a:latin typeface="+mj-lt"/>
              </a:rPr>
              <a:t>and</a:t>
            </a:r>
            <a:r>
              <a:rPr lang="tr-TR" sz="3600" dirty="0">
                <a:latin typeface="+mj-lt"/>
              </a:rPr>
              <a:t> </a:t>
            </a:r>
            <a:r>
              <a:rPr lang="tr-TR" sz="3600" dirty="0" err="1">
                <a:latin typeface="+mj-lt"/>
              </a:rPr>
              <a:t>Phase</a:t>
            </a:r>
            <a:r>
              <a:rPr lang="tr-TR" sz="3600" dirty="0">
                <a:latin typeface="+mj-lt"/>
              </a:rPr>
              <a:t> </a:t>
            </a:r>
            <a:r>
              <a:rPr lang="tr-TR" sz="3600" dirty="0" err="1">
                <a:latin typeface="+mj-lt"/>
              </a:rPr>
              <a:t>Modulation</a:t>
            </a:r>
            <a:endParaRPr lang="tr-TR" sz="3600" dirty="0">
              <a:latin typeface="+mj-lt"/>
            </a:endParaRP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xmlns="" id="{BDB9805A-BEDB-46F0-AE11-471BD79AA599}"/>
              </a:ext>
            </a:extLst>
          </p:cNvPr>
          <p:cNvSpPr/>
          <p:nvPr/>
        </p:nvSpPr>
        <p:spPr>
          <a:xfrm>
            <a:off x="585926" y="1255735"/>
            <a:ext cx="30412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/>
              <a:t>PM </a:t>
            </a:r>
            <a:r>
              <a:rPr lang="tr-TR" sz="2800" dirty="0" err="1"/>
              <a:t>and</a:t>
            </a:r>
            <a:r>
              <a:rPr lang="tr-TR" sz="2800" dirty="0"/>
              <a:t> FM </a:t>
            </a:r>
            <a:r>
              <a:rPr lang="tr-TR" sz="2800" dirty="0" err="1"/>
              <a:t>Signals</a:t>
            </a:r>
            <a:r>
              <a:rPr lang="tr-TR" sz="2800" dirty="0"/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Dikdörtgen 3">
                <a:extLst>
                  <a:ext uri="{FF2B5EF4-FFF2-40B4-BE49-F238E27FC236}">
                    <a16:creationId xmlns:a16="http://schemas.microsoft.com/office/drawing/2014/main" xmlns="" id="{9AC8E9D1-6B38-4D48-8BA0-C972F915B798}"/>
                  </a:ext>
                </a:extLst>
              </p:cNvPr>
              <p:cNvSpPr/>
              <p:nvPr/>
            </p:nvSpPr>
            <p:spPr>
              <a:xfrm>
                <a:off x="585925" y="1983705"/>
                <a:ext cx="9392575" cy="20806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dirty="0">
                    <a:latin typeface="Times New Roman" panose="02020603050405020304" pitchFamily="18" charset="0"/>
                  </a:rPr>
                  <a:t>The FM waveform is then written as</a:t>
                </a:r>
                <a:endParaRPr lang="tr-TR" dirty="0">
                  <a:latin typeface="Times New Roman" panose="02020603050405020304" pitchFamily="18" charset="0"/>
                </a:endParaRPr>
              </a:p>
              <a:p>
                <a:endParaRPr lang="tr-TR" dirty="0">
                  <a:latin typeface="Times New Roman" panose="020206030504050203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d>
                        <m:d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func>
                        <m:func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tr-TR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𝑤</m:t>
                                  </m:r>
                                </m:e>
                                <m:sub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sub>
                              </m:s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+2</m:t>
                              </m:r>
                              <m:r>
                                <a:rPr lang="tr-T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𝜋</m:t>
                              </m:r>
                              <m:sSub>
                                <m:sSub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</m:e>
                                <m:sub>
                                  <m:r>
                                    <a:rPr lang="tr-TR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∆</m:t>
                                  </m:r>
                                </m:sub>
                              </m:sSub>
                              <m:nary>
                                <m:naryPr>
                                  <m:limLoc m:val="undOvr"/>
                                  <m:subHide m:val="on"/>
                                  <m:supHide m:val="on"/>
                                  <m:ctrlPr>
                                    <a:rPr lang="tr-TR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r>
                                    <a:rPr lang="tr-TR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𝑥</m:t>
                                  </m:r>
                                  <m:d>
                                    <m:dPr>
                                      <m:ctrlPr>
                                        <a:rPr lang="tr-TR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tr-TR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𝜏</m:t>
                                      </m:r>
                                    </m:e>
                                  </m:d>
                                  <m:r>
                                    <a:rPr lang="tr-TR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𝑑</m:t>
                                  </m:r>
                                  <m:r>
                                    <a:rPr lang="tr-TR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𝜏</m:t>
                                  </m:r>
                                </m:e>
                              </m:nary>
                            </m:e>
                          </m:d>
                        </m:e>
                      </m:func>
                    </m:oMath>
                  </m:oMathPara>
                </a14:m>
                <a:endParaRPr lang="tr-TR" dirty="0">
                  <a:latin typeface="Times New Roman" panose="02020603050405020304" pitchFamily="18" charset="0"/>
                </a:endParaRPr>
              </a:p>
              <a:p>
                <a:endParaRPr lang="tr-TR" dirty="0">
                  <a:latin typeface="Times New Roman" panose="02020603050405020304" pitchFamily="18" charset="0"/>
                </a:endParaRPr>
              </a:p>
              <a:p>
                <a:pPr algn="ctr"/>
                <a:endParaRPr lang="tr-TR" dirty="0"/>
              </a:p>
            </p:txBody>
          </p:sp>
        </mc:Choice>
        <mc:Fallback xmlns="">
          <p:sp>
            <p:nvSpPr>
              <p:cNvPr id="4" name="Dikdörtgen 3">
                <a:extLst>
                  <a:ext uri="{FF2B5EF4-FFF2-40B4-BE49-F238E27FC236}">
                    <a16:creationId xmlns:a16="http://schemas.microsoft.com/office/drawing/2014/main" id="{9AC8E9D1-6B38-4D48-8BA0-C972F915B79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925" y="1983705"/>
                <a:ext cx="9392575" cy="2080698"/>
              </a:xfrm>
              <a:prstGeom prst="rect">
                <a:avLst/>
              </a:prstGeom>
              <a:blipFill>
                <a:blip r:embed="rId2"/>
                <a:stretch>
                  <a:fillRect l="-519" t="-146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676356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xmlns="" id="{4A488E8C-BEA9-4BDF-81AB-1DEB33A5DA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xmlns="" id="{8CD0581F-CB78-4FD7-9C13-4D3113C5C0B7}"/>
              </a:ext>
            </a:extLst>
          </p:cNvPr>
          <p:cNvSpPr txBox="1"/>
          <p:nvPr/>
        </p:nvSpPr>
        <p:spPr>
          <a:xfrm>
            <a:off x="585926" y="470517"/>
            <a:ext cx="63963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dirty="0" err="1">
                <a:latin typeface="+mj-lt"/>
              </a:rPr>
              <a:t>Frequency</a:t>
            </a:r>
            <a:r>
              <a:rPr lang="tr-TR" sz="3600" dirty="0">
                <a:latin typeface="+mj-lt"/>
              </a:rPr>
              <a:t> </a:t>
            </a:r>
            <a:r>
              <a:rPr lang="tr-TR" sz="3600" dirty="0" err="1">
                <a:latin typeface="+mj-lt"/>
              </a:rPr>
              <a:t>and</a:t>
            </a:r>
            <a:r>
              <a:rPr lang="tr-TR" sz="3600" dirty="0">
                <a:latin typeface="+mj-lt"/>
              </a:rPr>
              <a:t> </a:t>
            </a:r>
            <a:r>
              <a:rPr lang="tr-TR" sz="3600" dirty="0" err="1">
                <a:latin typeface="+mj-lt"/>
              </a:rPr>
              <a:t>Phase</a:t>
            </a:r>
            <a:r>
              <a:rPr lang="tr-TR" sz="3600" dirty="0">
                <a:latin typeface="+mj-lt"/>
              </a:rPr>
              <a:t> </a:t>
            </a:r>
            <a:r>
              <a:rPr lang="tr-TR" sz="3600" dirty="0" err="1">
                <a:latin typeface="+mj-lt"/>
              </a:rPr>
              <a:t>Modulation</a:t>
            </a:r>
            <a:endParaRPr lang="tr-TR" sz="3600" dirty="0">
              <a:latin typeface="+mj-lt"/>
            </a:endParaRP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xmlns="" id="{BDB9805A-BEDB-46F0-AE11-471BD79AA599}"/>
              </a:ext>
            </a:extLst>
          </p:cNvPr>
          <p:cNvSpPr/>
          <p:nvPr/>
        </p:nvSpPr>
        <p:spPr>
          <a:xfrm>
            <a:off x="585926" y="1255735"/>
            <a:ext cx="30412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/>
              <a:t>PM </a:t>
            </a:r>
            <a:r>
              <a:rPr lang="tr-TR" sz="2800" dirty="0" err="1"/>
              <a:t>and</a:t>
            </a:r>
            <a:r>
              <a:rPr lang="tr-TR" sz="2800" dirty="0"/>
              <a:t> FM </a:t>
            </a:r>
            <a:r>
              <a:rPr lang="tr-TR" sz="2800" dirty="0" err="1"/>
              <a:t>Signals</a:t>
            </a:r>
            <a:r>
              <a:rPr lang="tr-TR" sz="2800" dirty="0"/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Dikdörtgen 5">
                <a:extLst>
                  <a:ext uri="{FF2B5EF4-FFF2-40B4-BE49-F238E27FC236}">
                    <a16:creationId xmlns:a16="http://schemas.microsoft.com/office/drawing/2014/main" xmlns="" id="{44D6E559-2F99-4078-A42A-1B4CC8F8B0F1}"/>
                  </a:ext>
                </a:extLst>
              </p:cNvPr>
              <p:cNvSpPr/>
              <p:nvPr/>
            </p:nvSpPr>
            <p:spPr>
              <a:xfrm>
                <a:off x="2464701" y="3137801"/>
                <a:ext cx="7156062" cy="12576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tr-TR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tr-TR" i="1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d>
                      <m:d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tr-TR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tr-TR" i="1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func>
                      <m:func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tr-TR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d>
                          <m:dPr>
                            <m:begChr m:val="["/>
                            <m:endChr m:val="]"/>
                            <m:ctrlPr>
                              <a:rPr lang="tr-TR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tr-TR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𝑤</m:t>
                                </m:r>
                              </m:e>
                              <m:sub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sub>
                            </m:sSub>
                            <m:r>
                              <a:rPr lang="tr-TR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tr-TR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tr-TR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tr-TR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∅</m:t>
                                </m:r>
                              </m:e>
                              <m:sub>
                                <m:r>
                                  <a:rPr lang="tr-TR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∆</m:t>
                                </m:r>
                              </m:sub>
                            </m:sSub>
                            <m:r>
                              <a:rPr lang="tr-TR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𝑥</m:t>
                            </m:r>
                            <m:d>
                              <m:dPr>
                                <m:ctrlPr>
                                  <a:rPr lang="tr-TR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tr-TR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</m:d>
                          </m:e>
                        </m:d>
                      </m:e>
                    </m:func>
                  </m:oMath>
                </a14:m>
                <a:r>
                  <a:rPr lang="tr-TR" dirty="0"/>
                  <a:t> </a:t>
                </a:r>
                <a14:m>
                  <m:oMath xmlns:m="http://schemas.openxmlformats.org/officeDocument/2006/math">
                    <m:r>
                      <a:rPr lang="tr-TR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  <m:r>
                      <a:rPr lang="tr-T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𝑃h𝑎𝑠𝑒</m:t>
                    </m:r>
                    <m:r>
                      <a:rPr lang="tr-T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tr-T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𝑀𝑜𝑑𝑢𝑙𝑎𝑡𝑒𝑑</m:t>
                    </m:r>
                    <m:r>
                      <a:rPr lang="tr-T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tr-T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𝑆𝑖𝑔𝑛𝑎𝑙</m:t>
                    </m:r>
                  </m:oMath>
                </a14:m>
                <a:endParaRPr lang="tr-TR" b="0" dirty="0">
                  <a:ea typeface="Cambria Math" panose="02040503050406030204" pitchFamily="18" charset="0"/>
                </a:endParaRPr>
              </a:p>
              <a:p>
                <a:endParaRPr lang="tr-TR" b="0" dirty="0">
                  <a:ea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tr-TR" i="1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d>
                      <m:d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tr-TR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tr-TR" i="1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func>
                      <m:func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tr-TR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d>
                          <m:dPr>
                            <m:begChr m:val="["/>
                            <m:endChr m:val="]"/>
                            <m:ctrlPr>
                              <a:rPr lang="tr-TR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tr-TR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𝑤</m:t>
                                </m:r>
                              </m:e>
                              <m:sub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sub>
                            </m:sSub>
                            <m:r>
                              <a:rPr lang="tr-TR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tr-TR" i="1">
                                <a:latin typeface="Cambria Math" panose="02040503050406030204" pitchFamily="18" charset="0"/>
                              </a:rPr>
                              <m:t>+2</m:t>
                            </m:r>
                            <m:r>
                              <a:rPr lang="tr-TR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𝜋</m:t>
                            </m:r>
                            <m:sSub>
                              <m:sSubPr>
                                <m:ctrlPr>
                                  <a:rPr lang="tr-TR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tr-TR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∆</m:t>
                                </m:r>
                              </m:sub>
                            </m:sSub>
                            <m:nary>
                              <m:naryPr>
                                <m:limLoc m:val="undOvr"/>
                                <m:subHide m:val="on"/>
                                <m:supHide m:val="on"/>
                                <m:ctrlPr>
                                  <a:rPr lang="tr-TR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naryPr>
                              <m:sub/>
                              <m:sup/>
                              <m:e>
                                <m:r>
                                  <a:rPr lang="tr-TR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𝑥</m:t>
                                </m:r>
                                <m:d>
                                  <m:dPr>
                                    <m:ctrlPr>
                                      <a:rPr lang="tr-TR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tr-TR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𝜏</m:t>
                                    </m:r>
                                  </m:e>
                                </m:d>
                                <m:r>
                                  <a:rPr lang="tr-TR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tr-TR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𝜏</m:t>
                                </m:r>
                              </m:e>
                            </m:nary>
                          </m:e>
                        </m:d>
                      </m:e>
                    </m:func>
                    <m:r>
                      <a:rPr lang="tr-TR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  <m:r>
                      <a:rPr lang="tr-T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𝐹𝑟𝑒𝑞𝑢𝑒𝑛𝑐𝑦</m:t>
                    </m:r>
                    <m:r>
                      <a:rPr lang="tr-T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tr-T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𝑀𝑜𝑑𝑢𝑙𝑎𝑡𝑒𝑑</m:t>
                    </m:r>
                    <m:r>
                      <a:rPr lang="tr-T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tr-T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𝑆𝑖𝑔𝑛𝑎𝑙</m:t>
                    </m:r>
                  </m:oMath>
                </a14:m>
                <a:r>
                  <a:rPr lang="tr-TR" b="0" dirty="0">
                    <a:ea typeface="Cambria Math" panose="02040503050406030204" pitchFamily="18" charset="0"/>
                  </a:rPr>
                  <a:t> </a:t>
                </a:r>
              </a:p>
              <a:p>
                <a:endParaRPr lang="tr-TR" dirty="0"/>
              </a:p>
            </p:txBody>
          </p:sp>
        </mc:Choice>
        <mc:Fallback xmlns="">
          <p:sp>
            <p:nvSpPr>
              <p:cNvPr id="6" name="Dikdörtgen 5">
                <a:extLst>
                  <a:ext uri="{FF2B5EF4-FFF2-40B4-BE49-F238E27FC236}">
                    <a16:creationId xmlns:a16="http://schemas.microsoft.com/office/drawing/2014/main" id="{44D6E559-2F99-4078-A42A-1B4CC8F8B0F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4701" y="3137801"/>
                <a:ext cx="7156062" cy="1257652"/>
              </a:xfrm>
              <a:prstGeom prst="rect">
                <a:avLst/>
              </a:prstGeom>
              <a:blipFill>
                <a:blip r:embed="rId2"/>
                <a:stretch>
                  <a:fillRect b="-4126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Dikdörtgen 6">
            <a:extLst>
              <a:ext uri="{FF2B5EF4-FFF2-40B4-BE49-F238E27FC236}">
                <a16:creationId xmlns:a16="http://schemas.microsoft.com/office/drawing/2014/main" xmlns="" id="{01DF5155-086C-46EE-90A8-3B1114570B2B}"/>
              </a:ext>
            </a:extLst>
          </p:cNvPr>
          <p:cNvSpPr/>
          <p:nvPr/>
        </p:nvSpPr>
        <p:spPr>
          <a:xfrm>
            <a:off x="585925" y="1904461"/>
            <a:ext cx="1052891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A comparison of </a:t>
            </a:r>
            <a:r>
              <a:rPr lang="tr-TR" sz="2400" dirty="0" err="1"/>
              <a:t>equations</a:t>
            </a:r>
            <a:r>
              <a:rPr lang="tr-TR" sz="2400" dirty="0"/>
              <a:t> </a:t>
            </a:r>
            <a:r>
              <a:rPr lang="en-US" sz="2400" dirty="0"/>
              <a:t>implies little difference between PM and FM,</a:t>
            </a:r>
            <a:r>
              <a:rPr lang="tr-TR" sz="2400" dirty="0"/>
              <a:t> </a:t>
            </a:r>
            <a:r>
              <a:rPr lang="en-US" sz="2400" dirty="0"/>
              <a:t>the essential distinction being the integration of the message in FM.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443672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300</TotalTime>
  <Words>499</Words>
  <Application>Microsoft Office PowerPoint</Application>
  <PresentationFormat>Geniş ekran</PresentationFormat>
  <Paragraphs>102</Paragraphs>
  <Slides>13</Slides>
  <Notes>3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Cambria Math</vt:lpstr>
      <vt:lpstr>Times New Roman</vt:lpstr>
      <vt:lpstr>Office Teması</vt:lpstr>
      <vt:lpstr>EEE322  COMMUNICATION THEORY – I</vt:lpstr>
      <vt:lpstr>EEE322  COMMUNICATION THEORY - 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References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ELE322 COMMUNICATION THEORY - I</dc:title>
  <dc:creator>Murat Hüsnü SAZLI</dc:creator>
  <cp:lastModifiedBy>Murat H. Sazli</cp:lastModifiedBy>
  <cp:revision>86</cp:revision>
  <dcterms:created xsi:type="dcterms:W3CDTF">2018-07-07T11:05:27Z</dcterms:created>
  <dcterms:modified xsi:type="dcterms:W3CDTF">2019-04-08T13:13:43Z</dcterms:modified>
</cp:coreProperties>
</file>