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5"/>
  </p:notesMasterIdLst>
  <p:sldIdLst>
    <p:sldId id="256" r:id="rId2"/>
    <p:sldId id="265" r:id="rId3"/>
    <p:sldId id="266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63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2DE63D5-997A-4646-A377-4702673A728D}" styleName="Açık Stil 2 - Vurgu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6FC5D-BEB4-4964-B904-A885869A48FD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B5301-1728-4B1C-B39E-9BD85996D8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55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C9D-6D5C-44CF-B793-F393E4BB90D7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46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5907A-30D9-4934-8277-374F13F2F089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53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34941-8B16-41C9-A304-E81E99262F27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89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D9AE8-1CFF-4CEE-9041-9678E4C3C4C5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25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E1D52-D5FA-44A7-89A4-B36B1FAC90A3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2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C3A3C-AAD4-4C0A-A73F-19FE0EAB12B8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6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1D0F9-5F56-402F-B771-9D62E65F4691}" type="datetime1">
              <a:rPr lang="tr-TR" smtClean="0"/>
              <a:t>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36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550C8-1B4F-417A-8287-F5BFE54EB5DC}" type="datetime1">
              <a:rPr lang="tr-TR" smtClean="0"/>
              <a:t>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34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6C4F8-115A-49F4-9A4F-B71E86CAE146}" type="datetime1">
              <a:rPr lang="tr-TR" smtClean="0"/>
              <a:t>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28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751D2-9B05-4BD7-81A1-40F442FE8865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50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1597C-7ADF-4AD8-87D3-B99A0A838AF8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19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0FAEC-3147-4B6E-8380-74F45F59214D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7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 smtClean="0"/>
              <a:t>EEE322 </a:t>
            </a:r>
            <a:r>
              <a:rPr lang="tr-TR" sz="5400" dirty="0"/>
              <a:t/>
            </a:r>
            <a:br>
              <a:rPr lang="tr-TR" sz="5400" dirty="0"/>
            </a:br>
            <a:r>
              <a:rPr lang="tr-TR" sz="5400" dirty="0"/>
              <a:t>COMMUNICATION THEORY – 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4A488E8C-BEA9-4BDF-81AB-1DEB33A5D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xmlns="" id="{8CD0581F-CB78-4FD7-9C13-4D3113C5C0B7}"/>
              </a:ext>
            </a:extLst>
          </p:cNvPr>
          <p:cNvSpPr txBox="1"/>
          <p:nvPr/>
        </p:nvSpPr>
        <p:spPr>
          <a:xfrm>
            <a:off x="585926" y="470517"/>
            <a:ext cx="63963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err="1">
                <a:latin typeface="+mj-lt"/>
              </a:rPr>
              <a:t>Frequency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and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Phase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xmlns="" id="{BDB9805A-BEDB-46F0-AE11-471BD79AA599}"/>
              </a:ext>
            </a:extLst>
          </p:cNvPr>
          <p:cNvSpPr/>
          <p:nvPr/>
        </p:nvSpPr>
        <p:spPr>
          <a:xfrm>
            <a:off x="585926" y="1255735"/>
            <a:ext cx="30412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PM </a:t>
            </a:r>
            <a:r>
              <a:rPr lang="tr-TR" sz="2800" dirty="0" err="1"/>
              <a:t>and</a:t>
            </a:r>
            <a:r>
              <a:rPr lang="tr-TR" sz="2800" dirty="0"/>
              <a:t> FM </a:t>
            </a:r>
            <a:r>
              <a:rPr lang="tr-TR" sz="2800" dirty="0" err="1"/>
              <a:t>Signals</a:t>
            </a:r>
            <a:r>
              <a:rPr lang="tr-TR" sz="2800" dirty="0"/>
              <a:t>: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F98B24A6-8987-4992-AE4F-4AE89C6EACBF}"/>
              </a:ext>
            </a:extLst>
          </p:cNvPr>
          <p:cNvSpPr/>
          <p:nvPr/>
        </p:nvSpPr>
        <p:spPr>
          <a:xfrm>
            <a:off x="736076" y="2049392"/>
            <a:ext cx="93134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/>
              <a:t>B</a:t>
            </a:r>
            <a:r>
              <a:rPr lang="en-US" sz="2400" dirty="0" err="1"/>
              <a:t>oth</a:t>
            </a:r>
            <a:r>
              <a:rPr lang="en-US" sz="2400" dirty="0"/>
              <a:t> FM and PM have both time-varying phase and</a:t>
            </a:r>
            <a:r>
              <a:rPr lang="tr-TR" sz="2400" dirty="0"/>
              <a:t> </a:t>
            </a:r>
            <a:r>
              <a:rPr lang="tr-TR" sz="2400" dirty="0" err="1"/>
              <a:t>frequency</a:t>
            </a:r>
            <a:endParaRPr lang="tr-TR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o 7">
                <a:extLst>
                  <a:ext uri="{FF2B5EF4-FFF2-40B4-BE49-F238E27FC236}">
                    <a16:creationId xmlns:a16="http://schemas.microsoft.com/office/drawing/2014/main" xmlns="" id="{36AB2A4D-9C75-483F-8014-CB85C6F22F9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95941511"/>
                  </p:ext>
                </p:extLst>
              </p:nvPr>
            </p:nvGraphicFramePr>
            <p:xfrm>
              <a:off x="1921521" y="3145341"/>
              <a:ext cx="8128000" cy="1385888"/>
            </p:xfrm>
            <a:graphic>
              <a:graphicData uri="http://schemas.openxmlformats.org/drawingml/2006/table">
                <a:tbl>
                  <a:tblPr firstRow="1" bandRow="1">
                    <a:tableStyleId>{F2DE63D5-997A-4646-A377-4702673A728D}</a:tableStyleId>
                  </a:tblPr>
                  <a:tblGrid>
                    <a:gridCol w="4064000">
                      <a:extLst>
                        <a:ext uri="{9D8B030D-6E8A-4147-A177-3AD203B41FA5}">
                          <a16:colId xmlns:a16="http://schemas.microsoft.com/office/drawing/2014/main" xmlns="" val="509280919"/>
                        </a:ext>
                      </a:extLst>
                    </a:gridCol>
                    <a:gridCol w="4064000">
                      <a:extLst>
                        <a:ext uri="{9D8B030D-6E8A-4147-A177-3AD203B41FA5}">
                          <a16:colId xmlns:a16="http://schemas.microsoft.com/office/drawing/2014/main" xmlns="" val="227544786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>
                              <a:solidFill>
                                <a:sysClr val="windowText" lastClr="000000"/>
                              </a:solidFill>
                            </a:rPr>
                            <a:t>Instantaneous </a:t>
                          </a:r>
                          <a:r>
                            <a:rPr lang="tr-TR" dirty="0" err="1">
                              <a:solidFill>
                                <a:sysClr val="windowText" lastClr="000000"/>
                              </a:solidFill>
                            </a:rPr>
                            <a:t>phase</a:t>
                          </a:r>
                          <a:r>
                            <a:rPr lang="tr-TR" dirty="0">
                              <a:solidFill>
                                <a:sysClr val="windowText" lastClr="000000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tr-TR" i="1" smtClean="0"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∅</m:t>
                              </m:r>
                              <m:r>
                                <a:rPr lang="tr-TR" b="1" i="1" smtClean="0"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tr-TR" b="1" i="1" smtClean="0"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tr-TR" b="1" i="1" smtClean="0"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endParaRPr lang="tr-TR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>
                              <a:solidFill>
                                <a:sysClr val="windowText" lastClr="000000"/>
                              </a:solidFill>
                            </a:rPr>
                            <a:t>Instantaneous </a:t>
                          </a:r>
                          <a:r>
                            <a:rPr lang="tr-TR" dirty="0" err="1">
                              <a:solidFill>
                                <a:sysClr val="windowText" lastClr="000000"/>
                              </a:solidFill>
                            </a:rPr>
                            <a:t>frequency</a:t>
                          </a:r>
                          <a:r>
                            <a:rPr lang="tr-TR" dirty="0">
                              <a:solidFill>
                                <a:sysClr val="windowText" lastClr="000000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tr-TR" b="1" i="1" smtClean="0"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  <m:r>
                                <a:rPr lang="tr-TR" b="1" i="1" smtClean="0"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tr-TR" b="1" i="1" smtClean="0"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tr-TR" b="1" i="1" smtClean="0"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endParaRPr lang="tr-TR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126739679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tr-TR" dirty="0"/>
                            <a:t>PM                       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tr-TR" sz="1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∅</m:t>
                                  </m:r>
                                </m:e>
                                <m:sub>
                                  <m:r>
                                    <a:rPr lang="tr-TR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</m:sub>
                              </m:sSub>
                              <m:r>
                                <a:rPr lang="tr-TR" sz="1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lang="tr-TR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tr-TR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oMath>
                          </a14:m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tr-TR" sz="1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tr-TR" sz="1800" b="0" i="1" smtClean="0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tr-TR" sz="1800" b="0" i="1" smtClean="0"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sub>
                                </m:sSub>
                                <m:r>
                                  <a:rPr lang="tr-TR" sz="18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tr-T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tr-TR" sz="18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tr-TR" sz="18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tr-TR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𝜋</m:t>
                                    </m:r>
                                  </m:den>
                                </m:f>
                                <m:acc>
                                  <m:accPr>
                                    <m:chr m:val="̇"/>
                                    <m:ctrlPr>
                                      <a:rPr lang="tr-TR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tr-TR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∅</m:t>
                                    </m:r>
                                  </m:e>
                                </m:acc>
                                <m:d>
                                  <m:dPr>
                                    <m:ctrlPr>
                                      <a:rPr lang="tr-TR" sz="1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tr-TR" sz="18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tr-T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118319407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tr-TR" dirty="0"/>
                            <a:t>FM            </a:t>
                          </a:r>
                          <a:r>
                            <a:rPr lang="tr-TR" baseline="0" dirty="0"/>
                            <a:t>     </a:t>
                          </a:r>
                          <a14:m>
                            <m:oMath xmlns:m="http://schemas.openxmlformats.org/officeDocument/2006/math"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tr-T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sSub>
                                <m:sSubPr>
                                  <m:ctrlPr>
                                    <a:rPr lang="tr-T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tr-T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</m:sub>
                              </m:sSub>
                              <m:nary>
                                <m:naryPr>
                                  <m:limLoc m:val="undOvr"/>
                                  <m:subHide m:val="on"/>
                                  <m:supHide m:val="on"/>
                                  <m:ctrlPr>
                                    <a:rPr lang="tr-TR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r>
                                    <a:rPr lang="tr-T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d>
                                    <m:dPr>
                                      <m:ctrlPr>
                                        <a:rPr lang="tr-TR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tr-TR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</m:d>
                                  <m:r>
                                    <a:rPr lang="tr-T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𝑑</m:t>
                                  </m:r>
                                  <m:r>
                                    <a:rPr lang="tr-T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</m:nary>
                            </m:oMath>
                          </a14:m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tr-TR" sz="1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tr-TR" sz="1800" b="0" i="1" smtClean="0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tr-TR" sz="1800" b="0" i="1" smtClean="0"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sub>
                                </m:sSub>
                                <m:r>
                                  <a:rPr lang="tr-TR" sz="18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tr-TR" sz="1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tr-TR" sz="1800" b="0" i="1" smtClean="0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tr-TR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∆</m:t>
                                    </m:r>
                                  </m:sub>
                                </m:sSub>
                                <m:r>
                                  <a:rPr lang="tr-TR" sz="1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d>
                                  <m:dPr>
                                    <m:ctrlPr>
                                      <a:rPr lang="tr-TR" sz="1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tr-TR" sz="18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tr-T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389313773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o 7">
                <a:extLst>
                  <a:ext uri="{FF2B5EF4-FFF2-40B4-BE49-F238E27FC236}">
                    <a16:creationId xmlns:a16="http://schemas.microsoft.com/office/drawing/2014/main" id="{36AB2A4D-9C75-483F-8014-CB85C6F22F9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95941511"/>
                  </p:ext>
                </p:extLst>
              </p:nvPr>
            </p:nvGraphicFramePr>
            <p:xfrm>
              <a:off x="1921521" y="3145341"/>
              <a:ext cx="8128000" cy="1385888"/>
            </p:xfrm>
            <a:graphic>
              <a:graphicData uri="http://schemas.openxmlformats.org/drawingml/2006/table">
                <a:tbl>
                  <a:tblPr firstRow="1" bandRow="1">
                    <a:tableStyleId>{F2DE63D5-997A-4646-A377-4702673A728D}</a:tableStyleId>
                  </a:tblPr>
                  <a:tblGrid>
                    <a:gridCol w="4064000">
                      <a:extLst>
                        <a:ext uri="{9D8B030D-6E8A-4147-A177-3AD203B41FA5}">
                          <a16:colId xmlns:a16="http://schemas.microsoft.com/office/drawing/2014/main" val="509280919"/>
                        </a:ext>
                      </a:extLst>
                    </a:gridCol>
                    <a:gridCol w="4064000">
                      <a:extLst>
                        <a:ext uri="{9D8B030D-6E8A-4147-A177-3AD203B41FA5}">
                          <a16:colId xmlns:a16="http://schemas.microsoft.com/office/drawing/2014/main" val="227544786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>
                        <a:blipFill>
                          <a:blip r:embed="rId2"/>
                          <a:stretch>
                            <a:fillRect l="-150" t="-8197" r="-100150" b="-4885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>
                        <a:blipFill>
                          <a:blip r:embed="rId2"/>
                          <a:stretch>
                            <a:fillRect l="-100150" t="-8197" r="-150" b="-48852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67396792"/>
                      </a:ext>
                    </a:extLst>
                  </a:tr>
                  <a:tr h="606870"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>
                        <a:blipFill>
                          <a:blip r:embed="rId2"/>
                          <a:stretch>
                            <a:fillRect l="-150" t="-65347" r="-100150" b="-1950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>
                        <a:blipFill>
                          <a:blip r:embed="rId2"/>
                          <a:stretch>
                            <a:fillRect l="-100150" t="-65347" r="-150" b="-19505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83194074"/>
                      </a:ext>
                    </a:extLst>
                  </a:tr>
                  <a:tr h="408178"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>
                        <a:blipFill>
                          <a:blip r:embed="rId2"/>
                          <a:stretch>
                            <a:fillRect l="-150" t="-249254" r="-100150" b="-1940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>
                        <a:blipFill>
                          <a:blip r:embed="rId2"/>
                          <a:stretch>
                            <a:fillRect l="-100150" t="-249254" r="-150" b="-19403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9313773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1855356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4A488E8C-BEA9-4BDF-81AB-1DEB33A5D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xmlns="" id="{8CD0581F-CB78-4FD7-9C13-4D3113C5C0B7}"/>
              </a:ext>
            </a:extLst>
          </p:cNvPr>
          <p:cNvSpPr txBox="1"/>
          <p:nvPr/>
        </p:nvSpPr>
        <p:spPr>
          <a:xfrm>
            <a:off x="585926" y="470517"/>
            <a:ext cx="63963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err="1">
                <a:latin typeface="+mj-lt"/>
              </a:rPr>
              <a:t>Frequency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and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Phase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xmlns="" id="{BDB9805A-BEDB-46F0-AE11-471BD79AA599}"/>
              </a:ext>
            </a:extLst>
          </p:cNvPr>
          <p:cNvSpPr/>
          <p:nvPr/>
        </p:nvSpPr>
        <p:spPr>
          <a:xfrm>
            <a:off x="585926" y="1255735"/>
            <a:ext cx="30412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PM </a:t>
            </a:r>
            <a:r>
              <a:rPr lang="tr-TR" sz="2800" dirty="0" err="1"/>
              <a:t>and</a:t>
            </a:r>
            <a:r>
              <a:rPr lang="tr-TR" sz="2800" dirty="0"/>
              <a:t> FM </a:t>
            </a:r>
            <a:r>
              <a:rPr lang="tr-TR" sz="2800" dirty="0" err="1"/>
              <a:t>Signals</a:t>
            </a:r>
            <a:r>
              <a:rPr lang="tr-TR" sz="2800" dirty="0"/>
              <a:t>: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95D6CB4F-0B3E-403A-8974-85F04CFD6CCB}"/>
              </a:ext>
            </a:extLst>
          </p:cNvPr>
          <p:cNvSpPr/>
          <p:nvPr/>
        </p:nvSpPr>
        <p:spPr>
          <a:xfrm>
            <a:off x="579142" y="1917842"/>
            <a:ext cx="1040253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amplitude of an angle-modulated wave is </a:t>
            </a:r>
            <a:r>
              <a:rPr lang="en-US" sz="2400" i="1" dirty="0"/>
              <a:t>constant</a:t>
            </a:r>
            <a:r>
              <a:rPr lang="en-US" sz="2400" dirty="0"/>
              <a:t>.</a:t>
            </a:r>
            <a:endParaRPr lang="tr-T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message resides in the </a:t>
            </a:r>
            <a:r>
              <a:rPr lang="en-US" sz="2400" i="1" dirty="0"/>
              <a:t>zero crossings alone</a:t>
            </a:r>
            <a:r>
              <a:rPr lang="en-US" sz="2400" dirty="0"/>
              <a:t>, providing the carrier frequency</a:t>
            </a:r>
            <a:r>
              <a:rPr lang="tr-TR" sz="2400" dirty="0"/>
              <a:t> is </a:t>
            </a:r>
            <a:r>
              <a:rPr lang="tr-TR" sz="2400" dirty="0" err="1"/>
              <a:t>large</a:t>
            </a:r>
            <a:r>
              <a:rPr lang="tr-TR" sz="24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modulated wave does not resemble the message waveform.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8129214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4A488E8C-BEA9-4BDF-81AB-1DEB33A5D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xmlns="" id="{8CD0581F-CB78-4FD7-9C13-4D3113C5C0B7}"/>
              </a:ext>
            </a:extLst>
          </p:cNvPr>
          <p:cNvSpPr txBox="1"/>
          <p:nvPr/>
        </p:nvSpPr>
        <p:spPr>
          <a:xfrm>
            <a:off x="585926" y="470517"/>
            <a:ext cx="63963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err="1">
                <a:latin typeface="+mj-lt"/>
              </a:rPr>
              <a:t>Frequency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and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Phase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xmlns="" id="{BDB9805A-BEDB-46F0-AE11-471BD79AA599}"/>
              </a:ext>
            </a:extLst>
          </p:cNvPr>
          <p:cNvSpPr/>
          <p:nvPr/>
        </p:nvSpPr>
        <p:spPr>
          <a:xfrm>
            <a:off x="585926" y="1255735"/>
            <a:ext cx="30412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PM </a:t>
            </a:r>
            <a:r>
              <a:rPr lang="tr-TR" sz="2800" dirty="0" err="1"/>
              <a:t>and</a:t>
            </a:r>
            <a:r>
              <a:rPr lang="tr-TR" sz="2800" dirty="0"/>
              <a:t> FM </a:t>
            </a:r>
            <a:r>
              <a:rPr lang="tr-TR" sz="2800" dirty="0" err="1"/>
              <a:t>Signals</a:t>
            </a:r>
            <a:r>
              <a:rPr lang="tr-TR" sz="2800" dirty="0"/>
              <a:t>: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751E16A7-4235-49C1-B2D9-361076B943E5}"/>
              </a:ext>
            </a:extLst>
          </p:cNvPr>
          <p:cNvSpPr/>
          <p:nvPr/>
        </p:nvSpPr>
        <p:spPr>
          <a:xfrm>
            <a:off x="585926" y="2097324"/>
            <a:ext cx="1046677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Figure 5.1–2</a:t>
            </a:r>
            <a:r>
              <a:rPr lang="tr-TR" sz="2400" dirty="0"/>
              <a:t> (</a:t>
            </a:r>
            <a:r>
              <a:rPr lang="tr-TR" sz="2400" dirty="0" err="1"/>
              <a:t>Carlson</a:t>
            </a:r>
            <a:r>
              <a:rPr lang="tr-TR" sz="2400" dirty="0"/>
              <a:t>, </a:t>
            </a:r>
            <a:r>
              <a:rPr lang="tr-TR" sz="2400" dirty="0" err="1"/>
              <a:t>page</a:t>
            </a:r>
            <a:r>
              <a:rPr lang="tr-TR" sz="2400" dirty="0"/>
              <a:t> 212)</a:t>
            </a:r>
            <a:r>
              <a:rPr lang="en-US" sz="2400" dirty="0"/>
              <a:t> illustrates some of these points by showing typical AM, FM, and PM</a:t>
            </a:r>
            <a:r>
              <a:rPr lang="tr-TR" sz="2400" dirty="0"/>
              <a:t> </a:t>
            </a:r>
            <a:r>
              <a:rPr lang="tr-TR" sz="2400" dirty="0" err="1"/>
              <a:t>waves</a:t>
            </a:r>
            <a:r>
              <a:rPr lang="tr-T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0925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/>
              <a:t>EEE322 </a:t>
            </a:r>
            <a:r>
              <a:rPr lang="tr-TR" sz="3600" dirty="0"/>
              <a:t/>
            </a:r>
            <a:br>
              <a:rPr lang="tr-TR" sz="3600" dirty="0"/>
            </a:br>
            <a:r>
              <a:rPr lang="tr-TR" sz="3600" dirty="0"/>
              <a:t>COMMUNICATION THEORY - 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/>
              <a:t>LECTURE 9</a:t>
            </a:r>
          </a:p>
          <a:p>
            <a:pPr marL="0" indent="0">
              <a:buNone/>
            </a:pPr>
            <a:r>
              <a:rPr lang="tr-TR" dirty="0"/>
              <a:t>CONTINUOUS WAVE MODULATION:</a:t>
            </a:r>
          </a:p>
          <a:p>
            <a:pPr marL="0" indent="0">
              <a:buNone/>
            </a:pPr>
            <a:r>
              <a:rPr lang="tr-TR" dirty="0"/>
              <a:t>	ANGLE MODULATION:</a:t>
            </a:r>
          </a:p>
          <a:p>
            <a:pPr marL="0" indent="0">
              <a:buNone/>
            </a:pPr>
            <a:r>
              <a:rPr lang="tr-TR" dirty="0"/>
              <a:t>			</a:t>
            </a:r>
            <a:r>
              <a:rPr lang="tr-TR" sz="2600" dirty="0"/>
              <a:t>FREQUENCY MODULATION (FM)</a:t>
            </a:r>
          </a:p>
          <a:p>
            <a:pPr marL="0" indent="0">
              <a:buNone/>
            </a:pPr>
            <a:r>
              <a:rPr lang="tr-TR" sz="2600" dirty="0"/>
              <a:t>			PHASE MODULATION (PM)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4A488E8C-BEA9-4BDF-81AB-1DEB33A5D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xmlns="" id="{8CD0581F-CB78-4FD7-9C13-4D3113C5C0B7}"/>
              </a:ext>
            </a:extLst>
          </p:cNvPr>
          <p:cNvSpPr txBox="1"/>
          <p:nvPr/>
        </p:nvSpPr>
        <p:spPr>
          <a:xfrm>
            <a:off x="585926" y="470517"/>
            <a:ext cx="63963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err="1">
                <a:latin typeface="+mj-lt"/>
              </a:rPr>
              <a:t>Frequency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and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Phase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xmlns="" id="{BDB9805A-BEDB-46F0-AE11-471BD79AA599}"/>
              </a:ext>
            </a:extLst>
          </p:cNvPr>
          <p:cNvSpPr/>
          <p:nvPr/>
        </p:nvSpPr>
        <p:spPr>
          <a:xfrm>
            <a:off x="585926" y="1255735"/>
            <a:ext cx="30412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PM </a:t>
            </a:r>
            <a:r>
              <a:rPr lang="tr-TR" sz="2800" dirty="0" err="1"/>
              <a:t>and</a:t>
            </a:r>
            <a:r>
              <a:rPr lang="tr-TR" sz="2800" dirty="0"/>
              <a:t> FM </a:t>
            </a:r>
            <a:r>
              <a:rPr lang="tr-TR" sz="2800" dirty="0" err="1"/>
              <a:t>Signals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xmlns="" id="{8ABD5336-01D5-4B0B-9731-A1764A86C39F}"/>
                  </a:ext>
                </a:extLst>
              </p:cNvPr>
              <p:cNvSpPr/>
              <p:nvPr/>
            </p:nvSpPr>
            <p:spPr>
              <a:xfrm>
                <a:off x="641281" y="1829063"/>
                <a:ext cx="9425991" cy="41549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latin typeface="Times New Roman" panose="02020603050405020304" pitchFamily="18" charset="0"/>
                  </a:rPr>
                  <a:t>Consider a CW signal with constant envelope but time-varying phase, so</a:t>
                </a:r>
                <a:endParaRPr lang="tr-TR" sz="2400" dirty="0">
                  <a:latin typeface="Times New Roman" panose="02020603050405020304" pitchFamily="18" charset="0"/>
                </a:endParaRPr>
              </a:p>
              <a:p>
                <a:endParaRPr lang="tr-TR" sz="2400" dirty="0">
                  <a:latin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func>
                        <m:func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tr-TR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tr-TR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400" b="0" i="1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tr-TR" sz="24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+∅</m:t>
                              </m:r>
                              <m:d>
                                <m:dPr>
                                  <m:ctrlPr>
                                    <a:rPr lang="tr-T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tr-T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d>
                        </m:e>
                      </m:func>
                    </m:oMath>
                  </m:oMathPara>
                </a14:m>
                <a:endParaRPr lang="tr-TR" sz="2400" b="0" dirty="0">
                  <a:ea typeface="Cambria Math" panose="02040503050406030204" pitchFamily="18" charset="0"/>
                </a:endParaRPr>
              </a:p>
              <a:p>
                <a:endParaRPr lang="tr-TR" sz="2400" b="0" dirty="0">
                  <a:ea typeface="Cambria Math" panose="02040503050406030204" pitchFamily="18" charset="0"/>
                </a:endParaRPr>
              </a:p>
              <a:p>
                <a:r>
                  <a:rPr lang="en-US" sz="2400" dirty="0"/>
                  <a:t>Upon defining the </a:t>
                </a:r>
                <a:r>
                  <a:rPr lang="en-US" sz="2400" b="1" dirty="0"/>
                  <a:t>total instantaneous angle</a:t>
                </a:r>
                <a:endParaRPr lang="tr-TR" sz="2400" b="1" dirty="0"/>
              </a:p>
              <a:p>
                <a:endParaRPr lang="tr-TR" sz="2400" b="1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d>
                      <m:d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sz="24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400" i="1">
                        <a:latin typeface="Cambria Math" panose="02040503050406030204" pitchFamily="18" charset="0"/>
                      </a:rPr>
                      <m:t>+∅</m:t>
                    </m:r>
                    <m:d>
                      <m:dPr>
                        <m:ctrlP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tr-TR" sz="2400" dirty="0"/>
              </a:p>
              <a:p>
                <a:pPr algn="ctr"/>
                <a:endParaRPr lang="tr-TR" sz="2400" dirty="0"/>
              </a:p>
              <a:p>
                <a:pPr algn="ctr"/>
                <a:endParaRPr lang="tr-TR" sz="2400" dirty="0"/>
              </a:p>
              <a:p>
                <a:pPr algn="ctr"/>
                <a:endParaRPr lang="tr-TR" sz="2400" dirty="0"/>
              </a:p>
              <a:p>
                <a:pPr algn="just"/>
                <a:endParaRPr lang="tr-TR" sz="2400" dirty="0"/>
              </a:p>
            </p:txBody>
          </p:sp>
        </mc:Choice>
        <mc:Fallback xmlns="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8ABD5336-01D5-4B0B-9731-A1764A86C39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281" y="1829063"/>
                <a:ext cx="9425991" cy="4154984"/>
              </a:xfrm>
              <a:prstGeom prst="rect">
                <a:avLst/>
              </a:prstGeom>
              <a:blipFill>
                <a:blip r:embed="rId2"/>
                <a:stretch>
                  <a:fillRect l="-970" t="-117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8606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4A488E8C-BEA9-4BDF-81AB-1DEB33A5D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xmlns="" id="{8CD0581F-CB78-4FD7-9C13-4D3113C5C0B7}"/>
              </a:ext>
            </a:extLst>
          </p:cNvPr>
          <p:cNvSpPr txBox="1"/>
          <p:nvPr/>
        </p:nvSpPr>
        <p:spPr>
          <a:xfrm>
            <a:off x="585926" y="470517"/>
            <a:ext cx="63963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err="1">
                <a:latin typeface="+mj-lt"/>
              </a:rPr>
              <a:t>Frequency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and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Phase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xmlns="" id="{BDB9805A-BEDB-46F0-AE11-471BD79AA599}"/>
              </a:ext>
            </a:extLst>
          </p:cNvPr>
          <p:cNvSpPr/>
          <p:nvPr/>
        </p:nvSpPr>
        <p:spPr>
          <a:xfrm>
            <a:off x="585926" y="1255735"/>
            <a:ext cx="30412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PM </a:t>
            </a:r>
            <a:r>
              <a:rPr lang="tr-TR" sz="2800" dirty="0" err="1"/>
              <a:t>and</a:t>
            </a:r>
            <a:r>
              <a:rPr lang="tr-TR" sz="2800" dirty="0"/>
              <a:t> FM </a:t>
            </a:r>
            <a:r>
              <a:rPr lang="tr-TR" sz="2800" dirty="0" err="1"/>
              <a:t>Signals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xmlns="" id="{2E290A96-0BEA-42EE-97B8-183A265021A3}"/>
                  </a:ext>
                </a:extLst>
              </p:cNvPr>
              <p:cNvSpPr/>
              <p:nvPr/>
            </p:nvSpPr>
            <p:spPr>
              <a:xfrm>
                <a:off x="602942" y="1917842"/>
                <a:ext cx="10103528" cy="23629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tr-TR" sz="2400" dirty="0"/>
                  <a:t>W</a:t>
                </a:r>
                <a:r>
                  <a:rPr lang="en-US" sz="2400" dirty="0"/>
                  <a:t>e can express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d>
                      <m:d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sz="2400" dirty="0"/>
                  <a:t> as</a:t>
                </a:r>
                <a:endParaRPr lang="tr-TR" sz="2400" dirty="0"/>
              </a:p>
              <a:p>
                <a:pPr algn="just"/>
                <a:endParaRPr lang="tr-TR" sz="24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d>
                      <m:d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4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tr-TR" sz="2400" dirty="0"/>
                  <a:t>cos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d>
                      <m:d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40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sz="240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tr-TR" sz="2400">
                        <a:latin typeface="Cambria Math" panose="02040503050406030204" pitchFamily="18" charset="0"/>
                      </a:rPr>
                      <m:t>Re</m:t>
                    </m:r>
                    <m:d>
                      <m:dPr>
                        <m:begChr m:val="["/>
                        <m:endChr m:val="]"/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tr-TR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  <m:sSub>
                              <m:sSubPr>
                                <m:ctrlPr>
                                  <a:rPr lang="tr-TR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  <m:sub>
                                <m:r>
                                  <a:rPr lang="tr-TR" sz="2400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tr-TR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tr-TR" sz="2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</m:sup>
                        </m:sSup>
                      </m:e>
                    </m:d>
                  </m:oMath>
                </a14:m>
                <a:endParaRPr lang="tr-TR" sz="2400" dirty="0"/>
              </a:p>
              <a:p>
                <a:pPr algn="ctr"/>
                <a:endParaRPr lang="tr-TR" sz="2400" dirty="0"/>
              </a:p>
              <a:p>
                <a:r>
                  <a:rPr lang="tr-TR" sz="2400" dirty="0"/>
                  <a:t>I</a:t>
                </a:r>
                <a:r>
                  <a:rPr lang="en-US" sz="2400" dirty="0"/>
                  <a:t>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d>
                      <m:d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sz="2400" dirty="0"/>
                  <a:t> contains the message information </a:t>
                </a:r>
                <a:r>
                  <a:rPr lang="en-US" sz="2400" i="1" dirty="0"/>
                  <a:t>x</a:t>
                </a:r>
                <a:r>
                  <a:rPr lang="en-US" sz="2400" dirty="0"/>
                  <a:t>(</a:t>
                </a:r>
                <a:r>
                  <a:rPr lang="en-US" sz="2400" i="1" dirty="0"/>
                  <a:t>t</a:t>
                </a:r>
                <a:r>
                  <a:rPr lang="en-US" sz="2400" dirty="0"/>
                  <a:t>), we have a process that may be</a:t>
                </a:r>
                <a:r>
                  <a:rPr lang="tr-TR" sz="2400" dirty="0"/>
                  <a:t> </a:t>
                </a:r>
                <a:r>
                  <a:rPr lang="en-US" sz="2400" dirty="0"/>
                  <a:t>termed either </a:t>
                </a:r>
                <a:r>
                  <a:rPr lang="en-US" sz="2400" b="1" dirty="0"/>
                  <a:t>angle </a:t>
                </a:r>
                <a:r>
                  <a:rPr lang="en-US" sz="2400" dirty="0"/>
                  <a:t>modulation or </a:t>
                </a:r>
                <a:r>
                  <a:rPr lang="en-US" sz="2400" b="1" dirty="0"/>
                  <a:t>exponential </a:t>
                </a:r>
                <a:r>
                  <a:rPr lang="en-US" sz="2400" dirty="0"/>
                  <a:t>modulation.</a:t>
                </a:r>
                <a:endParaRPr lang="tr-TR" sz="3200" dirty="0"/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2E290A96-0BEA-42EE-97B8-183A265021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942" y="1917842"/>
                <a:ext cx="10103528" cy="2362955"/>
              </a:xfrm>
              <a:prstGeom prst="rect">
                <a:avLst/>
              </a:prstGeom>
              <a:blipFill>
                <a:blip r:embed="rId2"/>
                <a:stretch>
                  <a:fillRect l="-966" t="-2067" b="-516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5899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4A488E8C-BEA9-4BDF-81AB-1DEB33A5D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xmlns="" id="{8CD0581F-CB78-4FD7-9C13-4D3113C5C0B7}"/>
              </a:ext>
            </a:extLst>
          </p:cNvPr>
          <p:cNvSpPr txBox="1"/>
          <p:nvPr/>
        </p:nvSpPr>
        <p:spPr>
          <a:xfrm>
            <a:off x="585926" y="470517"/>
            <a:ext cx="63963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err="1">
                <a:latin typeface="+mj-lt"/>
              </a:rPr>
              <a:t>Frequency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and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Phase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xmlns="" id="{BDB9805A-BEDB-46F0-AE11-471BD79AA599}"/>
              </a:ext>
            </a:extLst>
          </p:cNvPr>
          <p:cNvSpPr/>
          <p:nvPr/>
        </p:nvSpPr>
        <p:spPr>
          <a:xfrm>
            <a:off x="585926" y="1255735"/>
            <a:ext cx="30412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PM </a:t>
            </a:r>
            <a:r>
              <a:rPr lang="tr-TR" sz="2800" dirty="0" err="1"/>
              <a:t>and</a:t>
            </a:r>
            <a:r>
              <a:rPr lang="tr-TR" sz="2800" dirty="0"/>
              <a:t> FM </a:t>
            </a:r>
            <a:r>
              <a:rPr lang="tr-TR" sz="2800" dirty="0" err="1"/>
              <a:t>Signals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xmlns="" id="{EC31E8A6-9FD0-4884-A2C4-F01EE3CC7658}"/>
                  </a:ext>
                </a:extLst>
              </p:cNvPr>
              <p:cNvSpPr/>
              <p:nvPr/>
            </p:nvSpPr>
            <p:spPr>
              <a:xfrm>
                <a:off x="585925" y="1778955"/>
                <a:ext cx="10715349" cy="44319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400" b="1" dirty="0"/>
                  <a:t>Phase </a:t>
                </a:r>
                <a:r>
                  <a:rPr lang="tr-TR" sz="2400" b="1" dirty="0" err="1"/>
                  <a:t>modulation</a:t>
                </a:r>
                <a:r>
                  <a:rPr lang="tr-TR" sz="2400" b="1" dirty="0"/>
                  <a:t> </a:t>
                </a:r>
                <a:r>
                  <a:rPr lang="tr-TR" sz="2400" dirty="0"/>
                  <a:t>(PM) is </a:t>
                </a:r>
                <a:r>
                  <a:rPr lang="tr-TR" sz="2400" dirty="0" err="1"/>
                  <a:t>defined</a:t>
                </a:r>
                <a:r>
                  <a:rPr lang="tr-TR" sz="2400" dirty="0"/>
                  <a:t> </a:t>
                </a:r>
                <a:r>
                  <a:rPr lang="tr-TR" sz="2400" dirty="0" err="1"/>
                  <a:t>by</a:t>
                </a:r>
                <a:endParaRPr lang="tr-TR" sz="2400" dirty="0"/>
              </a:p>
              <a:p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</m:t>
                      </m:r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∅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</m:sub>
                      </m:sSub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tr-T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              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∅</m:t>
                          </m:r>
                        </m:e>
                        <m:sub>
                          <m:r>
                            <a:rPr lang="tr-T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</m:sub>
                      </m:sSub>
                      <m:r>
                        <a:rPr lang="tr-TR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tr-T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180</m:t>
                          </m:r>
                        </m:e>
                        <m:sup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𝑜</m:t>
                          </m:r>
                        </m:sup>
                      </m:sSup>
                    </m:oMath>
                  </m:oMathPara>
                </a14:m>
                <a:endParaRPr lang="tr-TR" sz="240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400" dirty="0"/>
              </a:p>
              <a:p>
                <a:pPr algn="just"/>
                <a:r>
                  <a:rPr lang="tr-TR" sz="2400" dirty="0" err="1"/>
                  <a:t>so</a:t>
                </a:r>
                <a:r>
                  <a:rPr lang="tr-TR" sz="2400" dirty="0"/>
                  <a:t> </a:t>
                </a:r>
                <a:r>
                  <a:rPr lang="tr-TR" sz="2400" dirty="0" err="1"/>
                  <a:t>that</a:t>
                </a:r>
                <a:r>
                  <a:rPr lang="tr-TR" sz="2400" dirty="0"/>
                  <a:t> </a:t>
                </a:r>
              </a:p>
              <a:p>
                <a:pPr algn="just"/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func>
                        <m:func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tr-TR" sz="240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tr-T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∅</m:t>
                                  </m:r>
                                </m:e>
                                <m:sub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</m:sub>
                              </m:sSub>
                              <m: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lang="tr-T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d>
                        </m:e>
                      </m:func>
                    </m:oMath>
                  </m:oMathPara>
                </a14:m>
                <a:endParaRPr lang="tr-TR" sz="2400" dirty="0"/>
              </a:p>
              <a:p>
                <a:pPr algn="ctr"/>
                <a:endParaRPr lang="tr-TR" sz="2400" dirty="0"/>
              </a:p>
              <a:p>
                <a:r>
                  <a:rPr lang="en-US" sz="2400" dirty="0"/>
                  <a:t>These equations state that the instantaneous phase varies directly with the modulating</a:t>
                </a:r>
                <a:r>
                  <a:rPr lang="tr-TR" sz="2400" dirty="0"/>
                  <a:t> </a:t>
                </a:r>
                <a:r>
                  <a:rPr lang="tr-TR" sz="2400" dirty="0" err="1"/>
                  <a:t>signal</a:t>
                </a:r>
                <a:r>
                  <a:rPr lang="tr-TR" sz="2400" dirty="0"/>
                  <a:t>.</a:t>
                </a:r>
              </a:p>
              <a:p>
                <a:pPr algn="just"/>
                <a:endParaRPr lang="tr-TR" sz="2400" dirty="0"/>
              </a:p>
              <a:p>
                <a:pPr algn="ctr"/>
                <a:endParaRPr lang="tr-TR" dirty="0"/>
              </a:p>
            </p:txBody>
          </p:sp>
        </mc:Choice>
        <mc:Fallback xmlns="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EC31E8A6-9FD0-4884-A2C4-F01EE3CC765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925" y="1778955"/>
                <a:ext cx="10715349" cy="4431983"/>
              </a:xfrm>
              <a:prstGeom prst="rect">
                <a:avLst/>
              </a:prstGeom>
              <a:blipFill>
                <a:blip r:embed="rId2"/>
                <a:stretch>
                  <a:fillRect l="-853" t="-110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2495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4A488E8C-BEA9-4BDF-81AB-1DEB33A5D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xmlns="" id="{8CD0581F-CB78-4FD7-9C13-4D3113C5C0B7}"/>
              </a:ext>
            </a:extLst>
          </p:cNvPr>
          <p:cNvSpPr txBox="1"/>
          <p:nvPr/>
        </p:nvSpPr>
        <p:spPr>
          <a:xfrm>
            <a:off x="585926" y="470517"/>
            <a:ext cx="63963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err="1">
                <a:latin typeface="+mj-lt"/>
              </a:rPr>
              <a:t>Frequency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and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Phase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xmlns="" id="{BDB9805A-BEDB-46F0-AE11-471BD79AA599}"/>
              </a:ext>
            </a:extLst>
          </p:cNvPr>
          <p:cNvSpPr/>
          <p:nvPr/>
        </p:nvSpPr>
        <p:spPr>
          <a:xfrm>
            <a:off x="585926" y="1255735"/>
            <a:ext cx="30412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PM </a:t>
            </a:r>
            <a:r>
              <a:rPr lang="tr-TR" sz="2800" dirty="0" err="1"/>
              <a:t>and</a:t>
            </a:r>
            <a:r>
              <a:rPr lang="tr-TR" sz="2800" dirty="0"/>
              <a:t> FM </a:t>
            </a:r>
            <a:r>
              <a:rPr lang="tr-TR" sz="2800" dirty="0" err="1"/>
              <a:t>Signals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xmlns="" id="{18DBEF6F-8662-4940-9BC5-24C821183490}"/>
                  </a:ext>
                </a:extLst>
              </p:cNvPr>
              <p:cNvSpPr/>
              <p:nvPr/>
            </p:nvSpPr>
            <p:spPr>
              <a:xfrm>
                <a:off x="585925" y="1917842"/>
                <a:ext cx="10182689" cy="26328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the phasor’s instantaneous rate of rotation in cycles</a:t>
                </a:r>
                <a:r>
                  <a:rPr lang="tr-TR" sz="2400" dirty="0"/>
                  <a:t> </a:t>
                </a:r>
                <a:r>
                  <a:rPr lang="en-US" sz="2400" dirty="0"/>
                  <a:t>per second or Hz will be</a:t>
                </a:r>
                <a:endParaRPr lang="tr-TR" sz="2400" dirty="0"/>
              </a:p>
              <a:p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den>
                      </m:f>
                      <m:sSub>
                        <m:sSub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acc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den>
                      </m:f>
                      <m:acc>
                        <m:accPr>
                          <m:chr m:val="̇"/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∅</m:t>
                          </m:r>
                        </m:e>
                      </m:acc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tr-TR" sz="2400" b="0" dirty="0"/>
              </a:p>
              <a:p>
                <a:pPr algn="ctr"/>
                <a:endParaRPr lang="tr-TR" sz="2400" dirty="0"/>
              </a:p>
              <a:p>
                <a:pPr algn="just"/>
                <a:r>
                  <a:rPr lang="en-US" sz="2400" dirty="0"/>
                  <a:t>We call </a:t>
                </a:r>
                <a:r>
                  <a:rPr lang="en-US" sz="2400" i="1" dirty="0"/>
                  <a:t>f</a:t>
                </a:r>
                <a:r>
                  <a:rPr lang="en-US" sz="2400" dirty="0"/>
                  <a:t>(</a:t>
                </a:r>
                <a:r>
                  <a:rPr lang="en-US" sz="2400" i="1" dirty="0"/>
                  <a:t>t</a:t>
                </a:r>
                <a:r>
                  <a:rPr lang="en-US" sz="2400" dirty="0"/>
                  <a:t>) the </a:t>
                </a:r>
                <a:r>
                  <a:rPr lang="en-US" sz="2400" b="1" dirty="0"/>
                  <a:t>instantaneous frequency </a:t>
                </a:r>
                <a:r>
                  <a:rPr lang="en-US" sz="2400" dirty="0"/>
                  <a:t>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d>
                      <m:d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tr-TR" sz="2400" dirty="0"/>
                  <a:t>.</a:t>
                </a:r>
              </a:p>
              <a:p>
                <a:pPr algn="just"/>
                <a:endParaRPr lang="tr-TR" sz="2400" dirty="0"/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18DBEF6F-8662-4940-9BC5-24C8211834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925" y="1917842"/>
                <a:ext cx="10182689" cy="2632837"/>
              </a:xfrm>
              <a:prstGeom prst="rect">
                <a:avLst/>
              </a:prstGeom>
              <a:blipFill>
                <a:blip r:embed="rId2"/>
                <a:stretch>
                  <a:fillRect l="-898" t="-18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331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4A488E8C-BEA9-4BDF-81AB-1DEB33A5D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xmlns="" id="{8CD0581F-CB78-4FD7-9C13-4D3113C5C0B7}"/>
              </a:ext>
            </a:extLst>
          </p:cNvPr>
          <p:cNvSpPr txBox="1"/>
          <p:nvPr/>
        </p:nvSpPr>
        <p:spPr>
          <a:xfrm>
            <a:off x="585926" y="470517"/>
            <a:ext cx="63963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err="1">
                <a:latin typeface="+mj-lt"/>
              </a:rPr>
              <a:t>Frequency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and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Phase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xmlns="" id="{BDB9805A-BEDB-46F0-AE11-471BD79AA599}"/>
              </a:ext>
            </a:extLst>
          </p:cNvPr>
          <p:cNvSpPr/>
          <p:nvPr/>
        </p:nvSpPr>
        <p:spPr>
          <a:xfrm>
            <a:off x="585926" y="1255735"/>
            <a:ext cx="30412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PM </a:t>
            </a:r>
            <a:r>
              <a:rPr lang="tr-TR" sz="2800" dirty="0" err="1"/>
              <a:t>and</a:t>
            </a:r>
            <a:r>
              <a:rPr lang="tr-TR" sz="2800" dirty="0"/>
              <a:t> FM </a:t>
            </a:r>
            <a:r>
              <a:rPr lang="tr-TR" sz="2800" dirty="0" err="1"/>
              <a:t>Signals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xmlns="" id="{48FC67D3-F6F4-46A9-822B-D3823B9C0165}"/>
                  </a:ext>
                </a:extLst>
              </p:cNvPr>
              <p:cNvSpPr/>
              <p:nvPr/>
            </p:nvSpPr>
            <p:spPr>
              <a:xfrm>
                <a:off x="585925" y="1917842"/>
                <a:ext cx="10014013" cy="23083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In the case of </a:t>
                </a:r>
                <a:r>
                  <a:rPr lang="en-US" sz="2400" b="1" dirty="0"/>
                  <a:t>frequency modulation </a:t>
                </a:r>
                <a:r>
                  <a:rPr lang="en-US" sz="2400" dirty="0"/>
                  <a:t>(FM), the instantaneous frequency of the</a:t>
                </a:r>
                <a:r>
                  <a:rPr lang="tr-TR" sz="2400" dirty="0"/>
                  <a:t> </a:t>
                </a:r>
                <a:r>
                  <a:rPr lang="en-US" sz="2400" dirty="0"/>
                  <a:t>modulated wave is defined to be</a:t>
                </a:r>
                <a:endParaRPr lang="tr-TR" sz="2400" dirty="0"/>
              </a:p>
              <a:p>
                <a:endParaRPr lang="tr-TR" sz="2400" dirty="0"/>
              </a:p>
              <a:p>
                <a:pPr algn="ctr"/>
                <a14:m>
                  <m:oMath xmlns:m="http://schemas.openxmlformats.org/officeDocument/2006/math"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                   </m:t>
                        </m:r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</m:sub>
                    </m:sSub>
                  </m:oMath>
                </a14:m>
                <a:r>
                  <a:rPr lang="tr-TR" sz="2400" dirty="0"/>
                  <a:t>&lt;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endParaRPr lang="tr-TR" sz="2400" dirty="0"/>
              </a:p>
              <a:p>
                <a:pPr algn="ctr"/>
                <a:endParaRPr lang="tr-TR" sz="2400" dirty="0"/>
              </a:p>
              <a:p>
                <a:r>
                  <a:rPr lang="en-US" sz="2400" dirty="0"/>
                  <a:t>so </a:t>
                </a:r>
                <a:r>
                  <a:rPr lang="en-US" sz="2400" i="1" dirty="0"/>
                  <a:t>f</a:t>
                </a:r>
                <a:r>
                  <a:rPr lang="en-US" sz="2400" dirty="0"/>
                  <a:t>(</a:t>
                </a:r>
                <a:r>
                  <a:rPr lang="en-US" sz="2400" i="1" dirty="0"/>
                  <a:t>t</a:t>
                </a:r>
                <a:r>
                  <a:rPr lang="en-US" sz="2400" dirty="0"/>
                  <a:t>) varies in proportion with the modulating signal.</a:t>
                </a:r>
                <a:endParaRPr lang="tr-TR" sz="2400" dirty="0"/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48FC67D3-F6F4-46A9-822B-D3823B9C016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925" y="1917842"/>
                <a:ext cx="10014013" cy="2308324"/>
              </a:xfrm>
              <a:prstGeom prst="rect">
                <a:avLst/>
              </a:prstGeom>
              <a:blipFill>
                <a:blip r:embed="rId2"/>
                <a:stretch>
                  <a:fillRect l="-913" t="-2116" b="-529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5001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4A488E8C-BEA9-4BDF-81AB-1DEB33A5D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xmlns="" id="{8CD0581F-CB78-4FD7-9C13-4D3113C5C0B7}"/>
              </a:ext>
            </a:extLst>
          </p:cNvPr>
          <p:cNvSpPr txBox="1"/>
          <p:nvPr/>
        </p:nvSpPr>
        <p:spPr>
          <a:xfrm>
            <a:off x="585926" y="470517"/>
            <a:ext cx="63963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err="1">
                <a:latin typeface="+mj-lt"/>
              </a:rPr>
              <a:t>Frequency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and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Phase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xmlns="" id="{BDB9805A-BEDB-46F0-AE11-471BD79AA599}"/>
              </a:ext>
            </a:extLst>
          </p:cNvPr>
          <p:cNvSpPr/>
          <p:nvPr/>
        </p:nvSpPr>
        <p:spPr>
          <a:xfrm>
            <a:off x="585926" y="1255735"/>
            <a:ext cx="30412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PM </a:t>
            </a:r>
            <a:r>
              <a:rPr lang="tr-TR" sz="2800" dirty="0" err="1"/>
              <a:t>and</a:t>
            </a:r>
            <a:r>
              <a:rPr lang="tr-TR" sz="2800" dirty="0"/>
              <a:t> FM </a:t>
            </a:r>
            <a:r>
              <a:rPr lang="tr-TR" sz="2800" dirty="0" err="1"/>
              <a:t>Signals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xmlns="" id="{9AC8E9D1-6B38-4D48-8BA0-C972F915B798}"/>
                  </a:ext>
                </a:extLst>
              </p:cNvPr>
              <p:cNvSpPr/>
              <p:nvPr/>
            </p:nvSpPr>
            <p:spPr>
              <a:xfrm>
                <a:off x="585925" y="1983705"/>
                <a:ext cx="9392575" cy="20806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latin typeface="Times New Roman" panose="02020603050405020304" pitchFamily="18" charset="0"/>
                  </a:rPr>
                  <a:t>The FM waveform is then written as</a:t>
                </a:r>
                <a:endParaRPr lang="tr-TR" dirty="0">
                  <a:latin typeface="Times New Roman" panose="02020603050405020304" pitchFamily="18" charset="0"/>
                </a:endParaRPr>
              </a:p>
              <a:p>
                <a:endParaRPr lang="tr-TR" dirty="0">
                  <a:latin typeface="Times New Roman" panose="020206030504050203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func>
                        <m:func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tr-TR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tr-T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  <m:r>
                                <a:rPr lang="tr-T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sSub>
                                <m:sSubPr>
                                  <m:ctrlPr>
                                    <a:rPr lang="tr-T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tr-T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</m:sub>
                              </m:sSub>
                              <m:nary>
                                <m:naryPr>
                                  <m:limLoc m:val="undOvr"/>
                                  <m:subHide m:val="on"/>
                                  <m:supHide m:val="on"/>
                                  <m:ctrlPr>
                                    <a:rPr lang="tr-TR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r>
                                    <a:rPr lang="tr-T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d>
                                    <m:dPr>
                                      <m:ctrlPr>
                                        <a:rPr lang="tr-TR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tr-TR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</m:d>
                                  <m:r>
                                    <a:rPr lang="tr-T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𝑑</m:t>
                                  </m:r>
                                  <m:r>
                                    <a:rPr lang="tr-T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</m:nary>
                            </m:e>
                          </m:d>
                        </m:e>
                      </m:func>
                    </m:oMath>
                  </m:oMathPara>
                </a14:m>
                <a:endParaRPr lang="tr-TR" dirty="0">
                  <a:latin typeface="Times New Roman" panose="02020603050405020304" pitchFamily="18" charset="0"/>
                </a:endParaRPr>
              </a:p>
              <a:p>
                <a:endParaRPr lang="tr-TR" dirty="0">
                  <a:latin typeface="Times New Roman" panose="02020603050405020304" pitchFamily="18" charset="0"/>
                </a:endParaRPr>
              </a:p>
              <a:p>
                <a:pPr algn="ctr"/>
                <a:endParaRPr lang="tr-TR" dirty="0"/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9AC8E9D1-6B38-4D48-8BA0-C972F915B79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925" y="1983705"/>
                <a:ext cx="9392575" cy="2080698"/>
              </a:xfrm>
              <a:prstGeom prst="rect">
                <a:avLst/>
              </a:prstGeom>
              <a:blipFill>
                <a:blip r:embed="rId2"/>
                <a:stretch>
                  <a:fillRect l="-519" t="-146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7635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4A488E8C-BEA9-4BDF-81AB-1DEB33A5D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xmlns="" id="{8CD0581F-CB78-4FD7-9C13-4D3113C5C0B7}"/>
              </a:ext>
            </a:extLst>
          </p:cNvPr>
          <p:cNvSpPr txBox="1"/>
          <p:nvPr/>
        </p:nvSpPr>
        <p:spPr>
          <a:xfrm>
            <a:off x="585926" y="470517"/>
            <a:ext cx="63963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err="1">
                <a:latin typeface="+mj-lt"/>
              </a:rPr>
              <a:t>Frequency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and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Phase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xmlns="" id="{BDB9805A-BEDB-46F0-AE11-471BD79AA599}"/>
              </a:ext>
            </a:extLst>
          </p:cNvPr>
          <p:cNvSpPr/>
          <p:nvPr/>
        </p:nvSpPr>
        <p:spPr>
          <a:xfrm>
            <a:off x="585926" y="1255735"/>
            <a:ext cx="30412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PM </a:t>
            </a:r>
            <a:r>
              <a:rPr lang="tr-TR" sz="2800" dirty="0" err="1"/>
              <a:t>and</a:t>
            </a:r>
            <a:r>
              <a:rPr lang="tr-TR" sz="2800" dirty="0"/>
              <a:t> FM </a:t>
            </a:r>
            <a:r>
              <a:rPr lang="tr-TR" sz="2800" dirty="0" err="1"/>
              <a:t>Signals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xmlns="" id="{44D6E559-2F99-4078-A42A-1B4CC8F8B0F1}"/>
                  </a:ext>
                </a:extLst>
              </p:cNvPr>
              <p:cNvSpPr/>
              <p:nvPr/>
            </p:nvSpPr>
            <p:spPr>
              <a:xfrm>
                <a:off x="2464701" y="3137801"/>
                <a:ext cx="7156062" cy="12576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d>
                      <m: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func>
                      <m:func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tr-TR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tr-T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i="1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tr-TR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b>
                            </m:sSub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tr-T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∅</m:t>
                                </m:r>
                              </m:e>
                              <m:sub>
                                <m:r>
                                  <a:rPr lang="tr-T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</m:sub>
                            </m:sSub>
                            <m:r>
                              <a:rPr lang="tr-T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d>
                              <m:dPr>
                                <m:ctrlPr>
                                  <a:rPr lang="tr-T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tr-T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</m:e>
                        </m:d>
                      </m:e>
                    </m:func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r>
                      <a:rPr lang="tr-T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𝑃h𝑎𝑠𝑒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𝑀𝑜𝑑𝑢𝑙𝑎𝑡𝑒𝑑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𝑆𝑖𝑔𝑛𝑎𝑙</m:t>
                    </m:r>
                  </m:oMath>
                </a14:m>
                <a:endParaRPr lang="tr-TR" b="0" dirty="0">
                  <a:ea typeface="Cambria Math" panose="02040503050406030204" pitchFamily="18" charset="0"/>
                </a:endParaRPr>
              </a:p>
              <a:p>
                <a:endParaRPr lang="tr-TR" b="0" dirty="0"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d>
                      <m: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func>
                      <m:func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tr-TR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tr-T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i="1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tr-TR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b>
                            </m:sSub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+2</m:t>
                            </m:r>
                            <m:r>
                              <a:rPr lang="tr-T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  <m:sSub>
                              <m:sSubPr>
                                <m:ctrlPr>
                                  <a:rPr lang="tr-T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tr-T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</m:sub>
                            </m:sSub>
                            <m:nary>
                              <m:naryPr>
                                <m:limLoc m:val="undOvr"/>
                                <m:subHide m:val="on"/>
                                <m:supHide m:val="on"/>
                                <m:ctrlPr>
                                  <a:rPr lang="tr-T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r>
                                  <a:rPr lang="tr-T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d>
                                  <m:dPr>
                                    <m:ctrlPr>
                                      <a:rPr lang="tr-T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tr-T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𝜏</m:t>
                                    </m:r>
                                  </m:e>
                                </m:d>
                                <m:r>
                                  <a:rPr lang="tr-T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𝑑</m:t>
                                </m:r>
                                <m:r>
                                  <a:rPr lang="tr-T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𝜏</m:t>
                                </m:r>
                              </m:e>
                            </m:nary>
                          </m:e>
                        </m:d>
                      </m:e>
                    </m:func>
                    <m:r>
                      <a:rPr lang="tr-T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𝐹𝑟𝑒𝑞𝑢𝑒𝑛𝑐𝑦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𝑀𝑜𝑑𝑢𝑙𝑎𝑡𝑒𝑑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𝑆𝑖𝑔𝑛𝑎𝑙</m:t>
                    </m:r>
                  </m:oMath>
                </a14:m>
                <a:r>
                  <a:rPr lang="tr-TR" b="0" dirty="0">
                    <a:ea typeface="Cambria Math" panose="02040503050406030204" pitchFamily="18" charset="0"/>
                  </a:rPr>
                  <a:t> </a:t>
                </a:r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44D6E559-2F99-4078-A42A-1B4CC8F8B0F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4701" y="3137801"/>
                <a:ext cx="7156062" cy="1257652"/>
              </a:xfrm>
              <a:prstGeom prst="rect">
                <a:avLst/>
              </a:prstGeom>
              <a:blipFill>
                <a:blip r:embed="rId2"/>
                <a:stretch>
                  <a:fillRect b="-4126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Dikdörtgen 6">
            <a:extLst>
              <a:ext uri="{FF2B5EF4-FFF2-40B4-BE49-F238E27FC236}">
                <a16:creationId xmlns:a16="http://schemas.microsoft.com/office/drawing/2014/main" xmlns="" id="{01DF5155-086C-46EE-90A8-3B1114570B2B}"/>
              </a:ext>
            </a:extLst>
          </p:cNvPr>
          <p:cNvSpPr/>
          <p:nvPr/>
        </p:nvSpPr>
        <p:spPr>
          <a:xfrm>
            <a:off x="585925" y="1904461"/>
            <a:ext cx="1052891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 comparison of </a:t>
            </a:r>
            <a:r>
              <a:rPr lang="tr-TR" sz="2400" dirty="0" err="1"/>
              <a:t>equations</a:t>
            </a:r>
            <a:r>
              <a:rPr lang="tr-TR" sz="2400" dirty="0"/>
              <a:t> </a:t>
            </a:r>
            <a:r>
              <a:rPr lang="en-US" sz="2400" dirty="0"/>
              <a:t>implies little difference between PM and FM,</a:t>
            </a:r>
            <a:r>
              <a:rPr lang="tr-TR" sz="2400" dirty="0"/>
              <a:t> </a:t>
            </a:r>
            <a:r>
              <a:rPr lang="en-US" sz="2400" dirty="0"/>
              <a:t>the essential distinction being the integration of the message in FM.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4436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</TotalTime>
  <Words>499</Words>
  <Application>Microsoft Office PowerPoint</Application>
  <PresentationFormat>Geniş ekran</PresentationFormat>
  <Paragraphs>102</Paragraphs>
  <Slides>13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Times New Roman</vt:lpstr>
      <vt:lpstr>Office Teması</vt:lpstr>
      <vt:lpstr>EEE322  COMMUNICATION THEORY – I</vt:lpstr>
      <vt:lpstr>EEE322  COMMUNICATION THEORY - 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COMMUNICATION THEORY - I</dc:title>
  <dc:creator>Murat Hüsnü SAZLI</dc:creator>
  <cp:lastModifiedBy>Murat H. Sazli</cp:lastModifiedBy>
  <cp:revision>86</cp:revision>
  <dcterms:created xsi:type="dcterms:W3CDTF">2018-07-07T11:05:27Z</dcterms:created>
  <dcterms:modified xsi:type="dcterms:W3CDTF">2019-04-08T13:13:43Z</dcterms:modified>
</cp:coreProperties>
</file>