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A09A05-4E7D-E7A6-B2CF-FFE0E3B1B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4DA4FA-0580-5BF4-E56F-FEDD52707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D5BF46-030F-82E7-6BF2-FEB9B929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12792E-A3AA-00DE-6A63-28BD732C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E64372-B782-903E-1E27-CC71F6B3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95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C5A12-F28C-9A78-242A-BF5C337D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CC94724-6090-667B-C3C4-F9FEF952B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2ED047-3C16-15D8-86A4-D1C9D9B8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10730A-9E78-C259-6B75-650F55BA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23B10C-9AB0-25C0-0747-E55A815E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37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D448F5-6EE9-73F6-D98B-504C9105C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0CDF288-3714-835B-AEE7-79F3AB2F2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A5E877-689C-799E-CC7C-6C50B632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A89665-BEFF-B4DC-91A9-304E8862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2E6B7E-2213-6079-2D5F-F46BADF2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28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4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4174E1-5E35-E961-7817-3C012F9D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5111FB-93CB-CD3C-4DB2-AD89089C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E2A145-3E2E-F6D2-4BB8-B19BE5E7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A40362-A470-C945-C731-64F17504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6D7C76-28C0-18A2-8284-DD217039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79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3EB707-0715-8CA3-7ADE-0C000D1B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FAC9AB-795C-A439-F73C-066E161B5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0BA728-1990-4D9E-118A-D4428925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B19D84-5D80-86CF-53D4-309C55DA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5D5FB6-FDE6-0AC1-643E-A0BB1758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45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6AE269-F145-4A72-22DD-5F80621C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EB016E-55E1-524C-7DCD-3D8D3F8B9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48A078-CBBB-FFDF-69AA-4A5DDE27E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6740D1-47E9-A1A1-6ED8-80AB01B0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D68B19C-2508-08F9-DD34-491DDC16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2C3AC2-541A-6EFB-D086-72A59843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51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9B59DD-5C1E-0021-2881-0AB9DF53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C7181B-9E1A-A1B2-98B6-48C341F8C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31186B4-AE96-8E97-3EF5-D2689639A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5315937-24FD-5343-8C38-10FA35030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D0B2D9E-D538-B3DC-E824-2D8A84C75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2BEBC21-98B6-67B5-97B4-CF177D6C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A95A85E-3D5B-B19C-224F-B5A1E93A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00D6240-4E14-5282-3D86-D42F20B1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93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918012-AD79-AA87-F7ED-41E5B28C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0644034-F31D-AE3F-C9F6-98AD6824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2F71DC-8E30-6FEC-073E-E08195B1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39BFC1-E8ED-5F5A-8128-3ED34B2F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88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88B7906-FAA5-BEFC-573B-4039C214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85458DE-7F77-EE79-D01A-AD1E7EEE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380EF2-6583-0A72-4D50-56EF7D33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05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2E6AFE-5D2C-24D8-AD51-D5C6E584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2D4D57-5EA6-0BDD-41A6-88E7219E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1D6D9E4-1502-4462-F376-165D6E195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3A7C63-5188-C80C-10FB-F350BC55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D2E660-DDE3-D43E-7F50-3CD940FC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F3C8F6-0671-4520-55EE-42298081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05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BFD031-4B1D-E83D-5C89-9F73006A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9BF09CF-F56C-9485-6CE2-AA2353464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9F62D9-0896-5654-554B-8DEDA6C42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D1C737-EDBA-ED99-C79A-002B3476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681536-413E-DE3D-9394-F08F2CAB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A33E33-B1D3-5C87-E389-FB169A25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9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67F47C-B27D-929F-84FC-6626FB2A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AD5386-854E-146C-BA10-E6808FBAB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F61F1-A2D1-296F-3AAC-806DDE4B7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7EB4-BAC7-444F-B687-888D7CA29FC5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25145E-4375-6B47-5FD6-515444B6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AF7335-A1C5-0428-AA48-F22BA5C9C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513B-C518-4FE0-887B-11EB1DCFD8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49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1AE4B4-10B7-B898-6175-831A0F47F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C9DE195-C0F8-CCE8-587B-F1DC1B3C5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7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51" y="952845"/>
            <a:ext cx="6867774" cy="3817049"/>
          </a:xfrm>
          <a:prstGeom prst="rect">
            <a:avLst/>
          </a:prstGeom>
        </p:spPr>
        <p:txBody>
          <a:bodyPr vert="horz" wrap="square" lIns="0" tIns="39095" rIns="0" bIns="0" rtlCol="0">
            <a:spAutoFit/>
          </a:bodyPr>
          <a:lstStyle/>
          <a:p>
            <a:pPr marL="304074" marR="41810" indent="-293757">
              <a:lnSpc>
                <a:spcPts val="1753"/>
              </a:lnSpc>
              <a:spcBef>
                <a:spcPts val="308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625" spc="-4" dirty="0">
                <a:solidFill>
                  <a:prstClr val="black"/>
                </a:solidFill>
                <a:cs typeface="Calibri"/>
              </a:rPr>
              <a:t>Görevi</a:t>
            </a:r>
            <a:r>
              <a:rPr sz="162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fiyat</a:t>
            </a:r>
            <a:r>
              <a:rPr sz="162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istikrarını </a:t>
            </a:r>
            <a:r>
              <a:rPr sz="1625" dirty="0">
                <a:solidFill>
                  <a:prstClr val="black"/>
                </a:solidFill>
                <a:cs typeface="Calibri"/>
              </a:rPr>
              <a:t>sağlamak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olan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 Avrupa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Merkez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Bankası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sayesinde fiyatlar </a:t>
            </a:r>
            <a:r>
              <a:rPr sz="1625" spc="-35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17" dirty="0">
                <a:solidFill>
                  <a:prstClr val="black"/>
                </a:solidFill>
                <a:cs typeface="Calibri"/>
              </a:rPr>
              <a:t>istikrarlıdır.</a:t>
            </a:r>
            <a:endParaRPr sz="1625" dirty="0">
              <a:solidFill>
                <a:prstClr val="black"/>
              </a:solidFill>
              <a:cs typeface="Calibri"/>
            </a:endParaRPr>
          </a:p>
          <a:p>
            <a:pPr marL="304074" marR="245974" indent="-293757">
              <a:lnSpc>
                <a:spcPts val="1753"/>
              </a:lnSpc>
              <a:spcBef>
                <a:spcPts val="392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625" spc="-4" dirty="0">
                <a:solidFill>
                  <a:prstClr val="black"/>
                </a:solidFill>
                <a:cs typeface="Calibri"/>
              </a:rPr>
              <a:t>Dahası, 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Euro, </a:t>
            </a:r>
            <a:r>
              <a:rPr sz="1625" dirty="0">
                <a:solidFill>
                  <a:prstClr val="black"/>
                </a:solidFill>
                <a:cs typeface="Calibri"/>
              </a:rPr>
              <a:t>ABD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Doları’nın yanında başlıca 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rezerv </a:t>
            </a:r>
            <a:r>
              <a:rPr sz="1625" dirty="0">
                <a:solidFill>
                  <a:prstClr val="black"/>
                </a:solidFill>
                <a:cs typeface="Calibri"/>
              </a:rPr>
              <a:t>dövizlerinden biri haline </a:t>
            </a:r>
            <a:r>
              <a:rPr sz="1625" spc="-35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21" dirty="0">
                <a:solidFill>
                  <a:prstClr val="black"/>
                </a:solidFill>
                <a:cs typeface="Calibri"/>
              </a:rPr>
              <a:t>gelmiştir.</a:t>
            </a:r>
            <a:endParaRPr sz="1625" dirty="0">
              <a:solidFill>
                <a:prstClr val="black"/>
              </a:solidFill>
              <a:cs typeface="Calibri"/>
            </a:endParaRPr>
          </a:p>
          <a:p>
            <a:pPr marL="304074" marR="206879" indent="-293757">
              <a:lnSpc>
                <a:spcPts val="1753"/>
              </a:lnSpc>
              <a:spcBef>
                <a:spcPts val="392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625" dirty="0">
                <a:solidFill>
                  <a:prstClr val="black"/>
                </a:solidFill>
                <a:cs typeface="Calibri"/>
              </a:rPr>
              <a:t>2008 mali krizi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sırasında,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ortak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para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birimine </a:t>
            </a:r>
            <a:r>
              <a:rPr sz="1625" dirty="0">
                <a:solidFill>
                  <a:prstClr val="black"/>
                </a:solidFill>
                <a:cs typeface="Calibri"/>
              </a:rPr>
              <a:t>sahip olmak,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Euro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bölgesindeki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ülkeleri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rekabetçi devalüasyondan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spekülatör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saldırılarından </a:t>
            </a:r>
            <a:r>
              <a:rPr sz="1625" spc="-35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26" dirty="0">
                <a:solidFill>
                  <a:prstClr val="black"/>
                </a:solidFill>
                <a:cs typeface="Calibri"/>
              </a:rPr>
              <a:t>korumuştur.</a:t>
            </a:r>
            <a:endParaRPr sz="1625" dirty="0">
              <a:solidFill>
                <a:prstClr val="black"/>
              </a:solidFill>
              <a:cs typeface="Calibri"/>
            </a:endParaRPr>
          </a:p>
          <a:p>
            <a:pPr marL="304074" marR="363259" indent="-293757">
              <a:lnSpc>
                <a:spcPts val="1753"/>
              </a:lnSpc>
              <a:spcBef>
                <a:spcPts val="397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625" dirty="0">
                <a:solidFill>
                  <a:prstClr val="black"/>
                </a:solidFill>
                <a:cs typeface="Calibri"/>
              </a:rPr>
              <a:t>Bazı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üye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devletlerin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ekonomilerinin</a:t>
            </a:r>
            <a:r>
              <a:rPr sz="1625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sahip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olduğu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yapısal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zayıflıklar</a:t>
            </a:r>
            <a:r>
              <a:rPr sz="1625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Euro’yu </a:t>
            </a:r>
            <a:r>
              <a:rPr sz="1625" spc="-350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spekülatif</a:t>
            </a:r>
            <a:r>
              <a:rPr sz="1625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saldırılara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açık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hale</a:t>
            </a:r>
            <a:r>
              <a:rPr sz="162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17" dirty="0">
                <a:solidFill>
                  <a:prstClr val="black"/>
                </a:solidFill>
                <a:cs typeface="Calibri"/>
              </a:rPr>
              <a:t>getirmektedir.</a:t>
            </a:r>
            <a:endParaRPr sz="1625" dirty="0">
              <a:solidFill>
                <a:prstClr val="black"/>
              </a:solidFill>
              <a:cs typeface="Calibri"/>
            </a:endParaRPr>
          </a:p>
          <a:p>
            <a:pPr marL="304074" marR="4344" indent="-293757">
              <a:lnSpc>
                <a:spcPts val="1753"/>
              </a:lnSpc>
              <a:spcBef>
                <a:spcPts val="392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625" dirty="0">
                <a:solidFill>
                  <a:prstClr val="black"/>
                </a:solidFill>
                <a:cs typeface="Calibri"/>
              </a:rPr>
              <a:t>Bu 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riske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 karşı,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AB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kurumları</a:t>
            </a:r>
            <a:r>
              <a:rPr sz="1625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27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üye</a:t>
            </a:r>
            <a:r>
              <a:rPr sz="162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devlet,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9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Mayıs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17" dirty="0">
                <a:solidFill>
                  <a:prstClr val="black"/>
                </a:solidFill>
                <a:cs typeface="Calibri"/>
              </a:rPr>
              <a:t>2010’da,</a:t>
            </a:r>
            <a:r>
              <a:rPr sz="1625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750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milyar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Euro </a:t>
            </a:r>
            <a:r>
              <a:rPr sz="1625" spc="-35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değerinde</a:t>
            </a:r>
            <a:r>
              <a:rPr sz="162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625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‘mali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istikrar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mekanizması’</a:t>
            </a:r>
            <a:r>
              <a:rPr sz="1625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oluşturmaya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karar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26" dirty="0">
                <a:solidFill>
                  <a:prstClr val="black"/>
                </a:solidFill>
                <a:cs typeface="Calibri"/>
              </a:rPr>
              <a:t>verdiler.</a:t>
            </a:r>
            <a:endParaRPr sz="1625" dirty="0">
              <a:solidFill>
                <a:prstClr val="black"/>
              </a:solidFill>
              <a:cs typeface="Calibri"/>
            </a:endParaRPr>
          </a:p>
          <a:p>
            <a:pPr marL="304074" marR="43439" indent="-293757">
              <a:lnSpc>
                <a:spcPts val="1753"/>
              </a:lnSpc>
              <a:spcBef>
                <a:spcPts val="392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625" dirty="0">
                <a:solidFill>
                  <a:prstClr val="black"/>
                </a:solidFill>
                <a:cs typeface="Calibri"/>
              </a:rPr>
              <a:t>Gelecek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için başlıca </a:t>
            </a:r>
            <a:r>
              <a:rPr sz="1625" dirty="0">
                <a:solidFill>
                  <a:prstClr val="black"/>
                </a:solidFill>
                <a:cs typeface="Calibri"/>
              </a:rPr>
              <a:t>sorun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ise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kamu </a:t>
            </a:r>
            <a:r>
              <a:rPr sz="1625" dirty="0">
                <a:solidFill>
                  <a:prstClr val="black"/>
                </a:solidFill>
                <a:cs typeface="Calibri"/>
              </a:rPr>
              <a:t>finansmanlarının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iyi yönetişimini </a:t>
            </a:r>
            <a:r>
              <a:rPr sz="1625" dirty="0">
                <a:solidFill>
                  <a:prstClr val="black"/>
                </a:solidFill>
                <a:cs typeface="Calibri"/>
              </a:rPr>
              <a:t>sağlamak </a:t>
            </a:r>
            <a:r>
              <a:rPr sz="1625" spc="-35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162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bütçe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625" dirty="0">
                <a:solidFill>
                  <a:prstClr val="black"/>
                </a:solidFill>
                <a:cs typeface="Calibri"/>
              </a:rPr>
              <a:t>açıklarını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azaltmak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zorunda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olan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üye</a:t>
            </a:r>
            <a:r>
              <a:rPr sz="1625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devletler</a:t>
            </a:r>
            <a:r>
              <a:rPr sz="1625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arasında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daha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yakın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koordinasyonun</a:t>
            </a:r>
            <a:r>
              <a:rPr sz="1625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1625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daha</a:t>
            </a:r>
            <a:r>
              <a:rPr sz="1625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fazla 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ekonomik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dayanışmanın</a:t>
            </a:r>
            <a:r>
              <a:rPr sz="1625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625" spc="-4" dirty="0">
                <a:solidFill>
                  <a:prstClr val="black"/>
                </a:solidFill>
                <a:cs typeface="Calibri"/>
              </a:rPr>
              <a:t>nasıl</a:t>
            </a:r>
            <a:r>
              <a:rPr sz="1625" spc="-13" dirty="0">
                <a:solidFill>
                  <a:prstClr val="black"/>
                </a:solidFill>
                <a:cs typeface="Calibri"/>
              </a:rPr>
              <a:t> sağlanacağıdır.</a:t>
            </a:r>
            <a:endParaRPr sz="1625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17"/>
              </a:spcBef>
              <a:buFont typeface="Arial MT"/>
              <a:buChar char="•"/>
            </a:pPr>
            <a:endParaRPr sz="1881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27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4759" y="3752850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62897" marR="4344" indent="275295"/>
            <a:r>
              <a:rPr lang="en-US" sz="2600" spc="-9" dirty="0"/>
              <a:t>MAASTRİCHT </a:t>
            </a:r>
            <a:r>
              <a:rPr lang="en-US" sz="2600" dirty="0"/>
              <a:t>ANLAŞMASI </a:t>
            </a:r>
            <a:r>
              <a:rPr lang="en-US" sz="2600" spc="4" dirty="0"/>
              <a:t> </a:t>
            </a:r>
            <a:r>
              <a:rPr lang="en-US" sz="2600" spc="-38" dirty="0"/>
              <a:t>(AVRUPA</a:t>
            </a:r>
            <a:r>
              <a:rPr lang="en-US" sz="2600" spc="-43" dirty="0"/>
              <a:t> </a:t>
            </a:r>
            <a:r>
              <a:rPr lang="en-US" sz="2600" spc="-4" dirty="0"/>
              <a:t>BİRLİĞİ</a:t>
            </a:r>
            <a:r>
              <a:rPr lang="en-US" sz="2600" spc="-56" dirty="0"/>
              <a:t> </a:t>
            </a:r>
            <a:r>
              <a:rPr lang="en-US" sz="2600" dirty="0"/>
              <a:t>ANTLAŞMASI)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0FBEA2E-94F7-F09C-A43C-C1758D97B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13" b="5820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object 3"/>
          <p:cNvSpPr txBox="1"/>
          <p:nvPr/>
        </p:nvSpPr>
        <p:spPr>
          <a:xfrm>
            <a:off x="4691986" y="3752850"/>
            <a:ext cx="5899814" cy="302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4074" indent="-228600">
              <a:lnSpc>
                <a:spcPct val="90000"/>
              </a:lnSpc>
              <a:spcBef>
                <a:spcPts val="81"/>
              </a:spcBef>
              <a:buFont typeface="Arial" panose="020B0604020202020204" pitchFamily="34" charset="0"/>
              <a:buChar char="•"/>
              <a:tabLst>
                <a:tab pos="303531" algn="l"/>
                <a:tab pos="304617" algn="l"/>
              </a:tabLst>
            </a:pPr>
            <a:r>
              <a:rPr lang="en-US" sz="1400" spc="-4" dirty="0"/>
              <a:t>Maastricht</a:t>
            </a:r>
            <a:r>
              <a:rPr lang="en-US" sz="1400" spc="38" dirty="0"/>
              <a:t> </a:t>
            </a:r>
            <a:r>
              <a:rPr lang="en-US" sz="1400" spc="-9" dirty="0" err="1"/>
              <a:t>anlaşmasıyla</a:t>
            </a:r>
            <a:r>
              <a:rPr lang="en-US" sz="1400" spc="-9" dirty="0"/>
              <a:t> </a:t>
            </a:r>
            <a:r>
              <a:rPr lang="en-US" sz="1400" spc="-9" dirty="0" err="1"/>
              <a:t>topluluğun</a:t>
            </a:r>
            <a:r>
              <a:rPr lang="en-US" sz="1400" spc="17" dirty="0"/>
              <a:t> </a:t>
            </a:r>
            <a:r>
              <a:rPr lang="en-US" sz="1400" spc="-4" dirty="0" err="1"/>
              <a:t>amaçlarını</a:t>
            </a:r>
            <a:r>
              <a:rPr lang="en-US" sz="1400" spc="38" dirty="0"/>
              <a:t> </a:t>
            </a:r>
            <a:r>
              <a:rPr lang="en-US" sz="1400" spc="-9" dirty="0" err="1"/>
              <a:t>şöyle</a:t>
            </a:r>
            <a:r>
              <a:rPr lang="en-US" sz="1400" spc="13" dirty="0"/>
              <a:t> </a:t>
            </a:r>
            <a:r>
              <a:rPr lang="en-US" sz="1400" spc="-9" dirty="0" err="1"/>
              <a:t>sıralayabiliriz</a:t>
            </a:r>
            <a:r>
              <a:rPr lang="en-US" sz="1400" spc="-9" dirty="0"/>
              <a:t>:</a:t>
            </a:r>
            <a:endParaRPr lang="en-US" sz="1400" dirty="0"/>
          </a:p>
          <a:p>
            <a:pPr indent="-228600">
              <a:lnSpc>
                <a:spcPct val="90000"/>
              </a:lnSpc>
              <a:spcBef>
                <a:spcPts val="47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0860" marR="4344" indent="-228600">
              <a:lnSpc>
                <a:spcPct val="9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126516" algn="l"/>
              </a:tabLst>
            </a:pPr>
            <a:r>
              <a:rPr lang="en-US" sz="1400" spc="-4" dirty="0" err="1"/>
              <a:t>Dengeli</a:t>
            </a:r>
            <a:r>
              <a:rPr lang="en-US" sz="1400" spc="9" dirty="0"/>
              <a:t> </a:t>
            </a:r>
            <a:r>
              <a:rPr lang="en-US" sz="1400" spc="-13" dirty="0" err="1"/>
              <a:t>ve</a:t>
            </a:r>
            <a:r>
              <a:rPr lang="en-US" sz="1400" spc="4" dirty="0"/>
              <a:t> </a:t>
            </a:r>
            <a:r>
              <a:rPr lang="en-US" sz="1400" spc="-9" dirty="0" err="1"/>
              <a:t>sürdürülebilir</a:t>
            </a:r>
            <a:r>
              <a:rPr lang="en-US" sz="1400" spc="30" dirty="0"/>
              <a:t> </a:t>
            </a:r>
            <a:r>
              <a:rPr lang="en-US" sz="1400" spc="-13" dirty="0" err="1"/>
              <a:t>ekonomik</a:t>
            </a:r>
            <a:r>
              <a:rPr lang="en-US" sz="1400" spc="13" dirty="0"/>
              <a:t> </a:t>
            </a:r>
            <a:r>
              <a:rPr lang="en-US" sz="1400" spc="-13" dirty="0" err="1"/>
              <a:t>ve</a:t>
            </a:r>
            <a:r>
              <a:rPr lang="en-US" sz="1400" spc="9" dirty="0"/>
              <a:t> </a:t>
            </a:r>
            <a:r>
              <a:rPr lang="en-US" sz="1400" spc="-13" dirty="0" err="1"/>
              <a:t>sosyal</a:t>
            </a:r>
            <a:r>
              <a:rPr lang="en-US" sz="1400" spc="9" dirty="0"/>
              <a:t> </a:t>
            </a:r>
            <a:r>
              <a:rPr lang="en-US" sz="1400" spc="-4" dirty="0" err="1"/>
              <a:t>ilerlemeyi</a:t>
            </a:r>
            <a:r>
              <a:rPr lang="en-US" sz="1400" spc="26" dirty="0"/>
              <a:t> </a:t>
            </a:r>
            <a:r>
              <a:rPr lang="en-US" sz="1400" spc="-4" dirty="0" err="1"/>
              <a:t>sağlamak</a:t>
            </a:r>
            <a:r>
              <a:rPr lang="en-US" sz="1400" spc="-4" dirty="0"/>
              <a:t>,</a:t>
            </a:r>
            <a:r>
              <a:rPr lang="en-US" sz="1400" spc="30" dirty="0"/>
              <a:t> </a:t>
            </a:r>
            <a:r>
              <a:rPr lang="en-US" sz="1400" spc="-9" dirty="0" err="1"/>
              <a:t>bunun</a:t>
            </a:r>
            <a:r>
              <a:rPr lang="en-US" sz="1400" dirty="0"/>
              <a:t> </a:t>
            </a:r>
            <a:r>
              <a:rPr lang="en-US" sz="1400" spc="-9" dirty="0" err="1"/>
              <a:t>için</a:t>
            </a:r>
            <a:r>
              <a:rPr lang="en-US" sz="1400" spc="-9" dirty="0"/>
              <a:t> </a:t>
            </a:r>
            <a:r>
              <a:rPr lang="en-US" sz="1400" spc="-371" dirty="0"/>
              <a:t> </a:t>
            </a:r>
            <a:r>
              <a:rPr lang="en-US" sz="1400" spc="-9" dirty="0" err="1"/>
              <a:t>özellikle</a:t>
            </a:r>
            <a:r>
              <a:rPr lang="en-US" sz="1400" spc="21" dirty="0"/>
              <a:t> </a:t>
            </a:r>
            <a:r>
              <a:rPr lang="en-US" sz="1400" spc="-4" dirty="0" err="1"/>
              <a:t>iç</a:t>
            </a:r>
            <a:r>
              <a:rPr lang="en-US" sz="1400" spc="13" dirty="0"/>
              <a:t> </a:t>
            </a:r>
            <a:r>
              <a:rPr lang="en-US" sz="1400" spc="-4" dirty="0" err="1"/>
              <a:t>sınırlardan</a:t>
            </a:r>
            <a:r>
              <a:rPr lang="en-US" sz="1400" spc="26" dirty="0"/>
              <a:t> </a:t>
            </a:r>
            <a:r>
              <a:rPr lang="en-US" sz="1400" spc="-4" dirty="0" err="1"/>
              <a:t>arındırılmış</a:t>
            </a:r>
            <a:r>
              <a:rPr lang="en-US" sz="1400" spc="26" dirty="0"/>
              <a:t> </a:t>
            </a:r>
            <a:r>
              <a:rPr lang="en-US" sz="1400" spc="-4" dirty="0" err="1"/>
              <a:t>bir</a:t>
            </a:r>
            <a:r>
              <a:rPr lang="en-US" sz="1400" spc="9" dirty="0"/>
              <a:t> </a:t>
            </a:r>
            <a:r>
              <a:rPr lang="en-US" sz="1400" spc="-4" dirty="0" err="1"/>
              <a:t>alan</a:t>
            </a:r>
            <a:r>
              <a:rPr lang="en-US" sz="1400" spc="4" dirty="0"/>
              <a:t> </a:t>
            </a:r>
            <a:r>
              <a:rPr lang="en-US" sz="1400" spc="-13" dirty="0" err="1"/>
              <a:t>yaratmak</a:t>
            </a:r>
            <a:r>
              <a:rPr lang="en-US" sz="1400" spc="-13" dirty="0"/>
              <a:t>,</a:t>
            </a:r>
            <a:r>
              <a:rPr lang="en-US" sz="1400" spc="17" dirty="0"/>
              <a:t> </a:t>
            </a:r>
            <a:r>
              <a:rPr lang="en-US" sz="1400" spc="-13" dirty="0" err="1"/>
              <a:t>ekonomik</a:t>
            </a:r>
            <a:r>
              <a:rPr lang="en-US" sz="1400" spc="13" dirty="0"/>
              <a:t> </a:t>
            </a:r>
            <a:r>
              <a:rPr lang="en-US" sz="1400" spc="-13" dirty="0" err="1"/>
              <a:t>ve</a:t>
            </a:r>
            <a:r>
              <a:rPr lang="en-US" sz="1400" spc="4" dirty="0"/>
              <a:t> </a:t>
            </a:r>
            <a:r>
              <a:rPr lang="en-US" sz="1400" spc="-17" dirty="0" err="1"/>
              <a:t>sosyal</a:t>
            </a:r>
            <a:r>
              <a:rPr lang="en-US" sz="1400" spc="-17" dirty="0"/>
              <a:t> </a:t>
            </a:r>
            <a:r>
              <a:rPr lang="en-US" sz="1400" spc="-13" dirty="0"/>
              <a:t> </a:t>
            </a:r>
            <a:r>
              <a:rPr lang="en-US" sz="1400" spc="-13" dirty="0" err="1"/>
              <a:t>kaynaşmayı</a:t>
            </a:r>
            <a:r>
              <a:rPr lang="en-US" sz="1400" spc="13" dirty="0"/>
              <a:t> </a:t>
            </a:r>
            <a:r>
              <a:rPr lang="en-US" sz="1400" spc="-9" dirty="0" err="1"/>
              <a:t>güçlendirmek</a:t>
            </a:r>
            <a:r>
              <a:rPr lang="en-US" sz="1400" spc="21" dirty="0"/>
              <a:t> </a:t>
            </a:r>
            <a:r>
              <a:rPr lang="en-US" sz="1400" spc="-13" dirty="0" err="1"/>
              <a:t>ve</a:t>
            </a:r>
            <a:r>
              <a:rPr lang="en-US" sz="1400" spc="4" dirty="0"/>
              <a:t> </a:t>
            </a:r>
            <a:r>
              <a:rPr lang="en-US" sz="1400" spc="-4" dirty="0" err="1"/>
              <a:t>sonunda</a:t>
            </a:r>
            <a:r>
              <a:rPr lang="en-US" sz="1400" dirty="0"/>
              <a:t> </a:t>
            </a:r>
            <a:r>
              <a:rPr lang="en-US" sz="1400" spc="-9" dirty="0" err="1"/>
              <a:t>tek</a:t>
            </a:r>
            <a:r>
              <a:rPr lang="en-US" sz="1400" spc="17" dirty="0"/>
              <a:t> </a:t>
            </a:r>
            <a:r>
              <a:rPr lang="en-US" sz="1400" spc="-13" dirty="0"/>
              <a:t>para</a:t>
            </a:r>
            <a:r>
              <a:rPr lang="en-US" sz="1400" spc="9" dirty="0"/>
              <a:t> </a:t>
            </a:r>
            <a:r>
              <a:rPr lang="en-US" sz="1400" spc="-9" dirty="0" err="1"/>
              <a:t>birimini</a:t>
            </a:r>
            <a:r>
              <a:rPr lang="en-US" sz="1400" spc="26" dirty="0"/>
              <a:t> </a:t>
            </a:r>
            <a:r>
              <a:rPr lang="en-US" sz="1400" spc="-4" dirty="0" err="1"/>
              <a:t>içerecek</a:t>
            </a:r>
            <a:endParaRPr lang="en-US" sz="1400" dirty="0"/>
          </a:p>
          <a:p>
            <a:pPr marL="10860" indent="-228600">
              <a:lnSpc>
                <a:spcPct val="90000"/>
              </a:lnSpc>
              <a:spcBef>
                <a:spcPts val="13"/>
              </a:spcBef>
              <a:buFont typeface="Arial" panose="020B0604020202020204" pitchFamily="34" charset="0"/>
              <a:buChar char="•"/>
            </a:pPr>
            <a:r>
              <a:rPr lang="en-US" sz="1400" spc="-13" dirty="0" err="1"/>
              <a:t>ekonomik</a:t>
            </a:r>
            <a:r>
              <a:rPr lang="en-US" sz="1400" dirty="0"/>
              <a:t> </a:t>
            </a:r>
            <a:r>
              <a:rPr lang="en-US" sz="1400" spc="-13" dirty="0" err="1"/>
              <a:t>ve</a:t>
            </a:r>
            <a:r>
              <a:rPr lang="en-US" sz="1400" dirty="0"/>
              <a:t> </a:t>
            </a:r>
            <a:r>
              <a:rPr lang="en-US" sz="1400" spc="-13" dirty="0" err="1"/>
              <a:t>parasal</a:t>
            </a:r>
            <a:r>
              <a:rPr lang="en-US" sz="1400" spc="13" dirty="0"/>
              <a:t> </a:t>
            </a:r>
            <a:r>
              <a:rPr lang="en-US" sz="1400" spc="-4" dirty="0" err="1"/>
              <a:t>birliği</a:t>
            </a:r>
            <a:r>
              <a:rPr lang="en-US" sz="1400" spc="17" dirty="0"/>
              <a:t> </a:t>
            </a:r>
            <a:r>
              <a:rPr lang="en-US" sz="1400" spc="-9" dirty="0" err="1"/>
              <a:t>kurmak</a:t>
            </a:r>
            <a:r>
              <a:rPr lang="en-US" sz="1400" spc="-9" dirty="0"/>
              <a:t>.</a:t>
            </a:r>
            <a:endParaRPr lang="en-US" sz="1400" dirty="0"/>
          </a:p>
          <a:p>
            <a:pPr marL="10860" marR="36543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26516" algn="l"/>
              </a:tabLst>
            </a:pPr>
            <a:r>
              <a:rPr lang="en-US" sz="1400" spc="-9" dirty="0" err="1"/>
              <a:t>Ortak</a:t>
            </a:r>
            <a:r>
              <a:rPr lang="en-US" sz="1400" spc="17" dirty="0"/>
              <a:t> </a:t>
            </a:r>
            <a:r>
              <a:rPr lang="en-US" sz="1400" spc="-4" dirty="0" err="1"/>
              <a:t>bir</a:t>
            </a:r>
            <a:r>
              <a:rPr lang="en-US" sz="1400" spc="-4" dirty="0"/>
              <a:t> </a:t>
            </a:r>
            <a:r>
              <a:rPr lang="en-US" sz="1400" spc="-4" dirty="0" err="1"/>
              <a:t>dış</a:t>
            </a:r>
            <a:r>
              <a:rPr lang="en-US" sz="1400" spc="9" dirty="0"/>
              <a:t> </a:t>
            </a:r>
            <a:r>
              <a:rPr lang="en-US" sz="1400" spc="-9" dirty="0" err="1"/>
              <a:t>politika</a:t>
            </a:r>
            <a:r>
              <a:rPr lang="en-US" sz="1400" spc="21" dirty="0"/>
              <a:t> </a:t>
            </a:r>
            <a:r>
              <a:rPr lang="en-US" sz="1400" spc="-13" dirty="0" err="1"/>
              <a:t>ve</a:t>
            </a:r>
            <a:r>
              <a:rPr lang="en-US" sz="1400" dirty="0"/>
              <a:t> </a:t>
            </a:r>
            <a:r>
              <a:rPr lang="en-US" sz="1400" spc="-4" dirty="0" err="1"/>
              <a:t>güvenlik</a:t>
            </a:r>
            <a:r>
              <a:rPr lang="en-US" sz="1400" spc="13" dirty="0"/>
              <a:t> </a:t>
            </a:r>
            <a:r>
              <a:rPr lang="en-US" sz="1400" spc="-9" dirty="0" err="1"/>
              <a:t>politikası</a:t>
            </a:r>
            <a:r>
              <a:rPr lang="en-US" sz="1400" spc="26" dirty="0"/>
              <a:t> </a:t>
            </a:r>
            <a:r>
              <a:rPr lang="en-US" sz="1400" spc="-13" dirty="0" err="1"/>
              <a:t>uygulayarak</a:t>
            </a:r>
            <a:r>
              <a:rPr lang="en-US" sz="1400" dirty="0"/>
              <a:t> </a:t>
            </a:r>
            <a:r>
              <a:rPr lang="en-US" sz="1400" spc="-4" dirty="0" err="1"/>
              <a:t>sonunda</a:t>
            </a:r>
            <a:r>
              <a:rPr lang="en-US" sz="1400" spc="-4" dirty="0"/>
              <a:t> </a:t>
            </a:r>
            <a:r>
              <a:rPr lang="en-US" sz="1400" spc="-9" dirty="0" err="1"/>
              <a:t>ortak</a:t>
            </a:r>
            <a:r>
              <a:rPr lang="en-US" sz="1400" spc="13" dirty="0"/>
              <a:t> </a:t>
            </a:r>
            <a:r>
              <a:rPr lang="en-US" sz="1400" spc="-9" dirty="0" err="1"/>
              <a:t>bir</a:t>
            </a:r>
            <a:r>
              <a:rPr lang="en-US" sz="1400" spc="-9" dirty="0"/>
              <a:t> </a:t>
            </a:r>
            <a:r>
              <a:rPr lang="en-US" sz="1400" spc="-376" dirty="0"/>
              <a:t> </a:t>
            </a:r>
            <a:r>
              <a:rPr lang="en-US" sz="1400" spc="-9" dirty="0" err="1"/>
              <a:t>savunma</a:t>
            </a:r>
            <a:r>
              <a:rPr lang="en-US" sz="1400" spc="73" dirty="0"/>
              <a:t> </a:t>
            </a:r>
            <a:r>
              <a:rPr lang="en-US" sz="1400" spc="-9" dirty="0" err="1"/>
              <a:t>politikası</a:t>
            </a:r>
            <a:r>
              <a:rPr lang="en-US" sz="1400" spc="81" dirty="0"/>
              <a:t> </a:t>
            </a:r>
            <a:r>
              <a:rPr lang="en-US" sz="1400" spc="-9" dirty="0" err="1"/>
              <a:t>oluşturmak</a:t>
            </a:r>
            <a:r>
              <a:rPr lang="en-US" sz="1400" spc="86" dirty="0"/>
              <a:t> </a:t>
            </a:r>
            <a:r>
              <a:rPr lang="en-US" sz="1400" spc="-13" dirty="0" err="1"/>
              <a:t>ve</a:t>
            </a:r>
            <a:r>
              <a:rPr lang="en-US" sz="1400" spc="60" dirty="0"/>
              <a:t> </a:t>
            </a:r>
            <a:r>
              <a:rPr lang="en-US" sz="1400" spc="-4" dirty="0" err="1"/>
              <a:t>bu</a:t>
            </a:r>
            <a:r>
              <a:rPr lang="en-US" sz="1400" spc="56" dirty="0"/>
              <a:t> </a:t>
            </a:r>
            <a:r>
              <a:rPr lang="en-US" sz="1400" spc="-17" dirty="0" err="1"/>
              <a:t>konuda</a:t>
            </a:r>
            <a:r>
              <a:rPr lang="en-US" sz="1400" spc="60" dirty="0"/>
              <a:t> </a:t>
            </a:r>
            <a:r>
              <a:rPr lang="en-US" sz="1400" spc="-9" dirty="0" err="1"/>
              <a:t>Avrupa</a:t>
            </a:r>
            <a:r>
              <a:rPr lang="en-US" sz="1400" spc="60" dirty="0"/>
              <a:t> </a:t>
            </a:r>
            <a:r>
              <a:rPr lang="en-US" sz="1400" spc="-4" dirty="0" err="1"/>
              <a:t>Birliği’nin</a:t>
            </a:r>
            <a:r>
              <a:rPr lang="en-US" sz="1400" spc="-4" dirty="0"/>
              <a:t> </a:t>
            </a:r>
            <a:r>
              <a:rPr lang="en-US" sz="1400" dirty="0"/>
              <a:t> </a:t>
            </a:r>
            <a:r>
              <a:rPr lang="en-US" sz="1400" spc="-9" dirty="0" err="1"/>
              <a:t>uluslararası</a:t>
            </a:r>
            <a:r>
              <a:rPr lang="en-US" sz="1400" spc="13" dirty="0"/>
              <a:t> </a:t>
            </a:r>
            <a:r>
              <a:rPr lang="en-US" sz="1400" spc="-4" dirty="0" err="1"/>
              <a:t>alana</a:t>
            </a:r>
            <a:r>
              <a:rPr lang="en-US" sz="1400" spc="4" dirty="0"/>
              <a:t> </a:t>
            </a:r>
            <a:r>
              <a:rPr lang="en-US" sz="1400" spc="-13" dirty="0" err="1"/>
              <a:t>kendi</a:t>
            </a:r>
            <a:r>
              <a:rPr lang="en-US" sz="1400" spc="13" dirty="0"/>
              <a:t> </a:t>
            </a:r>
            <a:r>
              <a:rPr lang="en-US" sz="1400" spc="-4" dirty="0" err="1"/>
              <a:t>kimliği</a:t>
            </a:r>
            <a:r>
              <a:rPr lang="en-US" sz="1400" spc="21" dirty="0"/>
              <a:t> </a:t>
            </a:r>
            <a:r>
              <a:rPr lang="en-US" sz="1400" spc="-4" dirty="0" err="1"/>
              <a:t>ile</a:t>
            </a:r>
            <a:r>
              <a:rPr lang="en-US" sz="1400" spc="4" dirty="0"/>
              <a:t> </a:t>
            </a:r>
            <a:r>
              <a:rPr lang="en-US" sz="1400" spc="-4" dirty="0" err="1"/>
              <a:t>çıkmasını</a:t>
            </a:r>
            <a:r>
              <a:rPr lang="en-US" sz="1400" spc="21" dirty="0"/>
              <a:t> </a:t>
            </a:r>
            <a:r>
              <a:rPr lang="en-US" sz="1400" spc="-4" dirty="0" err="1"/>
              <a:t>sağlamak</a:t>
            </a:r>
            <a:r>
              <a:rPr lang="en-US" sz="1400" spc="-4" dirty="0"/>
              <a:t>.</a:t>
            </a:r>
            <a:endParaRPr lang="en-US" sz="1400" dirty="0"/>
          </a:p>
          <a:p>
            <a:pPr marL="10860" marR="1135932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26516" algn="l"/>
              </a:tabLst>
            </a:pPr>
            <a:r>
              <a:rPr lang="en-US" sz="1400" spc="-9" dirty="0" err="1"/>
              <a:t>Avrupa</a:t>
            </a:r>
            <a:r>
              <a:rPr lang="en-US" sz="1400" spc="9" dirty="0"/>
              <a:t> </a:t>
            </a:r>
            <a:r>
              <a:rPr lang="en-US" sz="1400" spc="-4" dirty="0" err="1"/>
              <a:t>Birliği</a:t>
            </a:r>
            <a:r>
              <a:rPr lang="en-US" sz="1400" spc="17" dirty="0"/>
              <a:t> </a:t>
            </a:r>
            <a:r>
              <a:rPr lang="en-US" sz="1400" spc="-9" dirty="0" err="1"/>
              <a:t>yurttaşlığı</a:t>
            </a:r>
            <a:r>
              <a:rPr lang="en-US" sz="1400" spc="26" dirty="0"/>
              <a:t> </a:t>
            </a:r>
            <a:r>
              <a:rPr lang="en-US" sz="1400" spc="-4" dirty="0" err="1"/>
              <a:t>ile</a:t>
            </a:r>
            <a:r>
              <a:rPr lang="en-US" sz="1400" spc="-4" dirty="0"/>
              <a:t>;</a:t>
            </a:r>
            <a:r>
              <a:rPr lang="en-US" sz="1400" spc="17" dirty="0"/>
              <a:t> </a:t>
            </a:r>
            <a:r>
              <a:rPr lang="en-US" sz="1400" spc="-13" dirty="0" err="1"/>
              <a:t>üye</a:t>
            </a:r>
            <a:r>
              <a:rPr lang="en-US" sz="1400" dirty="0"/>
              <a:t> </a:t>
            </a:r>
            <a:r>
              <a:rPr lang="en-US" sz="1400" spc="-9" dirty="0" err="1"/>
              <a:t>devletlerde</a:t>
            </a:r>
            <a:r>
              <a:rPr lang="en-US" sz="1400" spc="26" dirty="0"/>
              <a:t> </a:t>
            </a:r>
            <a:r>
              <a:rPr lang="en-US" sz="1400" spc="-13" dirty="0" err="1"/>
              <a:t>yaşayanların</a:t>
            </a:r>
            <a:r>
              <a:rPr lang="en-US" sz="1400" spc="17" dirty="0"/>
              <a:t> </a:t>
            </a:r>
            <a:r>
              <a:rPr lang="en-US" sz="1400" spc="4" dirty="0" err="1"/>
              <a:t>hak</a:t>
            </a:r>
            <a:r>
              <a:rPr lang="en-US" sz="1400" spc="4" dirty="0"/>
              <a:t> </a:t>
            </a:r>
            <a:r>
              <a:rPr lang="en-US" sz="1400" spc="-13" dirty="0" err="1"/>
              <a:t>ve</a:t>
            </a:r>
            <a:r>
              <a:rPr lang="en-US" sz="1400" spc="-13" dirty="0"/>
              <a:t> </a:t>
            </a:r>
            <a:r>
              <a:rPr lang="en-US" sz="1400" spc="-376" dirty="0"/>
              <a:t> </a:t>
            </a:r>
            <a:r>
              <a:rPr lang="en-US" sz="1400" spc="-4" dirty="0" err="1"/>
              <a:t>çıkarlarının</a:t>
            </a:r>
            <a:r>
              <a:rPr lang="en-US" sz="1400" spc="21" dirty="0"/>
              <a:t> </a:t>
            </a:r>
            <a:r>
              <a:rPr lang="en-US" sz="1400" spc="-4" dirty="0" err="1"/>
              <a:t>daha</a:t>
            </a:r>
            <a:r>
              <a:rPr lang="en-US" sz="1400" dirty="0"/>
              <a:t> </a:t>
            </a:r>
            <a:r>
              <a:rPr lang="en-US" sz="1400" spc="-4" dirty="0" err="1"/>
              <a:t>güçlü</a:t>
            </a:r>
            <a:r>
              <a:rPr lang="en-US" sz="1400" spc="4" dirty="0"/>
              <a:t> </a:t>
            </a:r>
            <a:r>
              <a:rPr lang="en-US" sz="1400" spc="-9" dirty="0" err="1"/>
              <a:t>biçimde</a:t>
            </a:r>
            <a:r>
              <a:rPr lang="en-US" sz="1400" spc="21" dirty="0"/>
              <a:t> </a:t>
            </a:r>
            <a:r>
              <a:rPr lang="en-US" sz="1400" spc="-9" dirty="0" err="1"/>
              <a:t>korunmasını</a:t>
            </a:r>
            <a:r>
              <a:rPr lang="en-US" sz="1400" spc="21" dirty="0"/>
              <a:t> </a:t>
            </a:r>
            <a:r>
              <a:rPr lang="en-US" sz="1400" spc="-4" dirty="0" err="1"/>
              <a:t>sağlamak</a:t>
            </a:r>
            <a:r>
              <a:rPr lang="en-US" sz="1400" spc="-4" dirty="0"/>
              <a:t>.</a:t>
            </a:r>
            <a:endParaRPr lang="en-US" sz="1400" dirty="0"/>
          </a:p>
          <a:p>
            <a:pPr marL="125973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26516" algn="l"/>
              </a:tabLst>
            </a:pPr>
            <a:r>
              <a:rPr lang="en-US" sz="1400" spc="-4" dirty="0" err="1"/>
              <a:t>Adalet</a:t>
            </a:r>
            <a:r>
              <a:rPr lang="en-US" sz="1400" spc="13" dirty="0"/>
              <a:t> </a:t>
            </a:r>
            <a:r>
              <a:rPr lang="en-US" sz="1400" spc="-13" dirty="0" err="1"/>
              <a:t>ve</a:t>
            </a:r>
            <a:r>
              <a:rPr lang="en-US" sz="1400" dirty="0"/>
              <a:t> </a:t>
            </a:r>
            <a:r>
              <a:rPr lang="en-US" sz="1400" spc="-4" dirty="0" err="1"/>
              <a:t>içişlerinde</a:t>
            </a:r>
            <a:r>
              <a:rPr lang="en-US" sz="1400" spc="21" dirty="0"/>
              <a:t> </a:t>
            </a:r>
            <a:r>
              <a:rPr lang="en-US" sz="1400" spc="-4" dirty="0" err="1"/>
              <a:t>daha</a:t>
            </a:r>
            <a:r>
              <a:rPr lang="en-US" sz="1400" spc="-4" dirty="0"/>
              <a:t> </a:t>
            </a:r>
            <a:r>
              <a:rPr lang="en-US" sz="1400" spc="-4" dirty="0" err="1"/>
              <a:t>sıkı</a:t>
            </a:r>
            <a:r>
              <a:rPr lang="en-US" sz="1400" spc="21" dirty="0"/>
              <a:t> </a:t>
            </a:r>
            <a:r>
              <a:rPr lang="en-US" sz="1400" spc="-9" dirty="0" err="1"/>
              <a:t>işbirliğini</a:t>
            </a:r>
            <a:r>
              <a:rPr lang="en-US" sz="1400" spc="21" dirty="0"/>
              <a:t> </a:t>
            </a:r>
            <a:r>
              <a:rPr lang="en-US" sz="1400" spc="-4" dirty="0" err="1"/>
              <a:t>geliştirmek</a:t>
            </a:r>
            <a:r>
              <a:rPr lang="en-US" sz="1400" spc="-4" dirty="0"/>
              <a:t>.</a:t>
            </a:r>
            <a:endParaRPr lang="en-US" sz="1400" dirty="0"/>
          </a:p>
          <a:p>
            <a:pPr marL="30353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400" spc="-26" dirty="0" err="1"/>
              <a:t>Topluluk</a:t>
            </a:r>
            <a:r>
              <a:rPr lang="en-US" sz="1400" spc="17" dirty="0"/>
              <a:t> </a:t>
            </a:r>
            <a:r>
              <a:rPr lang="en-US" sz="1400" spc="-9" dirty="0" err="1"/>
              <a:t>müktesabatını</a:t>
            </a:r>
            <a:r>
              <a:rPr lang="en-US" sz="1400" spc="38" dirty="0"/>
              <a:t> </a:t>
            </a:r>
            <a:r>
              <a:rPr lang="en-US" sz="1400" spc="-9" dirty="0" err="1"/>
              <a:t>eksiksiz</a:t>
            </a:r>
            <a:r>
              <a:rPr lang="en-US" sz="1400" spc="26" dirty="0"/>
              <a:t> </a:t>
            </a:r>
            <a:r>
              <a:rPr lang="en-US" sz="1400" spc="-13" dirty="0" err="1"/>
              <a:t>muhafaza</a:t>
            </a:r>
            <a:r>
              <a:rPr lang="en-US" sz="1400" spc="21" dirty="0"/>
              <a:t> </a:t>
            </a:r>
            <a:r>
              <a:rPr lang="en-US" sz="1400" spc="-4" dirty="0" err="1"/>
              <a:t>etmek</a:t>
            </a:r>
            <a:r>
              <a:rPr lang="en-US" sz="1400" spc="26" dirty="0"/>
              <a:t> </a:t>
            </a:r>
            <a:r>
              <a:rPr lang="en-US" sz="1400" spc="-13" dirty="0" err="1"/>
              <a:t>ve</a:t>
            </a:r>
            <a:r>
              <a:rPr lang="en-US" sz="1400" spc="13" dirty="0"/>
              <a:t> </a:t>
            </a:r>
            <a:r>
              <a:rPr lang="en-US" sz="1400" spc="-9" dirty="0" err="1"/>
              <a:t>geliştirmek</a:t>
            </a:r>
            <a:r>
              <a:rPr lang="en-US" sz="1400" spc="-9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083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601744"/>
            <a:ext cx="5086350" cy="133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2800" spc="-9"/>
              <a:t>Maastricht</a:t>
            </a:r>
            <a:r>
              <a:rPr lang="en-US" sz="2800" spc="-13"/>
              <a:t> </a:t>
            </a:r>
            <a:r>
              <a:rPr lang="en-US" sz="2800" spc="-4"/>
              <a:t>Anlaşması’nın</a:t>
            </a:r>
            <a:r>
              <a:rPr lang="en-US" sz="2800" spc="-13"/>
              <a:t> </a:t>
            </a:r>
            <a:r>
              <a:rPr lang="en-US" sz="2800" spc="-9"/>
              <a:t>Getirdiği </a:t>
            </a:r>
            <a:r>
              <a:rPr lang="en-US" sz="2800" spc="-4"/>
              <a:t>Değişiklikler</a:t>
            </a:r>
            <a:r>
              <a:rPr lang="en-US" sz="2800" spc="-13"/>
              <a:t> ve</a:t>
            </a:r>
            <a:r>
              <a:rPr lang="en-US" sz="2800" spc="-4"/>
              <a:t> </a:t>
            </a:r>
            <a:r>
              <a:rPr lang="en-US" sz="2800" spc="-17"/>
              <a:t>Yenilikler</a:t>
            </a:r>
            <a:endParaRPr lang="en-US" sz="2800"/>
          </a:p>
          <a:p>
            <a:pPr marL="1086"/>
            <a:r>
              <a:rPr lang="en-US" sz="2800" b="1" spc="-4"/>
              <a:t>Üç</a:t>
            </a:r>
            <a:r>
              <a:rPr lang="en-US" sz="2800" b="1" spc="-26"/>
              <a:t> </a:t>
            </a:r>
            <a:r>
              <a:rPr lang="en-US" sz="2800" b="1"/>
              <a:t>Sütun</a:t>
            </a:r>
            <a:r>
              <a:rPr lang="en-US" sz="2800" b="1" spc="-21"/>
              <a:t> </a:t>
            </a:r>
            <a:r>
              <a:rPr lang="en-US" sz="2800" b="1" spc="-30"/>
              <a:t>Teorisi</a:t>
            </a:r>
            <a:endParaRPr lang="en-US" sz="2800"/>
          </a:p>
        </p:txBody>
      </p:sp>
      <p:pic>
        <p:nvPicPr>
          <p:cNvPr id="22" name="Picture 4" descr="Taş ayaklar">
            <a:extLst>
              <a:ext uri="{FF2B5EF4-FFF2-40B4-BE49-F238E27FC236}">
                <a16:creationId xmlns:a16="http://schemas.microsoft.com/office/drawing/2014/main" id="{68788E15-E193-A617-BC45-742F45302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8" r="55339" b="1"/>
          <a:stretch/>
        </p:blipFill>
        <p:spPr>
          <a:xfrm>
            <a:off x="1524021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object 3"/>
          <p:cNvSpPr txBox="1"/>
          <p:nvPr/>
        </p:nvSpPr>
        <p:spPr>
          <a:xfrm>
            <a:off x="4953000" y="2201958"/>
            <a:ext cx="5086350" cy="3900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04074" indent="-228600">
              <a:lnSpc>
                <a:spcPct val="90000"/>
              </a:lnSpc>
              <a:spcBef>
                <a:spcPts val="86"/>
              </a:spcBef>
              <a:buFont typeface="Arial" panose="020B0604020202020204" pitchFamily="34" charset="0"/>
              <a:buChar char="•"/>
              <a:tabLst>
                <a:tab pos="303531" algn="l"/>
                <a:tab pos="304617" algn="l"/>
              </a:tabLst>
            </a:pPr>
            <a:r>
              <a:rPr lang="en-US" sz="1700" spc="-4" dirty="0"/>
              <a:t>Bu</a:t>
            </a:r>
            <a:r>
              <a:rPr lang="en-US" sz="1700" spc="-34" dirty="0"/>
              <a:t> </a:t>
            </a:r>
            <a:r>
              <a:rPr lang="en-US" sz="1700" spc="-4" dirty="0" err="1"/>
              <a:t>sütunlar</a:t>
            </a:r>
            <a:r>
              <a:rPr lang="en-US" sz="1700" spc="-4" dirty="0"/>
              <a:t>;</a:t>
            </a:r>
            <a:endParaRPr lang="en-US" sz="1700" dirty="0"/>
          </a:p>
          <a:p>
            <a:pPr marL="10860" marR="84163" indent="-228600">
              <a:lnSpc>
                <a:spcPct val="90000"/>
              </a:lnSpc>
              <a:spcBef>
                <a:spcPts val="453"/>
              </a:spcBef>
              <a:buFont typeface="Arial" panose="020B0604020202020204" pitchFamily="34" charset="0"/>
              <a:buChar char="•"/>
              <a:tabLst>
                <a:tab pos="249775" algn="l"/>
              </a:tabLst>
            </a:pPr>
            <a:r>
              <a:rPr lang="tr-TR" sz="1700" b="1" dirty="0"/>
              <a:t>1. </a:t>
            </a:r>
            <a:r>
              <a:rPr lang="en-US" sz="1700" b="1" dirty="0" err="1"/>
              <a:t>Sütun</a:t>
            </a:r>
            <a:r>
              <a:rPr lang="en-US" sz="1700" b="1" dirty="0"/>
              <a:t>;</a:t>
            </a:r>
            <a:r>
              <a:rPr lang="en-US" sz="1700" b="1" spc="-9" dirty="0"/>
              <a:t> </a:t>
            </a:r>
            <a:r>
              <a:rPr lang="en-US" sz="1700" spc="-26" dirty="0" err="1"/>
              <a:t>Topluluk</a:t>
            </a:r>
            <a:r>
              <a:rPr lang="en-US" sz="1700" spc="-4" dirty="0"/>
              <a:t> </a:t>
            </a:r>
            <a:r>
              <a:rPr lang="en-US" sz="1700" spc="-9" dirty="0" err="1"/>
              <a:t>kurumları</a:t>
            </a:r>
            <a:r>
              <a:rPr lang="en-US" sz="1700" spc="-17" dirty="0"/>
              <a:t> </a:t>
            </a:r>
            <a:r>
              <a:rPr lang="en-US" sz="1700" spc="-4" dirty="0" err="1"/>
              <a:t>olan</a:t>
            </a:r>
            <a:r>
              <a:rPr lang="en-US" sz="1700" spc="-17" dirty="0"/>
              <a:t> </a:t>
            </a:r>
            <a:r>
              <a:rPr lang="en-US" sz="1700" spc="-13" dirty="0" err="1"/>
              <a:t>ve</a:t>
            </a:r>
            <a:r>
              <a:rPr lang="en-US" sz="1700" spc="4" dirty="0"/>
              <a:t> </a:t>
            </a:r>
            <a:r>
              <a:rPr lang="en-US" sz="1700" spc="-4" dirty="0" err="1"/>
              <a:t>ilgili</a:t>
            </a:r>
            <a:r>
              <a:rPr lang="en-US" sz="1700" spc="-4" dirty="0"/>
              <a:t> </a:t>
            </a:r>
            <a:r>
              <a:rPr lang="en-US" sz="1700" spc="-9" dirty="0" err="1"/>
              <a:t>politikalarını</a:t>
            </a:r>
            <a:r>
              <a:rPr lang="en-US" sz="1700" spc="-9" dirty="0"/>
              <a:t> </a:t>
            </a:r>
            <a:r>
              <a:rPr lang="en-US" sz="1700" spc="-9" dirty="0" err="1"/>
              <a:t>yürüten</a:t>
            </a:r>
            <a:r>
              <a:rPr lang="en-US" sz="1700" spc="-4" dirty="0"/>
              <a:t> </a:t>
            </a:r>
            <a:r>
              <a:rPr lang="en-US" sz="1700" spc="-56" dirty="0"/>
              <a:t>AKÇT, </a:t>
            </a:r>
            <a:r>
              <a:rPr lang="en-US" sz="1700" spc="-51" dirty="0"/>
              <a:t> </a:t>
            </a:r>
            <a:r>
              <a:rPr lang="en-US" sz="1700" dirty="0"/>
              <a:t>AET</a:t>
            </a:r>
            <a:r>
              <a:rPr lang="en-US" sz="1700" spc="-4" dirty="0"/>
              <a:t> </a:t>
            </a:r>
            <a:r>
              <a:rPr lang="en-US" sz="1700" spc="-13" dirty="0" err="1"/>
              <a:t>ve</a:t>
            </a:r>
            <a:r>
              <a:rPr lang="en-US" sz="1700" spc="4" dirty="0"/>
              <a:t> </a:t>
            </a:r>
            <a:r>
              <a:rPr lang="en-US" sz="1700" spc="-30" dirty="0" err="1"/>
              <a:t>EURATOM’un</a:t>
            </a:r>
            <a:r>
              <a:rPr lang="en-US" sz="1700" spc="-4" dirty="0"/>
              <a:t> </a:t>
            </a:r>
            <a:r>
              <a:rPr lang="en-US" sz="1700" spc="-4" dirty="0" err="1"/>
              <a:t>daha</a:t>
            </a:r>
            <a:r>
              <a:rPr lang="en-US" sz="1700" spc="-13" dirty="0"/>
              <a:t> </a:t>
            </a:r>
            <a:r>
              <a:rPr lang="en-US" sz="1700" spc="-4" dirty="0" err="1"/>
              <a:t>sağlam</a:t>
            </a:r>
            <a:r>
              <a:rPr lang="en-US" sz="1700" dirty="0"/>
              <a:t> </a:t>
            </a:r>
            <a:r>
              <a:rPr lang="en-US" sz="1700" spc="-9" dirty="0" err="1"/>
              <a:t>temellere</a:t>
            </a:r>
            <a:r>
              <a:rPr lang="en-US" sz="1700" dirty="0"/>
              <a:t> </a:t>
            </a:r>
            <a:r>
              <a:rPr lang="en-US" sz="1700" spc="-4" dirty="0" err="1"/>
              <a:t>oturtulması</a:t>
            </a:r>
            <a:r>
              <a:rPr lang="en-US" sz="1700" spc="-4" dirty="0"/>
              <a:t>,</a:t>
            </a:r>
            <a:r>
              <a:rPr lang="en-US" sz="1700" dirty="0"/>
              <a:t> </a:t>
            </a:r>
            <a:r>
              <a:rPr lang="en-US" sz="1700" spc="-9" dirty="0" err="1"/>
              <a:t>bunlara</a:t>
            </a:r>
            <a:r>
              <a:rPr lang="en-US" sz="1700" spc="-13" dirty="0"/>
              <a:t> </a:t>
            </a:r>
            <a:r>
              <a:rPr lang="en-US" sz="1700" spc="-13" dirty="0" err="1"/>
              <a:t>ilave</a:t>
            </a:r>
            <a:r>
              <a:rPr lang="en-US" sz="1700" spc="-13" dirty="0"/>
              <a:t> </a:t>
            </a:r>
            <a:r>
              <a:rPr lang="en-US" sz="1700" spc="-410" dirty="0"/>
              <a:t> </a:t>
            </a:r>
            <a:r>
              <a:rPr lang="en-US" sz="1700" spc="-13" dirty="0" err="1"/>
              <a:t>olarak</a:t>
            </a:r>
            <a:r>
              <a:rPr lang="en-US" sz="1700" spc="-4" dirty="0"/>
              <a:t> </a:t>
            </a:r>
            <a:r>
              <a:rPr lang="en-US" sz="1700" spc="-13" dirty="0" err="1"/>
              <a:t>ekonomik</a:t>
            </a:r>
            <a:r>
              <a:rPr lang="en-US" sz="1700" spc="-4" dirty="0"/>
              <a:t> </a:t>
            </a:r>
            <a:r>
              <a:rPr lang="en-US" sz="1700" spc="-13" dirty="0" err="1"/>
              <a:t>ve</a:t>
            </a:r>
            <a:r>
              <a:rPr lang="en-US" sz="1700" spc="-13" dirty="0"/>
              <a:t> </a:t>
            </a:r>
            <a:r>
              <a:rPr lang="en-US" sz="1700" spc="-9" dirty="0" err="1"/>
              <a:t>parasal</a:t>
            </a:r>
            <a:r>
              <a:rPr lang="en-US" sz="1700" spc="-17" dirty="0"/>
              <a:t> </a:t>
            </a:r>
            <a:r>
              <a:rPr lang="en-US" sz="1700" spc="-4" dirty="0" err="1"/>
              <a:t>birlik</a:t>
            </a:r>
            <a:r>
              <a:rPr lang="en-US" sz="1700" dirty="0"/>
              <a:t> </a:t>
            </a:r>
            <a:r>
              <a:rPr lang="en-US" sz="1700" spc="-4" dirty="0"/>
              <a:t>(EPB) </a:t>
            </a:r>
            <a:r>
              <a:rPr lang="en-US" sz="1700" spc="-13" dirty="0" err="1"/>
              <a:t>konuları</a:t>
            </a:r>
            <a:r>
              <a:rPr lang="en-US" sz="1700" spc="-21" dirty="0"/>
              <a:t> </a:t>
            </a:r>
            <a:r>
              <a:rPr lang="en-US" sz="1700" spc="-21" dirty="0" err="1"/>
              <a:t>eklenmiştir</a:t>
            </a:r>
            <a:r>
              <a:rPr lang="en-US" sz="1700" spc="-21" dirty="0"/>
              <a:t>.</a:t>
            </a:r>
            <a:endParaRPr lang="en-US" sz="1700" dirty="0"/>
          </a:p>
          <a:p>
            <a:pPr marL="10860" marR="11946" indent="-228600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tabLst>
                <a:tab pos="249775" algn="l"/>
              </a:tabLst>
            </a:pPr>
            <a:r>
              <a:rPr lang="tr-TR" sz="1700" b="1" dirty="0"/>
              <a:t>2. </a:t>
            </a:r>
            <a:r>
              <a:rPr lang="en-US" sz="1700" b="1" dirty="0" err="1"/>
              <a:t>Sütun</a:t>
            </a:r>
            <a:r>
              <a:rPr lang="en-US" sz="1700" b="1" dirty="0"/>
              <a:t>; </a:t>
            </a:r>
            <a:r>
              <a:rPr lang="en-US" sz="1700" spc="-13" dirty="0" err="1"/>
              <a:t>Üye</a:t>
            </a:r>
            <a:r>
              <a:rPr lang="en-US" sz="1700" spc="-13" dirty="0"/>
              <a:t> </a:t>
            </a:r>
            <a:r>
              <a:rPr lang="en-US" sz="1700" spc="-4" dirty="0" err="1"/>
              <a:t>devletler</a:t>
            </a:r>
            <a:r>
              <a:rPr lang="en-US" sz="1700" spc="-4" dirty="0"/>
              <a:t> </a:t>
            </a:r>
            <a:r>
              <a:rPr lang="en-US" sz="1700" spc="-9" dirty="0" err="1"/>
              <a:t>arasında</a:t>
            </a:r>
            <a:r>
              <a:rPr lang="en-US" sz="1700" spc="-9" dirty="0"/>
              <a:t> </a:t>
            </a:r>
            <a:r>
              <a:rPr lang="en-US" sz="1700" spc="-9" dirty="0" err="1"/>
              <a:t>ortak</a:t>
            </a:r>
            <a:r>
              <a:rPr lang="en-US" sz="1700" spc="-9" dirty="0"/>
              <a:t> </a:t>
            </a:r>
            <a:r>
              <a:rPr lang="en-US" sz="1700" spc="-4" dirty="0" err="1"/>
              <a:t>bir</a:t>
            </a:r>
            <a:r>
              <a:rPr lang="en-US" sz="1700" spc="-4" dirty="0"/>
              <a:t> </a:t>
            </a:r>
            <a:r>
              <a:rPr lang="en-US" sz="1700" spc="-4" dirty="0" err="1"/>
              <a:t>dış</a:t>
            </a:r>
            <a:r>
              <a:rPr lang="en-US" sz="1700" spc="-4" dirty="0"/>
              <a:t> </a:t>
            </a:r>
            <a:r>
              <a:rPr lang="en-US" sz="1700" spc="-9" dirty="0" err="1"/>
              <a:t>politika</a:t>
            </a:r>
            <a:r>
              <a:rPr lang="en-US" sz="1700" spc="-9" dirty="0"/>
              <a:t> </a:t>
            </a:r>
            <a:r>
              <a:rPr lang="en-US" sz="1700" spc="-13" dirty="0" err="1"/>
              <a:t>ve</a:t>
            </a:r>
            <a:r>
              <a:rPr lang="en-US" sz="1700" spc="-13" dirty="0"/>
              <a:t> </a:t>
            </a:r>
            <a:r>
              <a:rPr lang="en-US" sz="1700" spc="-4" dirty="0" err="1"/>
              <a:t>güvenlik</a:t>
            </a:r>
            <a:r>
              <a:rPr lang="en-US" sz="1700" spc="-4" dirty="0"/>
              <a:t> </a:t>
            </a:r>
            <a:r>
              <a:rPr lang="en-US" sz="1700" dirty="0"/>
              <a:t> </a:t>
            </a:r>
            <a:r>
              <a:rPr lang="en-US" sz="1700" spc="-9" dirty="0" err="1"/>
              <a:t>politikası</a:t>
            </a:r>
            <a:r>
              <a:rPr lang="en-US" sz="1700" spc="56" dirty="0"/>
              <a:t> </a:t>
            </a:r>
            <a:r>
              <a:rPr lang="en-US" sz="1700" spc="-4" dirty="0"/>
              <a:t>(ODGP)</a:t>
            </a:r>
            <a:r>
              <a:rPr lang="en-US" sz="1700" spc="73" dirty="0"/>
              <a:t> </a:t>
            </a:r>
            <a:r>
              <a:rPr lang="en-US" sz="1700" spc="-9" dirty="0" err="1"/>
              <a:t>üzerinde</a:t>
            </a:r>
            <a:r>
              <a:rPr lang="en-US" sz="1700" spc="73" dirty="0"/>
              <a:t> </a:t>
            </a:r>
            <a:r>
              <a:rPr lang="en-US" sz="1700" spc="-4" dirty="0" err="1"/>
              <a:t>işbirliğinin</a:t>
            </a:r>
            <a:r>
              <a:rPr lang="en-US" sz="1700" spc="51" dirty="0"/>
              <a:t> </a:t>
            </a:r>
            <a:r>
              <a:rPr lang="en-US" sz="1700" spc="-9" dirty="0" err="1"/>
              <a:t>gerçekleştirilmesi</a:t>
            </a:r>
            <a:r>
              <a:rPr lang="en-US" sz="1700" spc="68" dirty="0"/>
              <a:t> </a:t>
            </a:r>
            <a:r>
              <a:rPr lang="en-US" sz="1700" spc="-17" dirty="0" err="1"/>
              <a:t>belirtilmiştir</a:t>
            </a:r>
            <a:r>
              <a:rPr lang="en-US" sz="1700" spc="-17" dirty="0"/>
              <a:t>. </a:t>
            </a:r>
            <a:r>
              <a:rPr lang="en-US" sz="1700" spc="-13" dirty="0"/>
              <a:t> </a:t>
            </a:r>
            <a:r>
              <a:rPr lang="en-US" sz="1700" spc="-4" dirty="0"/>
              <a:t>Bu</a:t>
            </a:r>
            <a:r>
              <a:rPr lang="en-US" sz="1700" dirty="0"/>
              <a:t> </a:t>
            </a:r>
            <a:r>
              <a:rPr lang="en-US" sz="1700" spc="-9" dirty="0" err="1"/>
              <a:t>politika</a:t>
            </a:r>
            <a:r>
              <a:rPr lang="en-US" sz="1700" spc="-13" dirty="0"/>
              <a:t> </a:t>
            </a:r>
            <a:r>
              <a:rPr lang="en-US" sz="1700" spc="-4" dirty="0" err="1"/>
              <a:t>ile</a:t>
            </a:r>
            <a:r>
              <a:rPr lang="en-US" sz="1700" spc="-4" dirty="0"/>
              <a:t>,</a:t>
            </a:r>
            <a:r>
              <a:rPr lang="en-US" sz="1700" dirty="0"/>
              <a:t> </a:t>
            </a:r>
            <a:r>
              <a:rPr lang="en-US" sz="1700" spc="-9" dirty="0" err="1"/>
              <a:t>Avrupa</a:t>
            </a:r>
            <a:r>
              <a:rPr lang="en-US" sz="1700" spc="-13" dirty="0"/>
              <a:t> </a:t>
            </a:r>
            <a:r>
              <a:rPr lang="en-US" sz="1700" spc="-4" dirty="0" err="1"/>
              <a:t>Birliği</a:t>
            </a:r>
            <a:r>
              <a:rPr lang="en-US" sz="1700" spc="-4" dirty="0"/>
              <a:t>;</a:t>
            </a:r>
            <a:r>
              <a:rPr lang="en-US" sz="1700" spc="21" dirty="0"/>
              <a:t> </a:t>
            </a:r>
            <a:r>
              <a:rPr lang="en-US" sz="1700" spc="-17" dirty="0" err="1"/>
              <a:t>kendi</a:t>
            </a:r>
            <a:r>
              <a:rPr lang="en-US" sz="1700" spc="-13" dirty="0"/>
              <a:t> </a:t>
            </a:r>
            <a:r>
              <a:rPr lang="en-US" sz="1700" spc="-9" dirty="0" err="1"/>
              <a:t>savunmasını</a:t>
            </a:r>
            <a:r>
              <a:rPr lang="en-US" sz="1700" dirty="0"/>
              <a:t> </a:t>
            </a:r>
            <a:r>
              <a:rPr lang="en-US" sz="1700" spc="-4" dirty="0" err="1"/>
              <a:t>sağlamada</a:t>
            </a:r>
            <a:r>
              <a:rPr lang="en-US" sz="1700" spc="-17" dirty="0"/>
              <a:t> </a:t>
            </a:r>
            <a:r>
              <a:rPr lang="en-US" sz="1700" spc="-4" dirty="0" err="1"/>
              <a:t>Batı</a:t>
            </a:r>
            <a:r>
              <a:rPr lang="en-US" sz="1700" dirty="0"/>
              <a:t> </a:t>
            </a:r>
            <a:r>
              <a:rPr lang="en-US" sz="1700" spc="-13" dirty="0" err="1"/>
              <a:t>Avrupa</a:t>
            </a:r>
            <a:r>
              <a:rPr lang="en-US" sz="1700" spc="-13" dirty="0"/>
              <a:t> </a:t>
            </a:r>
            <a:r>
              <a:rPr lang="en-US" sz="1700" spc="-414" dirty="0"/>
              <a:t> </a:t>
            </a:r>
            <a:r>
              <a:rPr lang="en-US" sz="1700" spc="-9" dirty="0" err="1"/>
              <a:t>Birliği’nin</a:t>
            </a:r>
            <a:r>
              <a:rPr lang="en-US" sz="1700" spc="-17" dirty="0"/>
              <a:t> </a:t>
            </a:r>
            <a:r>
              <a:rPr lang="en-US" sz="1700" spc="-4" dirty="0" err="1"/>
              <a:t>güçlendirilmesini</a:t>
            </a:r>
            <a:r>
              <a:rPr lang="en-US" sz="1700" spc="-4" dirty="0"/>
              <a:t>,</a:t>
            </a:r>
            <a:r>
              <a:rPr lang="en-US" sz="1700" spc="-13" dirty="0"/>
              <a:t> </a:t>
            </a:r>
            <a:r>
              <a:rPr lang="en-US" sz="1700" spc="-13" dirty="0" err="1"/>
              <a:t>ilaveten</a:t>
            </a:r>
            <a:r>
              <a:rPr lang="en-US" sz="1700" spc="-17" dirty="0"/>
              <a:t> </a:t>
            </a:r>
            <a:r>
              <a:rPr lang="en-US" sz="1700" spc="-4" dirty="0" err="1"/>
              <a:t>dış</a:t>
            </a:r>
            <a:r>
              <a:rPr lang="en-US" sz="1700" dirty="0"/>
              <a:t> </a:t>
            </a:r>
            <a:r>
              <a:rPr lang="en-US" sz="1700" spc="-9" dirty="0" err="1"/>
              <a:t>politikasını</a:t>
            </a:r>
            <a:r>
              <a:rPr lang="en-US" sz="1700" spc="-13" dirty="0"/>
              <a:t> </a:t>
            </a:r>
            <a:r>
              <a:rPr lang="en-US" sz="1700" spc="-56" dirty="0"/>
              <a:t>NATO</a:t>
            </a:r>
            <a:r>
              <a:rPr lang="en-US" sz="1700" spc="21" dirty="0"/>
              <a:t> </a:t>
            </a:r>
            <a:r>
              <a:rPr lang="en-US" sz="1700" spc="-9" dirty="0" err="1"/>
              <a:t>ile</a:t>
            </a:r>
            <a:r>
              <a:rPr lang="en-US" sz="1700" spc="-4" dirty="0"/>
              <a:t> </a:t>
            </a:r>
            <a:r>
              <a:rPr lang="en-US" sz="1700" spc="-9" dirty="0" err="1"/>
              <a:t>birlikte</a:t>
            </a:r>
            <a:r>
              <a:rPr lang="en-US" sz="1700" spc="-9" dirty="0"/>
              <a:t> </a:t>
            </a:r>
            <a:r>
              <a:rPr lang="en-US" sz="1700" spc="-4" dirty="0"/>
              <a:t> </a:t>
            </a:r>
            <a:r>
              <a:rPr lang="en-US" sz="1700" spc="-4" dirty="0" err="1"/>
              <a:t>yürütmeyi</a:t>
            </a:r>
            <a:r>
              <a:rPr lang="en-US" sz="1700" spc="-9" dirty="0"/>
              <a:t> </a:t>
            </a:r>
            <a:r>
              <a:rPr lang="en-US" sz="1700" spc="-21" dirty="0" err="1"/>
              <a:t>ilke</a:t>
            </a:r>
            <a:r>
              <a:rPr lang="en-US" sz="1700" spc="-4" dirty="0"/>
              <a:t> </a:t>
            </a:r>
            <a:r>
              <a:rPr lang="en-US" sz="1700" spc="-26" dirty="0" err="1"/>
              <a:t>edinmiştir</a:t>
            </a:r>
            <a:r>
              <a:rPr lang="en-US" sz="1700" spc="-26" dirty="0"/>
              <a:t>.</a:t>
            </a:r>
            <a:endParaRPr lang="en-US" sz="1700" dirty="0"/>
          </a:p>
          <a:p>
            <a:pPr marL="10860" marR="4344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9775" algn="l"/>
              </a:tabLst>
            </a:pPr>
            <a:r>
              <a:rPr lang="tr-TR" sz="1700" b="1" dirty="0"/>
              <a:t>3. </a:t>
            </a:r>
            <a:r>
              <a:rPr lang="en-US" sz="1700" b="1" dirty="0" err="1"/>
              <a:t>Sütun</a:t>
            </a:r>
            <a:r>
              <a:rPr lang="en-US" sz="1700" b="1" dirty="0"/>
              <a:t>; </a:t>
            </a:r>
            <a:r>
              <a:rPr lang="en-US" sz="1700" spc="-4" dirty="0" err="1"/>
              <a:t>Adalet</a:t>
            </a:r>
            <a:r>
              <a:rPr lang="en-US" sz="1700" spc="-4" dirty="0"/>
              <a:t> </a:t>
            </a:r>
            <a:r>
              <a:rPr lang="en-US" sz="1700" spc="-13" dirty="0" err="1"/>
              <a:t>ve</a:t>
            </a:r>
            <a:r>
              <a:rPr lang="en-US" sz="1700" spc="-13" dirty="0"/>
              <a:t> </a:t>
            </a:r>
            <a:r>
              <a:rPr lang="en-US" sz="1700" spc="-4" dirty="0" err="1"/>
              <a:t>içişleri</a:t>
            </a:r>
            <a:r>
              <a:rPr lang="en-US" sz="1700" spc="-4" dirty="0"/>
              <a:t> </a:t>
            </a:r>
            <a:r>
              <a:rPr lang="en-US" sz="1700" spc="-13" dirty="0" err="1"/>
              <a:t>konusunda</a:t>
            </a:r>
            <a:r>
              <a:rPr lang="en-US" sz="1700" spc="-13" dirty="0"/>
              <a:t> </a:t>
            </a:r>
            <a:r>
              <a:rPr lang="en-US" sz="1700" spc="-13" dirty="0" err="1"/>
              <a:t>üye</a:t>
            </a:r>
            <a:r>
              <a:rPr lang="en-US" sz="1700" spc="-13" dirty="0"/>
              <a:t> </a:t>
            </a:r>
            <a:r>
              <a:rPr lang="en-US" sz="1700" spc="-4" dirty="0" err="1"/>
              <a:t>devletler</a:t>
            </a:r>
            <a:r>
              <a:rPr lang="en-US" sz="1700" spc="-4" dirty="0"/>
              <a:t> </a:t>
            </a:r>
            <a:r>
              <a:rPr lang="en-US" sz="1700" spc="-9" dirty="0" err="1"/>
              <a:t>arasında</a:t>
            </a:r>
            <a:r>
              <a:rPr lang="en-US" sz="1700" spc="-9" dirty="0"/>
              <a:t> </a:t>
            </a:r>
            <a:r>
              <a:rPr lang="en-US" sz="1700" spc="-4" dirty="0" err="1"/>
              <a:t>işbirliğinin</a:t>
            </a:r>
            <a:r>
              <a:rPr lang="en-US" sz="1700" spc="-4" dirty="0"/>
              <a:t> </a:t>
            </a:r>
            <a:r>
              <a:rPr lang="en-US" sz="1700" spc="-414" dirty="0"/>
              <a:t> </a:t>
            </a:r>
            <a:r>
              <a:rPr lang="en-US" sz="1700" spc="-9" dirty="0" err="1"/>
              <a:t>gerçekleştirilmesi</a:t>
            </a:r>
            <a:r>
              <a:rPr lang="en-US" sz="1700" spc="-9" dirty="0"/>
              <a:t> </a:t>
            </a:r>
            <a:r>
              <a:rPr lang="en-US" sz="1700" spc="-21" dirty="0" err="1"/>
              <a:t>belirtilmiştir</a:t>
            </a:r>
            <a:r>
              <a:rPr lang="en-US" sz="1700" spc="-21" dirty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2520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51" y="1868331"/>
            <a:ext cx="6667952" cy="1694469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04074" marR="4344" indent="-293757">
              <a:spcBef>
                <a:spcPts val="81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2736" spc="-9" dirty="0">
                <a:solidFill>
                  <a:prstClr val="black"/>
                </a:solidFill>
                <a:cs typeface="Calibri"/>
              </a:rPr>
              <a:t>Maastricht</a:t>
            </a:r>
            <a:r>
              <a:rPr sz="2736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Antlaşmasının</a:t>
            </a:r>
            <a:r>
              <a:rPr sz="2736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105-109</a:t>
            </a:r>
            <a:r>
              <a:rPr sz="2736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uncu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 maddeleri</a:t>
            </a:r>
            <a:r>
              <a:rPr sz="2736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17" dirty="0">
                <a:solidFill>
                  <a:prstClr val="black"/>
                </a:solidFill>
                <a:cs typeface="Calibri"/>
              </a:rPr>
              <a:t>para</a:t>
            </a:r>
            <a:r>
              <a:rPr sz="2736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politikasını</a:t>
            </a:r>
            <a:r>
              <a:rPr sz="2736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26" dirty="0">
                <a:solidFill>
                  <a:prstClr val="black"/>
                </a:solidFill>
                <a:cs typeface="Calibri"/>
              </a:rPr>
              <a:t>düzenlemektedir. </a:t>
            </a:r>
            <a:r>
              <a:rPr sz="2736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34" dirty="0">
                <a:solidFill>
                  <a:prstClr val="black"/>
                </a:solidFill>
                <a:cs typeface="Calibri"/>
              </a:rPr>
              <a:t>Para</a:t>
            </a:r>
            <a:r>
              <a:rPr sz="2736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politikasının</a:t>
            </a:r>
            <a:r>
              <a:rPr sz="2736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temel</a:t>
            </a:r>
            <a:r>
              <a:rPr sz="2736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hedefi</a:t>
            </a:r>
            <a:r>
              <a:rPr sz="2736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21" dirty="0">
                <a:solidFill>
                  <a:prstClr val="black"/>
                </a:solidFill>
                <a:cs typeface="Calibri"/>
              </a:rPr>
              <a:t>fiyat</a:t>
            </a:r>
            <a:r>
              <a:rPr sz="2736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13" dirty="0">
                <a:solidFill>
                  <a:prstClr val="black"/>
                </a:solidFill>
                <a:cs typeface="Calibri"/>
              </a:rPr>
              <a:t>istikrarını </a:t>
            </a:r>
            <a:r>
              <a:rPr sz="2736" spc="-607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26" dirty="0">
                <a:solidFill>
                  <a:prstClr val="black"/>
                </a:solidFill>
                <a:cs typeface="Calibri"/>
              </a:rPr>
              <a:t>sağlamaktır.</a:t>
            </a:r>
            <a:endParaRPr sz="2736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54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51" y="1814248"/>
            <a:ext cx="6840624" cy="3822467"/>
          </a:xfrm>
          <a:prstGeom prst="rect">
            <a:avLst/>
          </a:prstGeom>
        </p:spPr>
        <p:txBody>
          <a:bodyPr vert="horz" wrap="square" lIns="0" tIns="76019" rIns="0" bIns="0" rtlCol="0">
            <a:spAutoFit/>
          </a:bodyPr>
          <a:lstStyle/>
          <a:p>
            <a:pPr marL="303531" marR="4344" indent="-293214">
              <a:lnSpc>
                <a:spcPct val="80000"/>
              </a:lnSpc>
              <a:spcBef>
                <a:spcPts val="599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138" spc="-9" dirty="0">
                <a:solidFill>
                  <a:prstClr val="black"/>
                </a:solidFill>
                <a:cs typeface="Calibri"/>
              </a:rPr>
              <a:t>Maastricht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Antlaşmasının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126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127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nci</a:t>
            </a:r>
            <a:r>
              <a:rPr sz="2138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maddeleri,</a:t>
            </a:r>
            <a:r>
              <a:rPr sz="2138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138" dirty="0">
                <a:solidFill>
                  <a:prstClr val="black"/>
                </a:solidFill>
                <a:cs typeface="Calibri"/>
              </a:rPr>
              <a:t>eğitim, </a:t>
            </a:r>
            <a:r>
              <a:rPr sz="2138" spc="-470" dirty="0">
                <a:solidFill>
                  <a:prstClr val="black"/>
                </a:solidFill>
                <a:cs typeface="Calibri"/>
              </a:rPr>
              <a:t> </a:t>
            </a:r>
            <a:r>
              <a:rPr sz="2138" dirty="0">
                <a:solidFill>
                  <a:prstClr val="black"/>
                </a:solidFill>
                <a:cs typeface="Calibri"/>
              </a:rPr>
              <a:t>mesleki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yetiştirme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138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gençlik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başlıkları </a:t>
            </a:r>
            <a:r>
              <a:rPr sz="2138" dirty="0">
                <a:solidFill>
                  <a:prstClr val="black"/>
                </a:solidFill>
                <a:cs typeface="Calibri"/>
              </a:rPr>
              <a:t>altında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yeniden </a:t>
            </a:r>
            <a:r>
              <a:rPr sz="2138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21" dirty="0">
                <a:solidFill>
                  <a:prstClr val="black"/>
                </a:solidFill>
                <a:cs typeface="Calibri"/>
              </a:rPr>
              <a:t>düzenlenmiştir.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138" dirty="0">
                <a:solidFill>
                  <a:prstClr val="black"/>
                </a:solidFill>
                <a:cs typeface="Calibri"/>
              </a:rPr>
              <a:t>Buna </a:t>
            </a:r>
            <a:r>
              <a:rPr sz="2138" spc="-17" dirty="0">
                <a:solidFill>
                  <a:prstClr val="black"/>
                </a:solidFill>
                <a:cs typeface="Calibri"/>
              </a:rPr>
              <a:t>göre</a:t>
            </a:r>
            <a:r>
              <a:rPr sz="2138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2138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Birliği;</a:t>
            </a:r>
            <a:endParaRPr sz="2138">
              <a:solidFill>
                <a:prstClr val="black"/>
              </a:solidFill>
              <a:cs typeface="Calibri"/>
            </a:endParaRPr>
          </a:p>
          <a:p>
            <a:pPr marL="303531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138" dirty="0">
                <a:solidFill>
                  <a:prstClr val="black"/>
                </a:solidFill>
                <a:cs typeface="Calibri"/>
              </a:rPr>
              <a:t>-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26" dirty="0">
                <a:solidFill>
                  <a:prstClr val="black"/>
                </a:solidFill>
                <a:cs typeface="Calibri"/>
              </a:rPr>
              <a:t>Yüksek</a:t>
            </a:r>
            <a:r>
              <a:rPr sz="2138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nitelikli</a:t>
            </a:r>
            <a:r>
              <a:rPr sz="2138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138" dirty="0">
                <a:solidFill>
                  <a:prstClr val="black"/>
                </a:solidFill>
                <a:cs typeface="Calibri"/>
              </a:rPr>
              <a:t>eğitimin</a:t>
            </a:r>
            <a:r>
              <a:rPr sz="2138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gelişmesine</a:t>
            </a:r>
            <a:r>
              <a:rPr sz="2138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katkıda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bulunacak,</a:t>
            </a:r>
            <a:endParaRPr sz="2138">
              <a:solidFill>
                <a:prstClr val="black"/>
              </a:solidFill>
              <a:cs typeface="Calibri"/>
            </a:endParaRPr>
          </a:p>
          <a:p>
            <a:pPr marL="303531" marR="1497562" indent="-293214">
              <a:lnSpc>
                <a:spcPct val="80000"/>
              </a:lnSpc>
              <a:spcBef>
                <a:spcPts val="513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138" dirty="0">
                <a:solidFill>
                  <a:prstClr val="black"/>
                </a:solidFill>
                <a:cs typeface="Calibri"/>
              </a:rPr>
              <a:t>-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Bunun için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üye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devletler</a:t>
            </a:r>
            <a:r>
              <a:rPr sz="2138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arasındaki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işbirliğini </a:t>
            </a:r>
            <a:r>
              <a:rPr sz="2138" spc="-470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destekleyecek,</a:t>
            </a:r>
            <a:endParaRPr sz="2138">
              <a:solidFill>
                <a:prstClr val="black"/>
              </a:solidFill>
              <a:cs typeface="Calibri"/>
            </a:endParaRPr>
          </a:p>
          <a:p>
            <a:pPr marL="303531" marR="837287" indent="-293214">
              <a:lnSpc>
                <a:spcPct val="80000"/>
              </a:lnSpc>
              <a:spcBef>
                <a:spcPts val="513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138" dirty="0">
                <a:solidFill>
                  <a:prstClr val="black"/>
                </a:solidFill>
                <a:cs typeface="Calibri"/>
              </a:rPr>
              <a:t>-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Gerekirse</a:t>
            </a:r>
            <a:r>
              <a:rPr sz="2138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öğretimin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içeriği</a:t>
            </a:r>
            <a:r>
              <a:rPr sz="2138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dirty="0">
                <a:solidFill>
                  <a:prstClr val="black"/>
                </a:solidFill>
                <a:cs typeface="Calibri"/>
              </a:rPr>
              <a:t>eğitim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sisteminin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örgütlenmesi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kapsamında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dil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dirty="0">
                <a:solidFill>
                  <a:prstClr val="black"/>
                </a:solidFill>
                <a:cs typeface="Calibri"/>
              </a:rPr>
              <a:t>kültür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farklılıklarına </a:t>
            </a:r>
            <a:r>
              <a:rPr sz="2138" spc="-470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bütünüyle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saygılı</a:t>
            </a:r>
            <a:r>
              <a:rPr sz="2138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kalarak</a:t>
            </a:r>
            <a:r>
              <a:rPr sz="2138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üye</a:t>
            </a:r>
            <a:r>
              <a:rPr sz="2138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ülkelerin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faaliyetlerini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destekleyecek,</a:t>
            </a:r>
            <a:endParaRPr sz="2138">
              <a:solidFill>
                <a:prstClr val="black"/>
              </a:solidFill>
              <a:cs typeface="Calibri"/>
            </a:endParaRPr>
          </a:p>
          <a:p>
            <a:pPr marL="303531" marR="838917" indent="-293214">
              <a:lnSpc>
                <a:spcPct val="80000"/>
              </a:lnSpc>
              <a:spcBef>
                <a:spcPts val="513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138" dirty="0">
                <a:solidFill>
                  <a:prstClr val="black"/>
                </a:solidFill>
                <a:cs typeface="Calibri"/>
              </a:rPr>
              <a:t>-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 Öğrenci</a:t>
            </a:r>
            <a:r>
              <a:rPr sz="2138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138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öğreticilerin</a:t>
            </a:r>
            <a:r>
              <a:rPr sz="2138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coğrafi</a:t>
            </a:r>
            <a:r>
              <a:rPr sz="2138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13" dirty="0">
                <a:solidFill>
                  <a:prstClr val="black"/>
                </a:solidFill>
                <a:cs typeface="Calibri"/>
              </a:rPr>
              <a:t>hareketliğini</a:t>
            </a:r>
            <a:r>
              <a:rPr sz="2138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138" dirty="0">
                <a:solidFill>
                  <a:prstClr val="black"/>
                </a:solidFill>
                <a:cs typeface="Calibri"/>
              </a:rPr>
              <a:t>eğitim </a:t>
            </a:r>
            <a:r>
              <a:rPr sz="2138" spc="-470" dirty="0">
                <a:solidFill>
                  <a:prstClr val="black"/>
                </a:solidFill>
                <a:cs typeface="Calibri"/>
              </a:rPr>
              <a:t> </a:t>
            </a:r>
            <a:r>
              <a:rPr sz="2138" spc="-4" dirty="0">
                <a:solidFill>
                  <a:prstClr val="black"/>
                </a:solidFill>
                <a:cs typeface="Calibri"/>
              </a:rPr>
              <a:t>kurumları </a:t>
            </a:r>
            <a:r>
              <a:rPr sz="2138" spc="-9" dirty="0">
                <a:solidFill>
                  <a:prstClr val="black"/>
                </a:solidFill>
                <a:cs typeface="Calibri"/>
              </a:rPr>
              <a:t>arasında</a:t>
            </a:r>
            <a:endParaRPr sz="2138">
              <a:solidFill>
                <a:prstClr val="black"/>
              </a:solidFill>
              <a:cs typeface="Calibri"/>
            </a:endParaRPr>
          </a:p>
          <a:p>
            <a:pPr marL="303531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138" spc="-26" dirty="0">
                <a:solidFill>
                  <a:prstClr val="black"/>
                </a:solidFill>
                <a:cs typeface="Calibri"/>
              </a:rPr>
              <a:t>kolaylaştıracaktır.</a:t>
            </a:r>
            <a:endParaRPr sz="2138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73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28" y="1823370"/>
            <a:ext cx="6797185" cy="2898514"/>
          </a:xfrm>
          <a:prstGeom prst="rect">
            <a:avLst/>
          </a:prstGeom>
        </p:spPr>
        <p:txBody>
          <a:bodyPr vert="horz" wrap="square" lIns="0" tIns="68417" rIns="0" bIns="0" rtlCol="0">
            <a:spAutoFit/>
          </a:bodyPr>
          <a:lstStyle/>
          <a:p>
            <a:pPr marL="10860" marR="621179" algn="just">
              <a:lnSpc>
                <a:spcPct val="80000"/>
              </a:lnSpc>
              <a:spcBef>
                <a:spcPts val="539"/>
              </a:spcBef>
            </a:pPr>
            <a:r>
              <a:rPr sz="1881" spc="-9" dirty="0">
                <a:solidFill>
                  <a:prstClr val="black"/>
                </a:solidFill>
                <a:cs typeface="Calibri"/>
              </a:rPr>
              <a:t>Maastricht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Antlaşmasının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yeni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128. maddesi, </a:t>
            </a:r>
            <a:r>
              <a:rPr sz="1881" dirty="0">
                <a:solidFill>
                  <a:prstClr val="black"/>
                </a:solidFill>
                <a:cs typeface="Calibri"/>
              </a:rPr>
              <a:t>kültür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alanına bazı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hükümler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getirmektedir.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Buna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göre,</a:t>
            </a:r>
            <a:endParaRPr sz="1881">
              <a:solidFill>
                <a:prstClr val="black"/>
              </a:solidFill>
              <a:cs typeface="Calibri"/>
            </a:endParaRPr>
          </a:p>
          <a:p>
            <a:pPr marL="304074" marR="175384" indent="-293214" algn="just">
              <a:lnSpc>
                <a:spcPct val="80000"/>
              </a:lnSpc>
              <a:spcBef>
                <a:spcPts val="449"/>
              </a:spcBef>
              <a:buFont typeface="Arial MT"/>
              <a:buChar char="•"/>
              <a:tabLst>
                <a:tab pos="304617" algn="l"/>
              </a:tabLst>
            </a:pPr>
            <a:r>
              <a:rPr sz="1881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Birliği;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ortak kültürel mirası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vurgularken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ulusal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bölgesel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çeşitliliğe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saygı göstererek üye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devletlerin kültürlerinin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gelişimine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katkıda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bulunur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bu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konudaki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faaliyetlerine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destek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3" dirty="0">
                <a:solidFill>
                  <a:prstClr val="black"/>
                </a:solidFill>
                <a:cs typeface="Calibri"/>
              </a:rPr>
              <a:t>olur.</a:t>
            </a:r>
            <a:endParaRPr sz="1881">
              <a:solidFill>
                <a:prstClr val="black"/>
              </a:solidFill>
              <a:cs typeface="Calibri"/>
            </a:endParaRPr>
          </a:p>
          <a:p>
            <a:pPr marL="304074" marR="308417" indent="-293757">
              <a:lnSpc>
                <a:spcPct val="80000"/>
              </a:lnSpc>
              <a:spcBef>
                <a:spcPts val="453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881" dirty="0">
                <a:solidFill>
                  <a:prstClr val="black"/>
                </a:solidFill>
                <a:cs typeface="Calibri"/>
              </a:rPr>
              <a:t>-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halklarının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tarih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kültürlerinin daha iyi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öğrenilmesi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ve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yayılması,</a:t>
            </a:r>
            <a:endParaRPr sz="1881">
              <a:solidFill>
                <a:prstClr val="black"/>
              </a:solidFill>
              <a:cs typeface="Calibri"/>
            </a:endParaRPr>
          </a:p>
          <a:p>
            <a:pPr marL="304074" indent="-293757"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881" dirty="0">
                <a:solidFill>
                  <a:prstClr val="black"/>
                </a:solidFill>
                <a:cs typeface="Calibri"/>
              </a:rPr>
              <a:t>-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çapında önemli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kültürel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mirasın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saklanması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korunması,</a:t>
            </a:r>
            <a:endParaRPr sz="1881">
              <a:solidFill>
                <a:prstClr val="black"/>
              </a:solidFill>
              <a:cs typeface="Calibri"/>
            </a:endParaRPr>
          </a:p>
          <a:p>
            <a:pPr marL="304074" marR="232399" indent="-293757">
              <a:lnSpc>
                <a:spcPct val="80000"/>
              </a:lnSpc>
              <a:spcBef>
                <a:spcPts val="449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881" dirty="0">
                <a:solidFill>
                  <a:prstClr val="black"/>
                </a:solidFill>
                <a:cs typeface="Calibri"/>
              </a:rPr>
              <a:t>-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Ticari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olmayan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kültürel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değişimlerin,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sanatsal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88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881" dirty="0">
                <a:solidFill>
                  <a:prstClr val="black"/>
                </a:solidFill>
                <a:cs typeface="Calibri"/>
              </a:rPr>
              <a:t>edebi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dirty="0">
                <a:solidFill>
                  <a:prstClr val="black"/>
                </a:solidFill>
                <a:cs typeface="Calibri"/>
              </a:rPr>
              <a:t>eserlerin </a:t>
            </a:r>
            <a:r>
              <a:rPr sz="1881" spc="-410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yaratılması;</a:t>
            </a:r>
            <a:endParaRPr sz="1881">
              <a:solidFill>
                <a:prstClr val="black"/>
              </a:solidFill>
              <a:cs typeface="Calibri"/>
            </a:endParaRPr>
          </a:p>
          <a:p>
            <a:pPr marL="10860"/>
            <a:r>
              <a:rPr sz="1881" spc="-4" dirty="0">
                <a:solidFill>
                  <a:prstClr val="black"/>
                </a:solidFill>
                <a:cs typeface="Calibri"/>
              </a:rPr>
              <a:t>bu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konuda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Birliği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faaliyetlerinin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yöneleceği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alanlar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belirtilmiştir</a:t>
            </a:r>
            <a:endParaRPr sz="1881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26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51" y="1835750"/>
            <a:ext cx="6864516" cy="357553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solidFill>
                  <a:prstClr val="black"/>
                </a:solidFill>
                <a:cs typeface="Calibri"/>
              </a:rPr>
              <a:t>Adalet</a:t>
            </a:r>
            <a:r>
              <a:rPr sz="1539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İçişleri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Alanında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İşbirliği</a:t>
            </a:r>
          </a:p>
          <a:p>
            <a:pPr marL="10860" marR="4344">
              <a:lnSpc>
                <a:spcPct val="80000"/>
              </a:lnSpc>
              <a:spcBef>
                <a:spcPts val="368"/>
              </a:spcBef>
            </a:pPr>
            <a:r>
              <a:rPr sz="1539" dirty="0">
                <a:solidFill>
                  <a:prstClr val="black"/>
                </a:solidFill>
                <a:cs typeface="Calibri"/>
              </a:rPr>
              <a:t>Bu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alandaki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faaliyetlerde,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üye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devletler;</a:t>
            </a:r>
            <a:r>
              <a:rPr sz="1539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özellikle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kişilerin serbest dolaşımı</a:t>
            </a:r>
            <a:r>
              <a:rPr sz="1539" dirty="0">
                <a:solidFill>
                  <a:prstClr val="black"/>
                </a:solidFill>
                <a:cs typeface="Calibri"/>
              </a:rPr>
              <a:t> açısından, </a:t>
            </a:r>
            <a:r>
              <a:rPr sz="153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bazı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alanların</a:t>
            </a:r>
            <a:r>
              <a:rPr sz="1539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kendilerini</a:t>
            </a:r>
            <a:r>
              <a:rPr sz="1539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ortaklaşa</a:t>
            </a:r>
            <a:r>
              <a:rPr sz="1539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ilgilendirdiğini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kabul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17" dirty="0">
                <a:solidFill>
                  <a:prstClr val="black"/>
                </a:solidFill>
                <a:cs typeface="Calibri"/>
              </a:rPr>
              <a:t>etmektedirler.</a:t>
            </a:r>
            <a:r>
              <a:rPr sz="1539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Bunlar</a:t>
            </a:r>
            <a:r>
              <a:rPr sz="1539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21" dirty="0">
                <a:solidFill>
                  <a:prstClr val="black"/>
                </a:solidFill>
                <a:cs typeface="Calibri"/>
              </a:rPr>
              <a:t>şunlardır.</a:t>
            </a:r>
            <a:endParaRPr sz="1539" dirty="0">
              <a:solidFill>
                <a:prstClr val="black"/>
              </a:solidFill>
              <a:cs typeface="Calibri"/>
            </a:endParaRPr>
          </a:p>
          <a:p>
            <a:pPr marL="304074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</a:t>
            </a:r>
            <a:r>
              <a:rPr sz="1539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Sığınma</a:t>
            </a:r>
            <a:r>
              <a:rPr sz="1539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politikası.</a:t>
            </a:r>
            <a:endParaRPr sz="1539" dirty="0">
              <a:solidFill>
                <a:prstClr val="black"/>
              </a:solidFill>
              <a:cs typeface="Calibri"/>
            </a:endParaRPr>
          </a:p>
          <a:p>
            <a:pPr marL="304074" marR="203621" indent="-293214">
              <a:lnSpc>
                <a:spcPct val="80000"/>
              </a:lnSpc>
              <a:spcBef>
                <a:spcPts val="368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 </a:t>
            </a:r>
            <a:r>
              <a:rPr sz="1539" spc="-21" dirty="0">
                <a:solidFill>
                  <a:prstClr val="black"/>
                </a:solidFill>
                <a:cs typeface="Calibri"/>
              </a:rPr>
              <a:t>Topluluğun</a:t>
            </a:r>
            <a:r>
              <a:rPr sz="1539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dış </a:t>
            </a:r>
            <a:r>
              <a:rPr sz="1539" dirty="0">
                <a:solidFill>
                  <a:prstClr val="black"/>
                </a:solidFill>
                <a:cs typeface="Calibri"/>
              </a:rPr>
              <a:t>sınırlarından kişilerin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geçişine</a:t>
            </a:r>
            <a:r>
              <a:rPr sz="1539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bu geçişlerin</a:t>
            </a:r>
            <a:r>
              <a:rPr sz="1539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denetimine</a:t>
            </a:r>
            <a:r>
              <a:rPr sz="1539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ilişkin </a:t>
            </a:r>
            <a:r>
              <a:rPr sz="1539" spc="-33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26" dirty="0">
                <a:solidFill>
                  <a:prstClr val="black"/>
                </a:solidFill>
                <a:cs typeface="Calibri"/>
              </a:rPr>
              <a:t>kurallar.</a:t>
            </a:r>
            <a:endParaRPr sz="1539" dirty="0">
              <a:solidFill>
                <a:prstClr val="black"/>
              </a:solidFill>
              <a:cs typeface="Calibri"/>
            </a:endParaRPr>
          </a:p>
          <a:p>
            <a:pPr marL="304074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AB’nin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üçüncü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17" dirty="0">
                <a:solidFill>
                  <a:prstClr val="black"/>
                </a:solidFill>
                <a:cs typeface="Calibri"/>
              </a:rPr>
              <a:t>ülke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uyruklarına</a:t>
            </a:r>
            <a:r>
              <a:rPr sz="1539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uygulayacağı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göç</a:t>
            </a:r>
            <a:r>
              <a:rPr sz="153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politikası.</a:t>
            </a:r>
            <a:endParaRPr sz="1539" dirty="0">
              <a:solidFill>
                <a:prstClr val="black"/>
              </a:solidFill>
              <a:cs typeface="Calibri"/>
            </a:endParaRPr>
          </a:p>
          <a:p>
            <a:pPr marL="304074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Zehirleyici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madde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alışkanlığı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ile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mücadele.</a:t>
            </a:r>
            <a:endParaRPr sz="1539" dirty="0">
              <a:solidFill>
                <a:prstClr val="black"/>
              </a:solidFill>
              <a:cs typeface="Calibri"/>
            </a:endParaRPr>
          </a:p>
          <a:p>
            <a:pPr marL="304074" indent="-293214">
              <a:spcBef>
                <a:spcPts val="4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Uluslararası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boyutta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kaçakçılıkla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mücadele.</a:t>
            </a:r>
            <a:endParaRPr sz="1539" dirty="0">
              <a:solidFill>
                <a:prstClr val="black"/>
              </a:solidFill>
              <a:cs typeface="Calibri"/>
            </a:endParaRPr>
          </a:p>
          <a:p>
            <a:pPr marL="304074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Medeni</a:t>
            </a:r>
            <a:r>
              <a:rPr sz="153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hukuk </a:t>
            </a:r>
            <a:r>
              <a:rPr sz="1539" dirty="0">
                <a:solidFill>
                  <a:prstClr val="black"/>
                </a:solidFill>
                <a:cs typeface="Calibri"/>
              </a:rPr>
              <a:t>alanında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adli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işbirliği.</a:t>
            </a:r>
          </a:p>
          <a:p>
            <a:pPr marL="304074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Ceza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hukuku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alanında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adli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işbirliği.</a:t>
            </a:r>
          </a:p>
          <a:p>
            <a:pPr marL="304074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Gümrük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 konusunda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işbirliği.</a:t>
            </a:r>
          </a:p>
          <a:p>
            <a:pPr marL="304074" marR="97194" indent="-293214">
              <a:lnSpc>
                <a:spcPct val="80000"/>
              </a:lnSpc>
              <a:spcBef>
                <a:spcPts val="368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539" dirty="0">
                <a:solidFill>
                  <a:prstClr val="black"/>
                </a:solidFill>
                <a:cs typeface="Calibri"/>
              </a:rPr>
              <a:t>-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Birlik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ölçeğinde,</a:t>
            </a:r>
            <a:r>
              <a:rPr sz="1539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EUROPOL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 (Avrupa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Polis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Örgütü)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bünyesinde</a:t>
            </a:r>
            <a:r>
              <a:rPr sz="1539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539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bilgi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alışveriş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sistemi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kurulması,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13" dirty="0">
                <a:solidFill>
                  <a:prstClr val="black"/>
                </a:solidFill>
                <a:cs typeface="Calibri"/>
              </a:rPr>
              <a:t>gerekiyorsa</a:t>
            </a:r>
            <a:r>
              <a:rPr sz="153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gümrük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işbirliğinin</a:t>
            </a:r>
            <a:r>
              <a:rPr sz="153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bazı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yönleri</a:t>
            </a:r>
            <a:r>
              <a:rPr sz="1539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de</a:t>
            </a:r>
            <a:r>
              <a:rPr sz="1539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dirty="0">
                <a:solidFill>
                  <a:prstClr val="black"/>
                </a:solidFill>
                <a:cs typeface="Calibri"/>
              </a:rPr>
              <a:t>dahil,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terörizm,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uyuşturucu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kaçakçılığı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 diğer</a:t>
            </a:r>
            <a:r>
              <a:rPr sz="1539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önemli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uluslar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arası</a:t>
            </a:r>
            <a:r>
              <a:rPr sz="1539" dirty="0">
                <a:solidFill>
                  <a:prstClr val="black"/>
                </a:solidFill>
                <a:cs typeface="Calibri"/>
              </a:rPr>
              <a:t> suçların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önlenmesi</a:t>
            </a:r>
            <a:r>
              <a:rPr sz="1539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bunlarla </a:t>
            </a:r>
            <a:r>
              <a:rPr sz="1539" spc="-338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mücadele</a:t>
            </a:r>
            <a:r>
              <a:rPr sz="153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için polis</a:t>
            </a:r>
            <a:r>
              <a:rPr sz="1539" dirty="0">
                <a:solidFill>
                  <a:prstClr val="black"/>
                </a:solidFill>
                <a:cs typeface="Calibri"/>
              </a:rPr>
              <a:t> </a:t>
            </a:r>
            <a:r>
              <a:rPr sz="1539" spc="-4" dirty="0">
                <a:solidFill>
                  <a:prstClr val="black"/>
                </a:solidFill>
                <a:cs typeface="Calibri"/>
              </a:rPr>
              <a:t>işbirliği</a:t>
            </a:r>
            <a:endParaRPr sz="1539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58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7951" y="917937"/>
            <a:ext cx="3135241" cy="531458"/>
          </a:xfrm>
          <a:prstGeom prst="rect">
            <a:avLst/>
          </a:prstGeom>
        </p:spPr>
        <p:txBody>
          <a:bodyPr vert="horz" wrap="square" lIns="0" tIns="10317" rIns="0" bIns="0" rtlCol="0" anchor="ctr">
            <a:spAutoFit/>
          </a:bodyPr>
          <a:lstStyle/>
          <a:p>
            <a:pPr marL="10860">
              <a:spcBef>
                <a:spcPts val="81"/>
              </a:spcBef>
            </a:pPr>
            <a:r>
              <a:rPr sz="3762" spc="-13" dirty="0"/>
              <a:t>Ortak</a:t>
            </a:r>
            <a:r>
              <a:rPr sz="3762" spc="-38" dirty="0"/>
              <a:t> </a:t>
            </a:r>
            <a:r>
              <a:rPr sz="3762" spc="-17" dirty="0"/>
              <a:t>Politikalar</a:t>
            </a:r>
            <a:endParaRPr sz="3762"/>
          </a:p>
        </p:txBody>
      </p:sp>
      <p:sp>
        <p:nvSpPr>
          <p:cNvPr id="3" name="object 3"/>
          <p:cNvSpPr txBox="1"/>
          <p:nvPr/>
        </p:nvSpPr>
        <p:spPr>
          <a:xfrm>
            <a:off x="2644852" y="1784666"/>
            <a:ext cx="5685135" cy="3069772"/>
          </a:xfrm>
          <a:prstGeom prst="rect">
            <a:avLst/>
          </a:prstGeom>
        </p:spPr>
        <p:txBody>
          <a:bodyPr vert="horz" wrap="square" lIns="0" tIns="93938" rIns="0" bIns="0" rtlCol="0">
            <a:spAutoFit/>
          </a:bodyPr>
          <a:lstStyle/>
          <a:p>
            <a:pPr marL="304074" indent="-293757">
              <a:spcBef>
                <a:spcPts val="740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2736" spc="-4" dirty="0">
                <a:solidFill>
                  <a:prstClr val="black"/>
                </a:solidFill>
                <a:cs typeface="Calibri"/>
              </a:rPr>
              <a:t>1.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51" dirty="0">
                <a:solidFill>
                  <a:prstClr val="black"/>
                </a:solidFill>
                <a:cs typeface="Calibri"/>
              </a:rPr>
              <a:t>ORTAK</a:t>
            </a:r>
            <a:r>
              <a:rPr sz="2736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7" dirty="0">
                <a:solidFill>
                  <a:prstClr val="black"/>
                </a:solidFill>
                <a:cs typeface="Calibri"/>
              </a:rPr>
              <a:t>TARIM</a:t>
            </a:r>
            <a:r>
              <a:rPr sz="2736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POLİTİKASI</a:t>
            </a:r>
            <a:endParaRPr sz="2736">
              <a:solidFill>
                <a:prstClr val="black"/>
              </a:solidFill>
              <a:cs typeface="Calibri"/>
            </a:endParaRPr>
          </a:p>
          <a:p>
            <a:pPr marL="304074" indent="-293757">
              <a:spcBef>
                <a:spcPts val="658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2736" spc="-4" dirty="0">
                <a:solidFill>
                  <a:prstClr val="black"/>
                </a:solidFill>
                <a:cs typeface="Calibri"/>
              </a:rPr>
              <a:t>2. </a:t>
            </a:r>
            <a:r>
              <a:rPr sz="2736" spc="-51" dirty="0">
                <a:solidFill>
                  <a:prstClr val="black"/>
                </a:solidFill>
                <a:cs typeface="Calibri"/>
              </a:rPr>
              <a:t>ORTAK</a:t>
            </a:r>
            <a:r>
              <a:rPr sz="2736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REKABET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 POLİTİKASI</a:t>
            </a:r>
            <a:endParaRPr sz="2736">
              <a:solidFill>
                <a:prstClr val="black"/>
              </a:solidFill>
              <a:cs typeface="Calibri"/>
            </a:endParaRPr>
          </a:p>
          <a:p>
            <a:pPr marL="304074" indent="-293757">
              <a:spcBef>
                <a:spcPts val="658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2736" spc="-4" dirty="0">
                <a:solidFill>
                  <a:prstClr val="black"/>
                </a:solidFill>
                <a:cs typeface="Calibri"/>
              </a:rPr>
              <a:t>3. </a:t>
            </a:r>
            <a:r>
              <a:rPr sz="2736" spc="-51" dirty="0">
                <a:solidFill>
                  <a:prstClr val="black"/>
                </a:solidFill>
                <a:cs typeface="Calibri"/>
              </a:rPr>
              <a:t>ORTAK</a:t>
            </a:r>
            <a:r>
              <a:rPr sz="2736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3" dirty="0">
                <a:solidFill>
                  <a:prstClr val="black"/>
                </a:solidFill>
                <a:cs typeface="Calibri"/>
              </a:rPr>
              <a:t>SANAYİ</a:t>
            </a:r>
            <a:r>
              <a:rPr sz="2736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POLİTİKASI</a:t>
            </a:r>
            <a:endParaRPr sz="2736">
              <a:solidFill>
                <a:prstClr val="black"/>
              </a:solidFill>
              <a:cs typeface="Calibri"/>
            </a:endParaRPr>
          </a:p>
          <a:p>
            <a:pPr marL="304074" indent="-293757">
              <a:spcBef>
                <a:spcPts val="654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2736" spc="-4" dirty="0">
                <a:solidFill>
                  <a:prstClr val="black"/>
                </a:solidFill>
                <a:cs typeface="Calibri"/>
              </a:rPr>
              <a:t>4.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51" dirty="0">
                <a:solidFill>
                  <a:prstClr val="black"/>
                </a:solidFill>
                <a:cs typeface="Calibri"/>
              </a:rPr>
              <a:t>ORTAK</a:t>
            </a:r>
            <a:r>
              <a:rPr sz="2736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ENERJİ</a:t>
            </a:r>
            <a:r>
              <a:rPr sz="2736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POLİTİKASI</a:t>
            </a:r>
            <a:endParaRPr sz="2736">
              <a:solidFill>
                <a:prstClr val="black"/>
              </a:solidFill>
              <a:cs typeface="Calibri"/>
            </a:endParaRPr>
          </a:p>
          <a:p>
            <a:pPr marL="304074" indent="-293757">
              <a:spcBef>
                <a:spcPts val="658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2736" spc="-4" dirty="0">
                <a:solidFill>
                  <a:prstClr val="black"/>
                </a:solidFill>
                <a:cs typeface="Calibri"/>
              </a:rPr>
              <a:t>5.</a:t>
            </a:r>
            <a:r>
              <a:rPr sz="2736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51" dirty="0">
                <a:solidFill>
                  <a:prstClr val="black"/>
                </a:solidFill>
                <a:cs typeface="Calibri"/>
              </a:rPr>
              <a:t>ORTAK</a:t>
            </a:r>
            <a:r>
              <a:rPr sz="2736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3" dirty="0">
                <a:solidFill>
                  <a:prstClr val="black"/>
                </a:solidFill>
                <a:cs typeface="Calibri"/>
              </a:rPr>
              <a:t>SOSYAL</a:t>
            </a:r>
            <a:r>
              <a:rPr sz="2736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POLİTİKA</a:t>
            </a:r>
            <a:endParaRPr sz="2736">
              <a:solidFill>
                <a:prstClr val="black"/>
              </a:solidFill>
              <a:cs typeface="Calibri"/>
            </a:endParaRPr>
          </a:p>
          <a:p>
            <a:pPr marL="304074" indent="-293757">
              <a:spcBef>
                <a:spcPts val="654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2736" spc="-4" dirty="0">
                <a:solidFill>
                  <a:prstClr val="black"/>
                </a:solidFill>
                <a:cs typeface="Calibri"/>
              </a:rPr>
              <a:t>6.</a:t>
            </a:r>
            <a:r>
              <a:rPr sz="2736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51" dirty="0">
                <a:solidFill>
                  <a:prstClr val="black"/>
                </a:solidFill>
                <a:cs typeface="Calibri"/>
              </a:rPr>
              <a:t>ORTAK</a:t>
            </a:r>
            <a:r>
              <a:rPr sz="2736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DIŞ</a:t>
            </a:r>
            <a:r>
              <a:rPr sz="2736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17" dirty="0">
                <a:solidFill>
                  <a:prstClr val="black"/>
                </a:solidFill>
                <a:cs typeface="Calibri"/>
              </a:rPr>
              <a:t>ve</a:t>
            </a:r>
            <a:r>
              <a:rPr sz="2736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GÜVENLİK</a:t>
            </a:r>
            <a:r>
              <a:rPr sz="2736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" dirty="0">
                <a:solidFill>
                  <a:prstClr val="black"/>
                </a:solidFill>
                <a:cs typeface="Calibri"/>
              </a:rPr>
              <a:t>POLİTİKASI</a:t>
            </a:r>
            <a:endParaRPr sz="2736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85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E737206-3171-B94C-DF44-DF2C5645F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" r="-1" b="-1"/>
          <a:stretch/>
        </p:blipFill>
        <p:spPr>
          <a:xfrm>
            <a:off x="1993943" y="317579"/>
            <a:ext cx="8138333" cy="350843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203" y="4018137"/>
            <a:ext cx="3426795" cy="21295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10860"/>
            <a:r>
              <a:rPr lang="en-US" sz="4200" spc="-13">
                <a:solidFill>
                  <a:schemeClr val="bg1"/>
                </a:solidFill>
              </a:rPr>
              <a:t>Ortak</a:t>
            </a:r>
            <a:r>
              <a:rPr lang="en-US" sz="4200" spc="-21">
                <a:solidFill>
                  <a:schemeClr val="bg1"/>
                </a:solidFill>
              </a:rPr>
              <a:t> </a:t>
            </a:r>
            <a:r>
              <a:rPr lang="en-US" sz="4200" spc="-43">
                <a:solidFill>
                  <a:schemeClr val="bg1"/>
                </a:solidFill>
              </a:rPr>
              <a:t>Para</a:t>
            </a:r>
            <a:r>
              <a:rPr lang="en-US" sz="4200" spc="-30">
                <a:solidFill>
                  <a:schemeClr val="bg1"/>
                </a:solidFill>
              </a:rPr>
              <a:t> </a:t>
            </a:r>
            <a:r>
              <a:rPr lang="en-US" sz="4200" spc="-9">
                <a:solidFill>
                  <a:schemeClr val="bg1"/>
                </a:solidFill>
              </a:rPr>
              <a:t>Kullanımı</a:t>
            </a:r>
            <a:endParaRPr lang="en-US" sz="420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6043" y="3956917"/>
            <a:ext cx="5613155" cy="279029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04074" marR="198734" indent="-228600">
              <a:lnSpc>
                <a:spcPct val="90000"/>
              </a:lnSpc>
              <a:spcBef>
                <a:spcPts val="86"/>
              </a:spcBef>
              <a:buFont typeface="Arial" panose="020B0604020202020204" pitchFamily="34" charset="0"/>
              <a:buChar char="•"/>
              <a:tabLst>
                <a:tab pos="304617" algn="l"/>
              </a:tabLst>
            </a:pPr>
            <a:r>
              <a:rPr lang="en-US" sz="1600" spc="-17" dirty="0">
                <a:solidFill>
                  <a:schemeClr val="bg1"/>
                </a:solidFill>
              </a:rPr>
              <a:t>Euro, </a:t>
            </a:r>
            <a:r>
              <a:rPr lang="en-US" sz="1600" spc="-9" dirty="0" err="1">
                <a:solidFill>
                  <a:schemeClr val="bg1"/>
                </a:solidFill>
              </a:rPr>
              <a:t>Avrupa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Birliği’nin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4" dirty="0">
                <a:solidFill>
                  <a:schemeClr val="bg1"/>
                </a:solidFill>
              </a:rPr>
              <a:t>27 </a:t>
            </a:r>
            <a:r>
              <a:rPr lang="en-US" sz="1600" spc="-9" dirty="0" err="1">
                <a:solidFill>
                  <a:schemeClr val="bg1"/>
                </a:solidFill>
              </a:rPr>
              <a:t>üyesinin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26" dirty="0">
                <a:solidFill>
                  <a:schemeClr val="bg1"/>
                </a:solidFill>
              </a:rPr>
              <a:t>16’sı </a:t>
            </a:r>
            <a:r>
              <a:rPr lang="en-US" sz="1600" spc="-13" dirty="0" err="1">
                <a:solidFill>
                  <a:schemeClr val="bg1"/>
                </a:solidFill>
              </a:rPr>
              <a:t>tarafından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paylaşılan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tek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414" dirty="0">
                <a:solidFill>
                  <a:schemeClr val="bg1"/>
                </a:solidFill>
              </a:rPr>
              <a:t> </a:t>
            </a:r>
            <a:r>
              <a:rPr lang="en-US" sz="1600" spc="-13" dirty="0">
                <a:solidFill>
                  <a:schemeClr val="bg1"/>
                </a:solidFill>
              </a:rPr>
              <a:t>para </a:t>
            </a:r>
            <a:r>
              <a:rPr lang="en-US" sz="1600" spc="-4" dirty="0" err="1">
                <a:solidFill>
                  <a:schemeClr val="bg1"/>
                </a:solidFill>
              </a:rPr>
              <a:t>birimidir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—</a:t>
            </a:r>
            <a:r>
              <a:rPr lang="en-US" sz="1600" spc="-21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bunlara</a:t>
            </a:r>
            <a:r>
              <a:rPr lang="en-US" sz="1600" spc="-2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Ocak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21" dirty="0">
                <a:solidFill>
                  <a:schemeClr val="bg1"/>
                </a:solidFill>
              </a:rPr>
              <a:t>2011’de</a:t>
            </a:r>
            <a:r>
              <a:rPr lang="en-US" sz="1600" spc="-17" dirty="0">
                <a:solidFill>
                  <a:schemeClr val="bg1"/>
                </a:solidFill>
              </a:rPr>
              <a:t> </a:t>
            </a:r>
            <a:r>
              <a:rPr lang="en-US" sz="1600" spc="-17" dirty="0" err="1">
                <a:solidFill>
                  <a:schemeClr val="bg1"/>
                </a:solidFill>
              </a:rPr>
              <a:t>Estonya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4" dirty="0">
                <a:solidFill>
                  <a:schemeClr val="bg1"/>
                </a:solidFill>
              </a:rPr>
              <a:t>da</a:t>
            </a:r>
            <a:r>
              <a:rPr lang="en-US" sz="1600" spc="-17" dirty="0">
                <a:solidFill>
                  <a:schemeClr val="bg1"/>
                </a:solidFill>
              </a:rPr>
              <a:t> </a:t>
            </a:r>
            <a:r>
              <a:rPr lang="en-US" sz="1600" spc="-26" dirty="0" err="1">
                <a:solidFill>
                  <a:schemeClr val="bg1"/>
                </a:solidFill>
              </a:rPr>
              <a:t>katılmıştır</a:t>
            </a:r>
            <a:r>
              <a:rPr lang="en-US" sz="1600" spc="-26" dirty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 marL="304074" marR="162897" indent="-228600">
              <a:lnSpc>
                <a:spcPct val="90000"/>
              </a:lnSpc>
              <a:spcBef>
                <a:spcPts val="453"/>
              </a:spcBef>
              <a:buFont typeface="Arial" panose="020B0604020202020204" pitchFamily="34" charset="0"/>
              <a:buChar char="•"/>
              <a:tabLst>
                <a:tab pos="304617" algn="l"/>
              </a:tabLst>
            </a:pPr>
            <a:r>
              <a:rPr lang="en-US" sz="1600" spc="-21" dirty="0">
                <a:solidFill>
                  <a:schemeClr val="bg1"/>
                </a:solidFill>
              </a:rPr>
              <a:t>1999’da </a:t>
            </a:r>
            <a:r>
              <a:rPr lang="en-US" sz="1600" spc="-4" dirty="0" err="1">
                <a:solidFill>
                  <a:schemeClr val="bg1"/>
                </a:solidFill>
              </a:rPr>
              <a:t>nakit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13" dirty="0" err="1">
                <a:solidFill>
                  <a:schemeClr val="bg1"/>
                </a:solidFill>
              </a:rPr>
              <a:t>olmayan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kullanımlarla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tedavüle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giren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17" dirty="0">
                <a:solidFill>
                  <a:schemeClr val="bg1"/>
                </a:solidFill>
              </a:rPr>
              <a:t>Euro, </a:t>
            </a:r>
            <a:r>
              <a:rPr lang="en-US" sz="1600" spc="-21" dirty="0">
                <a:solidFill>
                  <a:schemeClr val="bg1"/>
                </a:solidFill>
              </a:rPr>
              <a:t>2002’de </a:t>
            </a:r>
            <a:r>
              <a:rPr lang="en-US" sz="1600" spc="-414" dirty="0">
                <a:solidFill>
                  <a:schemeClr val="bg1"/>
                </a:solidFill>
              </a:rPr>
              <a:t> </a:t>
            </a:r>
            <a:r>
              <a:rPr lang="en-US" sz="1600" spc="-13" dirty="0">
                <a:solidFill>
                  <a:schemeClr val="bg1"/>
                </a:solidFill>
              </a:rPr>
              <a:t>Euro </a:t>
            </a:r>
            <a:r>
              <a:rPr lang="en-US" sz="1600" spc="-4" dirty="0" err="1">
                <a:solidFill>
                  <a:schemeClr val="bg1"/>
                </a:solidFill>
              </a:rPr>
              <a:t>banknotlarının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13" dirty="0" err="1">
                <a:solidFill>
                  <a:schemeClr val="bg1"/>
                </a:solidFill>
              </a:rPr>
              <a:t>ve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madeni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paralarının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basılmasının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ardından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tüm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ödemeler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için</a:t>
            </a:r>
            <a:r>
              <a:rPr lang="en-US" sz="1600" spc="-21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kullanıma</a:t>
            </a:r>
            <a:r>
              <a:rPr lang="en-US" sz="1600" spc="-21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girdi</a:t>
            </a:r>
            <a:r>
              <a:rPr lang="en-US" sz="1600" spc="-9" dirty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 marL="304074" marR="4344" indent="-228600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tabLst>
                <a:tab pos="303531" algn="l"/>
                <a:tab pos="304617" algn="l"/>
              </a:tabLst>
            </a:pPr>
            <a:r>
              <a:rPr lang="en-US" sz="1600" spc="-38" dirty="0">
                <a:solidFill>
                  <a:schemeClr val="bg1"/>
                </a:solidFill>
              </a:rPr>
              <a:t>Yeni</a:t>
            </a:r>
            <a:r>
              <a:rPr lang="en-US" sz="1600" dirty="0">
                <a:solidFill>
                  <a:schemeClr val="bg1"/>
                </a:solidFill>
              </a:rPr>
              <a:t> AB </a:t>
            </a:r>
            <a:r>
              <a:rPr lang="en-US" sz="1600" spc="-13" dirty="0" err="1">
                <a:solidFill>
                  <a:schemeClr val="bg1"/>
                </a:solidFill>
              </a:rPr>
              <a:t>üye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devletlerinin</a:t>
            </a:r>
            <a:r>
              <a:rPr lang="en-US" sz="1600" spc="-17" dirty="0">
                <a:solidFill>
                  <a:schemeClr val="bg1"/>
                </a:solidFill>
              </a:rPr>
              <a:t> </a:t>
            </a:r>
            <a:r>
              <a:rPr lang="en-US" sz="1600" spc="-4" dirty="0">
                <a:solidFill>
                  <a:schemeClr val="bg1"/>
                </a:solidFill>
              </a:rPr>
              <a:t>her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birinin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gerekli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kriterleri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17" dirty="0" err="1">
                <a:solidFill>
                  <a:schemeClr val="bg1"/>
                </a:solidFill>
              </a:rPr>
              <a:t>karşıladıktan</a:t>
            </a:r>
            <a:r>
              <a:rPr lang="en-US" sz="1600" spc="-17" dirty="0">
                <a:solidFill>
                  <a:schemeClr val="bg1"/>
                </a:solidFill>
              </a:rPr>
              <a:t> 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13" dirty="0" err="1">
                <a:solidFill>
                  <a:schemeClr val="bg1"/>
                </a:solidFill>
              </a:rPr>
              <a:t>sonra</a:t>
            </a:r>
            <a:r>
              <a:rPr lang="en-US" sz="1600" spc="-17" dirty="0">
                <a:solidFill>
                  <a:schemeClr val="bg1"/>
                </a:solidFill>
              </a:rPr>
              <a:t> </a:t>
            </a:r>
            <a:r>
              <a:rPr lang="en-US" sz="1600" spc="-13" dirty="0" err="1">
                <a:solidFill>
                  <a:schemeClr val="bg1"/>
                </a:solidFill>
              </a:rPr>
              <a:t>Euro’yu</a:t>
            </a:r>
            <a:r>
              <a:rPr lang="en-US" sz="1600" spc="4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benimsemesi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26" dirty="0" err="1">
                <a:solidFill>
                  <a:schemeClr val="bg1"/>
                </a:solidFill>
              </a:rPr>
              <a:t>bekleniyor</a:t>
            </a:r>
            <a:r>
              <a:rPr lang="en-US" sz="1600" spc="-26" dirty="0">
                <a:solidFill>
                  <a:schemeClr val="bg1"/>
                </a:solidFill>
              </a:rPr>
              <a:t>.</a:t>
            </a:r>
            <a:r>
              <a:rPr lang="en-US" sz="1600" spc="-17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Uzun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vadede</a:t>
            </a:r>
            <a:r>
              <a:rPr lang="en-US" sz="1600" spc="-9" dirty="0">
                <a:solidFill>
                  <a:schemeClr val="bg1"/>
                </a:solidFill>
              </a:rPr>
              <a:t>,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fiilen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tüm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9" dirty="0">
                <a:solidFill>
                  <a:schemeClr val="bg1"/>
                </a:solidFill>
              </a:rPr>
              <a:t>AB </a:t>
            </a:r>
            <a:r>
              <a:rPr lang="en-US" sz="1600" spc="-410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ülkelerinin</a:t>
            </a:r>
            <a:r>
              <a:rPr lang="en-US" sz="1600" spc="-26" dirty="0">
                <a:solidFill>
                  <a:schemeClr val="bg1"/>
                </a:solidFill>
              </a:rPr>
              <a:t> </a:t>
            </a:r>
            <a:r>
              <a:rPr lang="en-US" sz="1600" spc="-13" dirty="0">
                <a:solidFill>
                  <a:schemeClr val="bg1"/>
                </a:solidFill>
              </a:rPr>
              <a:t>Euro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bölgesine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katılması</a:t>
            </a:r>
            <a:r>
              <a:rPr lang="en-US" sz="1600" spc="-21" dirty="0">
                <a:solidFill>
                  <a:schemeClr val="bg1"/>
                </a:solidFill>
              </a:rPr>
              <a:t> </a:t>
            </a:r>
            <a:r>
              <a:rPr lang="en-US" sz="1600" spc="-26" dirty="0" err="1">
                <a:solidFill>
                  <a:schemeClr val="bg1"/>
                </a:solidFill>
              </a:rPr>
              <a:t>bekleniyor</a:t>
            </a:r>
            <a:r>
              <a:rPr lang="en-US" sz="1600" spc="-26" dirty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 marL="303531" marR="55384" indent="-228600">
              <a:lnSpc>
                <a:spcPct val="90000"/>
              </a:lnSpc>
              <a:spcBef>
                <a:spcPts val="453"/>
              </a:spcBef>
              <a:buFont typeface="Arial" panose="020B0604020202020204" pitchFamily="34" charset="0"/>
              <a:buChar char="•"/>
              <a:tabLst>
                <a:tab pos="303531" algn="l"/>
                <a:tab pos="304617" algn="l"/>
              </a:tabLst>
            </a:pPr>
            <a:r>
              <a:rPr lang="en-US" sz="1600" spc="-13" dirty="0">
                <a:solidFill>
                  <a:schemeClr val="bg1"/>
                </a:solidFill>
              </a:rPr>
              <a:t>Euro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21" dirty="0" err="1">
                <a:solidFill>
                  <a:schemeClr val="bg1"/>
                </a:solidFill>
              </a:rPr>
              <a:t>Avrupa’daki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13" dirty="0" err="1">
                <a:solidFill>
                  <a:schemeClr val="bg1"/>
                </a:solidFill>
              </a:rPr>
              <a:t>tüketicilere</a:t>
            </a:r>
            <a:r>
              <a:rPr lang="en-US" sz="1600" spc="4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birçok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17" dirty="0" err="1">
                <a:solidFill>
                  <a:schemeClr val="bg1"/>
                </a:solidFill>
              </a:rPr>
              <a:t>avantaj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21" dirty="0" err="1">
                <a:solidFill>
                  <a:schemeClr val="bg1"/>
                </a:solidFill>
              </a:rPr>
              <a:t>getirmektedir</a:t>
            </a:r>
            <a:r>
              <a:rPr lang="en-US" sz="1600" spc="-21" dirty="0">
                <a:solidFill>
                  <a:schemeClr val="bg1"/>
                </a:solidFill>
              </a:rPr>
              <a:t>.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Seyahat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41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edenler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döviz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13" dirty="0" err="1">
                <a:solidFill>
                  <a:schemeClr val="bg1"/>
                </a:solidFill>
              </a:rPr>
              <a:t>bozdurma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angaryasından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13" dirty="0" err="1">
                <a:solidFill>
                  <a:schemeClr val="bg1"/>
                </a:solidFill>
              </a:rPr>
              <a:t>ve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maliyetinden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spc="-21" dirty="0" err="1">
                <a:solidFill>
                  <a:schemeClr val="bg1"/>
                </a:solidFill>
              </a:rPr>
              <a:t>kurtulmaktadır</a:t>
            </a:r>
            <a:r>
              <a:rPr lang="en-US" sz="1600" spc="-21" dirty="0">
                <a:solidFill>
                  <a:schemeClr val="bg1"/>
                </a:solidFill>
              </a:rPr>
              <a:t>. </a:t>
            </a:r>
            <a:r>
              <a:rPr lang="en-US" sz="1600" spc="-9" dirty="0" err="1">
                <a:solidFill>
                  <a:schemeClr val="bg1"/>
                </a:solidFill>
              </a:rPr>
              <a:t>Alışveriş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yapanlar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fiyatları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4" dirty="0" err="1">
                <a:solidFill>
                  <a:schemeClr val="bg1"/>
                </a:solidFill>
              </a:rPr>
              <a:t>doğrudan</a:t>
            </a:r>
            <a:r>
              <a:rPr lang="en-US" sz="1600" spc="-4" dirty="0">
                <a:solidFill>
                  <a:schemeClr val="bg1"/>
                </a:solidFill>
              </a:rPr>
              <a:t> </a:t>
            </a:r>
            <a:r>
              <a:rPr lang="en-US" sz="1600" spc="-17" dirty="0" err="1">
                <a:solidFill>
                  <a:schemeClr val="bg1"/>
                </a:solidFill>
              </a:rPr>
              <a:t>kendi</a:t>
            </a:r>
            <a:r>
              <a:rPr lang="en-US" sz="1600" spc="-17" dirty="0">
                <a:solidFill>
                  <a:schemeClr val="bg1"/>
                </a:solidFill>
              </a:rPr>
              <a:t> 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13" dirty="0" err="1">
                <a:solidFill>
                  <a:schemeClr val="bg1"/>
                </a:solidFill>
              </a:rPr>
              <a:t>ülkelerindeki</a:t>
            </a:r>
            <a:r>
              <a:rPr lang="en-US" sz="1600" spc="-13" dirty="0">
                <a:solidFill>
                  <a:schemeClr val="bg1"/>
                </a:solidFill>
              </a:rPr>
              <a:t> </a:t>
            </a:r>
            <a:r>
              <a:rPr lang="en-US" sz="1600" spc="-9" dirty="0" err="1">
                <a:solidFill>
                  <a:schemeClr val="bg1"/>
                </a:solidFill>
              </a:rPr>
              <a:t>fiyatlarla</a:t>
            </a:r>
            <a:r>
              <a:rPr lang="en-US" sz="1600" spc="-9" dirty="0">
                <a:solidFill>
                  <a:schemeClr val="bg1"/>
                </a:solidFill>
              </a:rPr>
              <a:t> </a:t>
            </a:r>
            <a:r>
              <a:rPr lang="en-US" sz="1600" spc="-17" dirty="0" err="1">
                <a:solidFill>
                  <a:schemeClr val="bg1"/>
                </a:solidFill>
              </a:rPr>
              <a:t>karşılaştırabilmektedir</a:t>
            </a:r>
            <a:r>
              <a:rPr lang="en-US" sz="1600" spc="-17" dirty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7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774</Words>
  <Application>Microsoft Office PowerPoint</Application>
  <PresentationFormat>Geniş ekran</PresentationFormat>
  <Paragraphs>57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Arial MT</vt:lpstr>
      <vt:lpstr>Calibri</vt:lpstr>
      <vt:lpstr>Calibri Light</vt:lpstr>
      <vt:lpstr>Office Teması</vt:lpstr>
      <vt:lpstr>PowerPoint Sunusu</vt:lpstr>
      <vt:lpstr>MAASTRİCHT ANLAŞMASI  (AVRUPA BİRLİĞİ ANTLAŞMASI)</vt:lpstr>
      <vt:lpstr>Maastricht Anlaşması’nın Getirdiği Değişiklikler ve Yenilikler Üç Sütun Teorisi</vt:lpstr>
      <vt:lpstr>PowerPoint Sunusu</vt:lpstr>
      <vt:lpstr>PowerPoint Sunusu</vt:lpstr>
      <vt:lpstr>PowerPoint Sunusu</vt:lpstr>
      <vt:lpstr>PowerPoint Sunusu</vt:lpstr>
      <vt:lpstr>Ortak Politikalar</vt:lpstr>
      <vt:lpstr>Ortak Para Kullanımı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altundal öncü</dc:creator>
  <cp:lastModifiedBy>merve altundal öncü</cp:lastModifiedBy>
  <cp:revision>1</cp:revision>
  <dcterms:created xsi:type="dcterms:W3CDTF">2024-08-01T07:11:28Z</dcterms:created>
  <dcterms:modified xsi:type="dcterms:W3CDTF">2024-08-01T07:13:29Z</dcterms:modified>
</cp:coreProperties>
</file>