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720" r:id="rId3"/>
    <p:sldMasterId id="2147483735" r:id="rId4"/>
    <p:sldMasterId id="2147483750" r:id="rId5"/>
    <p:sldMasterId id="2147483765" r:id="rId6"/>
    <p:sldMasterId id="2147483780" r:id="rId7"/>
    <p:sldMasterId id="2147483795" r:id="rId8"/>
    <p:sldMasterId id="2147483810" r:id="rId9"/>
    <p:sldMasterId id="2147483825" r:id="rId10"/>
    <p:sldMasterId id="2147483840" r:id="rId11"/>
    <p:sldMasterId id="2147483855" r:id="rId12"/>
  </p:sldMasterIdLst>
  <p:sldIdLst>
    <p:sldId id="257" r:id="rId13"/>
    <p:sldId id="270" r:id="rId14"/>
    <p:sldId id="261" r:id="rId15"/>
    <p:sldId id="262" r:id="rId16"/>
    <p:sldId id="263" r:id="rId17"/>
    <p:sldId id="264" r:id="rId18"/>
    <p:sldId id="258" r:id="rId19"/>
    <p:sldId id="265" r:id="rId20"/>
    <p:sldId id="266" r:id="rId21"/>
    <p:sldId id="267" r:id="rId22"/>
    <p:sldId id="268" r:id="rId23"/>
    <p:sldId id="26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78603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33027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12454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58201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60035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81677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290464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360014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82735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39672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774237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509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39881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69220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98348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262718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04997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60960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67227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6309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2968959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86254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55880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321249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416772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792500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13051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255421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77920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366112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85946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79631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940687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61451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5223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857940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983454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105103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90806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113333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1273008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4485777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62345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713148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7865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5827433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33953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09195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1064580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6455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621530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049185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35587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90030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08654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2219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16700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465626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5701966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84721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892753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439807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2595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7284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26344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3516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87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209683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269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3761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5996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2874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7591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98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09378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4540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384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51956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4298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5195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7194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75558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9432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2705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44775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907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990359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62696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08950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2395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031133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6056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2143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3274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71731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65085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264193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26496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664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55602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33834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91162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78710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0782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930327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39240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8176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0190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51169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3623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308280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36959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478971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13374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807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45979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5902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41702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78835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137216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37180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472891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29902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91544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58293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667787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61541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02840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50688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590268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10857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072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00034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86719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24723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055329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77832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51132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975571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423410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865403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4028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9007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77823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237268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66511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75044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009281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90876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55430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41810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9366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9074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126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94110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27818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97363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1464460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882793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104399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31849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10807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379405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730775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83932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979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12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747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C151-4D43-4D3F-986A-F914DF817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6DE0-62B7-44C1-B016-E5FB8BD3DBB4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3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884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65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52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83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16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544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1233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14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atay Kaydırma"/>
          <p:cNvSpPr/>
          <p:nvPr/>
        </p:nvSpPr>
        <p:spPr>
          <a:xfrm>
            <a:off x="1774825" y="1"/>
            <a:ext cx="4465638" cy="1844675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itchFamily="2" charset="2"/>
              <a:buNone/>
              <a:defRPr/>
            </a:pPr>
            <a:r>
              <a:rPr lang="tr-TR" sz="4000" b="1" dirty="0">
                <a:solidFill>
                  <a:prstClr val="white"/>
                </a:solidFill>
              </a:rPr>
              <a:t>         </a:t>
            </a:r>
            <a:r>
              <a:rPr lang="tr-TR" sz="4000" b="1" dirty="0">
                <a:solidFill>
                  <a:prstClr val="black"/>
                </a:solidFill>
              </a:rPr>
              <a:t> </a:t>
            </a:r>
            <a:r>
              <a:rPr lang="tr-TR" sz="44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Enerji</a:t>
            </a:r>
          </a:p>
        </p:txBody>
      </p:sp>
      <p:sp>
        <p:nvSpPr>
          <p:cNvPr id="8" name="7 Akış Çizelgesi: Öteki İşlem"/>
          <p:cNvSpPr/>
          <p:nvPr/>
        </p:nvSpPr>
        <p:spPr>
          <a:xfrm>
            <a:off x="1703388" y="1916114"/>
            <a:ext cx="3313112" cy="4498975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q"/>
              <a:defRPr/>
            </a:pPr>
            <a:r>
              <a:rPr lang="tr-TR" sz="3200" b="1" dirty="0">
                <a:solidFill>
                  <a:prstClr val="black"/>
                </a:solidFill>
              </a:rPr>
              <a:t>  </a:t>
            </a: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Yaş</a:t>
            </a:r>
          </a:p>
          <a:p>
            <a:pPr marL="457200" indent="-45720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q"/>
              <a:defRPr/>
            </a:pP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Cinsiyet</a:t>
            </a:r>
          </a:p>
          <a:p>
            <a:pPr marL="457200" indent="-45720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q"/>
              <a:defRPr/>
            </a:pP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Vücut kütlesi ve bileşimi</a:t>
            </a:r>
          </a:p>
          <a:p>
            <a:pPr marL="457200" indent="-45720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Wingdings" panose="05000000000000000000" pitchFamily="2" charset="2"/>
              <a:buChar char="q"/>
              <a:defRPr/>
            </a:pP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Yapılan egzersizin türü, şiddeti ve sıklığı gibi etkenlere bağlıdır.</a:t>
            </a:r>
            <a:endParaRPr lang="en-US" sz="2800" dirty="0">
              <a:solidFill>
                <a:prstClr val="black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10" name="9 Patlama 1"/>
          <p:cNvSpPr/>
          <p:nvPr/>
        </p:nvSpPr>
        <p:spPr>
          <a:xfrm>
            <a:off x="5519738" y="2349500"/>
            <a:ext cx="5072062" cy="2857500"/>
          </a:xfrm>
          <a:prstGeom prst="irregularSeal1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2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Her sporcunun enerji gereksinimi farklıdır</a:t>
            </a:r>
          </a:p>
        </p:txBody>
      </p:sp>
    </p:spTree>
    <p:extLst>
      <p:ext uri="{BB962C8B-B14F-4D97-AF65-F5344CB8AC3E}">
        <p14:creationId xmlns:p14="http://schemas.microsoft.com/office/powerpoint/2010/main" val="2387608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2525" y="1484314"/>
            <a:ext cx="9308275" cy="484028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dirty="0" smtClean="0">
                <a:latin typeface="Book Antiqua" panose="02040602050305030304" pitchFamily="18" charset="0"/>
              </a:rPr>
              <a:t>BAZAL METABOLİZMA ((BMH/BMR)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dirty="0">
                <a:latin typeface="Book Antiqua" panose="02040602050305030304" pitchFamily="18" charset="0"/>
              </a:rPr>
              <a:t>T</a:t>
            </a:r>
            <a:r>
              <a:rPr lang="tr-TR" dirty="0" smtClean="0">
                <a:latin typeface="Book Antiqua" panose="02040602050305030304" pitchFamily="18" charset="0"/>
              </a:rPr>
              <a:t>am dinlenme halinde iken vücudun harcadığı enerjidir.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dirty="0">
                <a:latin typeface="Book Antiqua" panose="02040602050305030304" pitchFamily="18" charset="0"/>
              </a:rPr>
              <a:t>G</a:t>
            </a:r>
            <a:r>
              <a:rPr lang="tr-TR" dirty="0" smtClean="0">
                <a:latin typeface="Book Antiqua" panose="02040602050305030304" pitchFamily="18" charset="0"/>
              </a:rPr>
              <a:t>ünlük alınan enerjinin %60-75’ini bu yol ile harca -maktadır. 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dirty="0" smtClean="0">
                <a:latin typeface="Book Antiqua" panose="02040602050305030304" pitchFamily="18" charset="0"/>
              </a:rPr>
              <a:t>Bazal metabolizma hızı, vücut kas kitlesi, yaş, cinsiyet, diyetin içeriği ve bazı hormonlarından (</a:t>
            </a:r>
            <a:r>
              <a:rPr lang="tr-TR" dirty="0" err="1" smtClean="0">
                <a:latin typeface="Book Antiqua" panose="02040602050305030304" pitchFamily="18" charset="0"/>
              </a:rPr>
              <a:t>tiroid</a:t>
            </a:r>
            <a:r>
              <a:rPr lang="tr-TR" dirty="0" smtClean="0">
                <a:latin typeface="Book Antiqua" panose="02040602050305030304" pitchFamily="18" charset="0"/>
              </a:rPr>
              <a:t>) etkilenmektedir.</a:t>
            </a: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72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8774" y="1223158"/>
            <a:ext cx="9522031" cy="508956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dirty="0" smtClean="0">
                <a:latin typeface="Book Antiqua" panose="02040602050305030304" pitchFamily="18" charset="0"/>
              </a:rPr>
              <a:t>Fİ ZİKSEL AKTİVİTE (FA/PA)</a:t>
            </a:r>
          </a:p>
          <a:p>
            <a:pPr algn="just">
              <a:lnSpc>
                <a:spcPct val="200000"/>
              </a:lnSpc>
              <a:defRPr/>
            </a:pPr>
            <a:r>
              <a:rPr lang="tr-TR" dirty="0" smtClean="0">
                <a:latin typeface="Book Antiqua" panose="02040602050305030304" pitchFamily="18" charset="0"/>
              </a:rPr>
              <a:t>Günlük yaşam aktiviteleri ve egzersiz-spor ile harcanan enerji olup, </a:t>
            </a:r>
            <a:r>
              <a:rPr lang="tr-TR" dirty="0" smtClean="0">
                <a:latin typeface="Book Antiqua" panose="02040602050305030304" pitchFamily="18" charset="0"/>
              </a:rPr>
              <a:t>günlük </a:t>
            </a:r>
            <a:r>
              <a:rPr lang="tr-TR" dirty="0" smtClean="0">
                <a:latin typeface="Book Antiqua" panose="02040602050305030304" pitchFamily="18" charset="0"/>
              </a:rPr>
              <a:t>alınan enerjinin %15-30’u bu yol ile harcanmaktadır. </a:t>
            </a:r>
            <a:r>
              <a:rPr lang="tr-TR" dirty="0" smtClean="0">
                <a:latin typeface="Book Antiqua" panose="02040602050305030304" pitchFamily="18" charset="0"/>
              </a:rPr>
              <a:t>Egzersizin-sporun çeşidi, süre, periyodu ve yoğunluğu bu yol ile harcanan enerji oranını etkiler.  </a:t>
            </a:r>
          </a:p>
          <a:p>
            <a:pPr marL="0" indent="0" algn="just">
              <a:lnSpc>
                <a:spcPct val="200000"/>
              </a:lnSpc>
              <a:buNone/>
              <a:defRPr/>
            </a:pP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312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86" y="1474581"/>
            <a:ext cx="9177648" cy="434432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dirty="0" smtClean="0"/>
              <a:t>TERMOGENEZİS (Besinlerin termik Etkisi) </a:t>
            </a:r>
          </a:p>
          <a:p>
            <a:pPr marL="0" indent="0">
              <a:buNone/>
              <a:defRPr/>
            </a:pPr>
            <a:endParaRPr lang="tr-TR" dirty="0" smtClean="0"/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 Yiyeceklerin sindirimi esnasında harcanan enerjidir.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 Kısaca yiyeceklerin sindirimi ve emilimi için harcanan enerjide denilebilir. </a:t>
            </a:r>
          </a:p>
          <a:p>
            <a:pPr>
              <a:lnSpc>
                <a:spcPct val="150000"/>
              </a:lnSpc>
              <a:defRPr/>
            </a:pPr>
            <a:r>
              <a:rPr lang="tr-TR" dirty="0" smtClean="0"/>
              <a:t>Ortamın</a:t>
            </a:r>
            <a:r>
              <a:rPr lang="tr-TR" dirty="0"/>
              <a:t> </a:t>
            </a:r>
            <a:r>
              <a:rPr lang="tr-TR" dirty="0" smtClean="0"/>
              <a:t>sıcaklığı, ilaçlar, stres, egzersiz ve gıda alımın dan etkilenmektedir.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44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3" y="284813"/>
            <a:ext cx="11128836" cy="619093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1002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9276"/>
            <a:ext cx="7543800" cy="792163"/>
          </a:xfrm>
        </p:spPr>
        <p:txBody>
          <a:bodyPr/>
          <a:lstStyle/>
          <a:p>
            <a:pPr algn="ctr" eaLnBrk="1" hangingPunct="1"/>
            <a:r>
              <a:rPr lang="tr-TR" altLang="tr-TR" sz="40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Enerji Sağlayan Besin Ögeleri</a:t>
            </a:r>
          </a:p>
        </p:txBody>
      </p:sp>
      <p:pic>
        <p:nvPicPr>
          <p:cNvPr id="68611" name="Picture 4" descr="plat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4076701"/>
            <a:ext cx="4248150" cy="2582863"/>
          </a:xfrm>
          <a:noFill/>
          <a:ln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2927350" y="1844675"/>
            <a:ext cx="72723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400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     Karbonhidrat	  1g..... 4 kalori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400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     Protein                   1g..... 4 kalori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400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     Yağ	               1g..... 9 kalori</a:t>
            </a:r>
          </a:p>
        </p:txBody>
      </p:sp>
    </p:spTree>
    <p:extLst>
      <p:ext uri="{BB962C8B-B14F-4D97-AF65-F5344CB8AC3E}">
        <p14:creationId xmlns:p14="http://schemas.microsoft.com/office/powerpoint/2010/main" val="2330500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Enerji Oluşumuna Yardım Eden Besin Ögeleri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143250" y="1935164"/>
            <a:ext cx="7067550" cy="43894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latin typeface="Andalus" pitchFamily="2" charset="-78"/>
                <a:cs typeface="Andalus" pitchFamily="2" charset="-78"/>
              </a:rPr>
              <a:t>Vitaminler	kalori            değeri    yoktur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latin typeface="Andalus" pitchFamily="2" charset="-78"/>
                <a:cs typeface="Andalus" pitchFamily="2" charset="-78"/>
              </a:rPr>
              <a:t>Mineraller        “		“	“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latin typeface="Andalus" pitchFamily="2" charset="-78"/>
                <a:cs typeface="Andalus" pitchFamily="2" charset="-78"/>
              </a:rPr>
              <a:t>Su	              “		“	“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600" dirty="0">
                <a:latin typeface="Andalus" pitchFamily="2" charset="-78"/>
                <a:cs typeface="Andalus" pitchFamily="2" charset="-78"/>
              </a:rPr>
              <a:t>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36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81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Unvan 1"/>
          <p:cNvSpPr>
            <a:spLocks noGrp="1"/>
          </p:cNvSpPr>
          <p:nvPr>
            <p:ph type="title"/>
          </p:nvPr>
        </p:nvSpPr>
        <p:spPr>
          <a:xfrm>
            <a:off x="1981200" y="260351"/>
            <a:ext cx="8229600" cy="1223963"/>
          </a:xfrm>
        </p:spPr>
        <p:txBody>
          <a:bodyPr/>
          <a:lstStyle/>
          <a:p>
            <a:r>
              <a:rPr lang="tr-TR" altLang="tr-TR" sz="3200">
                <a:latin typeface="Book Antiqua" panose="02040602050305030304" pitchFamily="18" charset="0"/>
              </a:rPr>
              <a:t>Spor dallarına göre günlük alınması gereken enerjinin besin ögelerine dağılımı.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631950" y="1557339"/>
          <a:ext cx="8578850" cy="4997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276"/>
                <a:gridCol w="1296077"/>
                <a:gridCol w="1152068"/>
                <a:gridCol w="1450429"/>
              </a:tblGrid>
              <a:tr h="700599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Spor Dalları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CHO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YAĞ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PROTEİN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446971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Dayanıklılık Sporları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1000856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►Orta/Uzun Mesafe Koşu 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Maraton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Yürüyüş (20-25 km)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60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25 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15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700599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Dayanıklılık ve Kuvvete Devamlılık Gerektiren Sporlar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1000856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Kürek (süratli)           ► Kano               ►Bisiklet                        ► Dağcılık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Yüzme (200-1500 m) ► Buz Pateni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56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27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17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446971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Mücadele sporları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  <a:tr h="700599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►Boks                   ► Güreş            ► Karate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Judo                  ► </a:t>
                      </a:r>
                      <a:r>
                        <a:rPr lang="tr-TR" sz="1800" dirty="0" err="1" smtClean="0">
                          <a:latin typeface="Book Antiqua" panose="02040602050305030304" pitchFamily="18" charset="0"/>
                        </a:rPr>
                        <a:t>Taekwon</a:t>
                      </a: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-do</a:t>
                      </a: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50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30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20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5" marR="91435" marT="45713" marB="4571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77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1847851" y="765175"/>
          <a:ext cx="8640763" cy="5872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400"/>
                <a:gridCol w="1152102"/>
                <a:gridCol w="1152102"/>
                <a:gridCol w="1800159"/>
              </a:tblGrid>
              <a:tr h="370777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Spor Dalları</a:t>
                      </a: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CHO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YAĞ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PROTEİN %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</a:tr>
              <a:tr h="370777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Takım (Oyun) Sporlarında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</a:tr>
              <a:tr h="914381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Futbol                      ► Hentbol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Basketbol                ► Su Topu</a:t>
                      </a:r>
                    </a:p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► Tenis                        ► Hokey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60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25</a:t>
                      </a:r>
                    </a:p>
                    <a:p>
                      <a:pPr algn="ctr"/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15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</a:tr>
              <a:tr h="370777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Book Antiqua" panose="02040602050305030304" pitchFamily="18" charset="0"/>
                        </a:rPr>
                        <a:t>Kuvvet Sporlarında</a:t>
                      </a:r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 dirty="0">
                        <a:latin typeface="Book Antiqua" panose="02040602050305030304" pitchFamily="18" charset="0"/>
                      </a:endParaRPr>
                    </a:p>
                  </a:txBody>
                  <a:tcPr marL="91438" marR="91438" marT="45713" marB="45713"/>
                </a:tc>
              </a:tr>
              <a:tr h="64006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► Halter    ► Gülle    ► Disk     ► Çekiç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50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30</a:t>
                      </a:r>
                    </a:p>
                    <a:p>
                      <a:pPr algn="ctr"/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20</a:t>
                      </a:r>
                    </a:p>
                    <a:p>
                      <a:pPr algn="ctr"/>
                      <a:endParaRPr lang="tr-TR" sz="1800" dirty="0"/>
                    </a:p>
                  </a:txBody>
                  <a:tcPr marL="91438" marR="91438" marT="45713" marB="45713"/>
                </a:tc>
              </a:tr>
              <a:tr h="370777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Çabuk kuvvet sporlarında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endParaRPr lang="tr-TR" sz="1800"/>
                    </a:p>
                  </a:txBody>
                  <a:tcPr marL="91438" marR="91438" marT="45713" marB="45713"/>
                </a:tc>
              </a:tr>
              <a:tr h="283461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► Kısa Koşular (100-400m) </a:t>
                      </a:r>
                      <a:r>
                        <a:rPr lang="tr-TR" sz="1800" baseline="0" dirty="0" smtClean="0"/>
                        <a:t>    </a:t>
                      </a:r>
                      <a:r>
                        <a:rPr lang="tr-TR" sz="1800" dirty="0" smtClean="0"/>
                        <a:t>► Buz Pateni (500m)                                  ► Yüzme (100m)</a:t>
                      </a:r>
                    </a:p>
                    <a:p>
                      <a:r>
                        <a:rPr lang="tr-TR" sz="1800" dirty="0" smtClean="0"/>
                        <a:t>► Voleybol                           ► Jimnastik</a:t>
                      </a:r>
                    </a:p>
                    <a:p>
                      <a:r>
                        <a:rPr lang="tr-TR" sz="1800" dirty="0" smtClean="0"/>
                        <a:t>► Eskrim                              ► Masa Tenisi</a:t>
                      </a:r>
                    </a:p>
                    <a:p>
                      <a:r>
                        <a:rPr lang="tr-TR" sz="1800" dirty="0" smtClean="0"/>
                        <a:t>► Aletli </a:t>
                      </a:r>
                      <a:r>
                        <a:rPr lang="tr-TR" sz="1800" dirty="0" err="1" smtClean="0"/>
                        <a:t>Cimnastik</a:t>
                      </a:r>
                      <a:r>
                        <a:rPr lang="tr-TR" sz="1800" dirty="0" smtClean="0"/>
                        <a:t>              ► Kısa Koşular (100-400 m)</a:t>
                      </a:r>
                    </a:p>
                    <a:p>
                      <a:r>
                        <a:rPr lang="tr-TR" sz="1800" dirty="0" smtClean="0"/>
                        <a:t>► Dekatlon                          </a:t>
                      </a:r>
                    </a:p>
                    <a:p>
                      <a:r>
                        <a:rPr lang="tr-TR" sz="1800" dirty="0" smtClean="0"/>
                        <a:t>► Kayak (Alp Stili)</a:t>
                      </a:r>
                    </a:p>
                    <a:p>
                      <a:r>
                        <a:rPr lang="tr-TR" sz="1800" dirty="0" smtClean="0"/>
                        <a:t>► Atlamalar           </a:t>
                      </a:r>
                    </a:p>
                    <a:p>
                      <a:r>
                        <a:rPr lang="tr-TR" sz="1800" dirty="0" smtClean="0"/>
                        <a:t>► Kayakla Atlamalar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55-60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25-30 </a:t>
                      </a:r>
                      <a:endParaRPr lang="tr-TR" sz="1800" dirty="0"/>
                    </a:p>
                  </a:txBody>
                  <a:tcPr marL="91438" marR="91438"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15</a:t>
                      </a:r>
                    </a:p>
                    <a:p>
                      <a:pPr algn="ctr"/>
                      <a:endParaRPr lang="tr-TR" sz="1800" dirty="0"/>
                    </a:p>
                  </a:txBody>
                  <a:tcPr marL="91438" marR="91438" marT="45713" marB="4571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37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İçerik Yer Tutucusu 3"/>
          <p:cNvSpPr>
            <a:spLocks noGrp="1"/>
          </p:cNvSpPr>
          <p:nvPr>
            <p:ph idx="1"/>
          </p:nvPr>
        </p:nvSpPr>
        <p:spPr>
          <a:xfrm>
            <a:off x="1981200" y="1125538"/>
            <a:ext cx="8229600" cy="5199062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tr-TR" sz="2800" b="1" dirty="0">
                <a:latin typeface="Book Antiqua" panose="02040602050305030304" pitchFamily="18" charset="0"/>
                <a:cs typeface="Times New Roman" panose="02020603050405020304" pitchFamily="18" charset="0"/>
              </a:rPr>
              <a:t>Düşük enerji alımı </a:t>
            </a:r>
          </a:p>
          <a:p>
            <a:pPr marL="0" indent="0" algn="just"/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kas kaybı, </a:t>
            </a:r>
          </a:p>
          <a:p>
            <a:pPr marL="0" indent="0" algn="just"/>
            <a:r>
              <a:rPr lang="tr-TR" altLang="tr-TR" sz="28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menstrual</a:t>
            </a:r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disfonksiyon</a:t>
            </a:r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/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kemik kütlesi kaybı</a:t>
            </a:r>
          </a:p>
          <a:p>
            <a:pPr marL="0" indent="0" algn="just"/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sakatlık,</a:t>
            </a:r>
          </a:p>
          <a:p>
            <a:pPr marL="0" indent="0" algn="just"/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 hastalık,</a:t>
            </a:r>
          </a:p>
          <a:p>
            <a:pPr marL="0" indent="0" algn="just"/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egzersiz sonrası toparlanma süresinin uzaması </a:t>
            </a:r>
          </a:p>
          <a:p>
            <a:pPr marL="0" indent="0" algn="just">
              <a:buNone/>
            </a:pPr>
            <a:r>
              <a:rPr lang="tr-TR" altLang="tr-TR" sz="2800" dirty="0">
                <a:latin typeface="Book Antiqua" panose="02040602050305030304" pitchFamily="18" charset="0"/>
                <a:cs typeface="Times New Roman" panose="02020603050405020304" pitchFamily="18" charset="0"/>
              </a:rPr>
              <a:t>gibi olumsuz sonuçlara yol açabilir</a:t>
            </a:r>
            <a:endParaRPr lang="tr-TR" altLang="tr-TR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61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>
          <a:xfrm>
            <a:off x="1436913" y="587418"/>
            <a:ext cx="8930245" cy="5616575"/>
          </a:xfrm>
        </p:spPr>
        <p:txBody>
          <a:bodyPr/>
          <a:lstStyle/>
          <a:p>
            <a:pPr marL="0" lvl="2" indent="0" algn="just" eaLnBrk="1" hangingPunct="1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tr-TR" alt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Enerji dengesi </a:t>
            </a:r>
            <a:r>
              <a:rPr lang="tr-TR" altLang="tr-TR" sz="36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sağlanmazsa fazla alım olursa;</a:t>
            </a:r>
            <a:endParaRPr lang="tr-TR" altLang="tr-TR" sz="3600" dirty="0">
              <a:solidFill>
                <a:srgbClr val="0000FF"/>
              </a:solidFill>
              <a:latin typeface="Andalus" pitchFamily="2" charset="-78"/>
              <a:cs typeface="Andalus" pitchFamily="2" charset="-78"/>
            </a:endParaRPr>
          </a:p>
          <a:p>
            <a:pPr marL="0" lvl="2" indent="0" algn="just" eaLnBrk="1" hangingPunct="1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altLang="tr-TR" sz="36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#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Enerjinin yiyeceklerle uzun süreli fazla alınması durumunda ise ağırlık kazanımı (vücuttaki yağ miktarı artışı) görülmekte ve önerilen vücut ağırlığının üzerinde olan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sporcularda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hareket yeteneği kısıtlanarak performans azalmaktadır.</a:t>
            </a:r>
          </a:p>
        </p:txBody>
      </p:sp>
    </p:spTree>
    <p:extLst>
      <p:ext uri="{BB962C8B-B14F-4D97-AF65-F5344CB8AC3E}">
        <p14:creationId xmlns:p14="http://schemas.microsoft.com/office/powerpoint/2010/main" val="3715133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908051"/>
            <a:ext cx="7543800" cy="1152525"/>
          </a:xfrm>
        </p:spPr>
        <p:txBody>
          <a:bodyPr/>
          <a:lstStyle/>
          <a:p>
            <a:pPr algn="just" eaLnBrk="1" hangingPunct="1"/>
            <a:r>
              <a:rPr lang="tr-TR" altLang="tr-TR" sz="36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Besinlerin Dengeli Alınabilmesi İçin Günlük Enerji İhtiyacı Hesaplanmalıdır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50025" y="1412876"/>
            <a:ext cx="10010899" cy="4911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b="1" u="sng" dirty="0" smtClean="0">
              <a:solidFill>
                <a:srgbClr val="FF0000"/>
              </a:solidFill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tr-TR" altLang="tr-TR" sz="3200" b="1" u="sng" dirty="0">
              <a:solidFill>
                <a:srgbClr val="FF0000"/>
              </a:solidFill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tr-TR" altLang="tr-TR" sz="3200" b="1" u="sng" dirty="0">
              <a:solidFill>
                <a:srgbClr val="FF0000"/>
              </a:solidFill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200" b="1" u="sng" dirty="0">
                <a:solidFill>
                  <a:srgbClr val="FF0000"/>
                </a:solidFill>
                <a:latin typeface="Andalus" pitchFamily="2" charset="-78"/>
                <a:cs typeface="Andalus" pitchFamily="2" charset="-78"/>
              </a:rPr>
              <a:t>Günlük Enerji </a:t>
            </a:r>
            <a:r>
              <a:rPr lang="tr-TR" altLang="tr-TR" sz="3200" b="1" dirty="0">
                <a:solidFill>
                  <a:srgbClr val="FF0000"/>
                </a:solidFill>
                <a:latin typeface="Andalus" pitchFamily="2" charset="-78"/>
                <a:cs typeface="Andalus" pitchFamily="2" charset="-78"/>
              </a:rPr>
              <a:t>=</a:t>
            </a:r>
            <a:r>
              <a:rPr lang="tr-TR" altLang="tr-TR" sz="3200" b="1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solidFill>
                  <a:srgbClr val="006600"/>
                </a:solidFill>
                <a:latin typeface="Andalus" pitchFamily="2" charset="-78"/>
                <a:cs typeface="Andalus" pitchFamily="2" charset="-78"/>
              </a:rPr>
              <a:t>Bazal</a:t>
            </a:r>
            <a:r>
              <a:rPr lang="tr-TR" altLang="tr-TR" sz="3200" b="1" dirty="0">
                <a:solidFill>
                  <a:srgbClr val="006600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solidFill>
                  <a:srgbClr val="006600"/>
                </a:solidFill>
                <a:latin typeface="Andalus" pitchFamily="2" charset="-78"/>
                <a:cs typeface="Andalus" pitchFamily="2" charset="-78"/>
              </a:rPr>
              <a:t>metabolizma hızı + </a:t>
            </a:r>
            <a:r>
              <a:rPr lang="tr-TR" altLang="tr-TR" sz="3200" dirty="0">
                <a:solidFill>
                  <a:srgbClr val="CC00CC"/>
                </a:solidFill>
                <a:latin typeface="Andalus" pitchFamily="2" charset="-78"/>
                <a:cs typeface="Andalus" pitchFamily="2" charset="-78"/>
              </a:rPr>
              <a:t>Besinlerin termik Etkisi+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solidFill>
                  <a:srgbClr val="2C0F95"/>
                </a:solidFill>
                <a:latin typeface="Andalus" pitchFamily="2" charset="-78"/>
                <a:cs typeface="Andalus" pitchFamily="2" charset="-78"/>
              </a:rPr>
              <a:t>Günlük yaşam </a:t>
            </a:r>
            <a:endParaRPr lang="tr-TR" altLang="tr-TR" sz="3200" dirty="0" smtClean="0">
              <a:solidFill>
                <a:srgbClr val="2C0F95"/>
              </a:solidFill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3200" dirty="0">
                <a:solidFill>
                  <a:srgbClr val="2C0F95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smtClean="0">
                <a:solidFill>
                  <a:srgbClr val="2C0F95"/>
                </a:solidFill>
                <a:latin typeface="Andalus" pitchFamily="2" charset="-78"/>
                <a:cs typeface="Andalus" pitchFamily="2" charset="-78"/>
              </a:rPr>
              <a:t>                                 aktiviteleri </a:t>
            </a:r>
            <a:r>
              <a:rPr lang="tr-TR" altLang="tr-TR" sz="3200" dirty="0">
                <a:solidFill>
                  <a:srgbClr val="2C0F95"/>
                </a:solidFill>
                <a:latin typeface="Andalus" pitchFamily="2" charset="-78"/>
                <a:cs typeface="Andalus" pitchFamily="2" charset="-78"/>
              </a:rPr>
              <a:t>için gerekli enerji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+ </a:t>
            </a:r>
            <a:r>
              <a:rPr lang="tr-TR" altLang="tr-TR" sz="3200" dirty="0">
                <a:solidFill>
                  <a:srgbClr val="0EC836"/>
                </a:solidFill>
                <a:latin typeface="Andalus" pitchFamily="2" charset="-78"/>
                <a:cs typeface="Andalus" pitchFamily="2" charset="-78"/>
              </a:rPr>
              <a:t>Sportif aktivite için gerekli enerji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tr-TR" altLang="tr-TR" sz="3200" dirty="0">
              <a:solidFill>
                <a:srgbClr val="0EC836"/>
              </a:solidFill>
              <a:latin typeface="Andalus" pitchFamily="2" charset="-78"/>
              <a:cs typeface="Andalus" pitchFamily="2" charset="-78"/>
            </a:endParaRPr>
          </a:p>
          <a:p>
            <a:pPr marL="0" indent="0" eaLnBrk="1" hangingPunct="1">
              <a:buNone/>
              <a:defRPr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04773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440</Words>
  <Application>Microsoft Office PowerPoint</Application>
  <PresentationFormat>Geniş ekran</PresentationFormat>
  <Paragraphs>96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12</vt:i4>
      </vt:variant>
      <vt:variant>
        <vt:lpstr>Slayt Başlıkları</vt:lpstr>
      </vt:variant>
      <vt:variant>
        <vt:i4>12</vt:i4>
      </vt:variant>
    </vt:vector>
  </HeadingPairs>
  <TitlesOfParts>
    <vt:vector size="34" baseType="lpstr">
      <vt:lpstr>MS Mincho</vt:lpstr>
      <vt:lpstr>Andalus</vt:lpstr>
      <vt:lpstr>Arial</vt:lpstr>
      <vt:lpstr>Book Antiqua</vt:lpstr>
      <vt:lpstr>Calibri</vt:lpstr>
      <vt:lpstr>Calibri Light</vt:lpstr>
      <vt:lpstr>Constantia</vt:lpstr>
      <vt:lpstr>Times New Roman</vt:lpstr>
      <vt:lpstr>Wingdings</vt:lpstr>
      <vt:lpstr>Wingdings 2</vt:lpstr>
      <vt:lpstr>Akış</vt:lpstr>
      <vt:lpstr>1_Akış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11_Akış</vt:lpstr>
      <vt:lpstr>12_Akış</vt:lpstr>
      <vt:lpstr>Office Teması</vt:lpstr>
      <vt:lpstr>PowerPoint Sunusu</vt:lpstr>
      <vt:lpstr>PowerPoint Sunusu</vt:lpstr>
      <vt:lpstr>Enerji Sağlayan Besin Ögeleri</vt:lpstr>
      <vt:lpstr>Enerji Oluşumuna Yardım Eden Besin Ögeleri</vt:lpstr>
      <vt:lpstr>Spor dallarına göre günlük alınması gereken enerjinin besin ögelerine dağılımı.</vt:lpstr>
      <vt:lpstr>PowerPoint Sunusu</vt:lpstr>
      <vt:lpstr>PowerPoint Sunusu</vt:lpstr>
      <vt:lpstr>PowerPoint Sunusu</vt:lpstr>
      <vt:lpstr>Besinlerin Dengeli Alınabilmesi İçin Günlük Enerji İhtiyacı Hesaplanmalıdır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3</cp:revision>
  <dcterms:created xsi:type="dcterms:W3CDTF">2017-11-07T13:36:23Z</dcterms:created>
  <dcterms:modified xsi:type="dcterms:W3CDTF">2017-11-07T13:42:07Z</dcterms:modified>
</cp:coreProperties>
</file>