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7.xml" ContentType="application/vnd.openxmlformats-officedocument.them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8.xml" ContentType="application/vnd.openxmlformats-officedocument.them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theme/theme9.xml" ContentType="application/vnd.openxmlformats-officedocument.them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theme/theme10.xml" ContentType="application/vnd.openxmlformats-officedocument.them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1.xml" ContentType="application/vnd.openxmlformats-officedocument.them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720" r:id="rId3"/>
    <p:sldMasterId id="2147483735" r:id="rId4"/>
    <p:sldMasterId id="2147483750" r:id="rId5"/>
    <p:sldMasterId id="2147483765" r:id="rId6"/>
    <p:sldMasterId id="2147483780" r:id="rId7"/>
    <p:sldMasterId id="2147483795" r:id="rId8"/>
    <p:sldMasterId id="2147483810" r:id="rId9"/>
    <p:sldMasterId id="2147483825" r:id="rId10"/>
    <p:sldMasterId id="2147483840" r:id="rId11"/>
    <p:sldMasterId id="2147483855" r:id="rId12"/>
  </p:sldMasterIdLst>
  <p:sldIdLst>
    <p:sldId id="257" r:id="rId13"/>
    <p:sldId id="270" r:id="rId14"/>
    <p:sldId id="261" r:id="rId15"/>
    <p:sldId id="262" r:id="rId16"/>
    <p:sldId id="263" r:id="rId17"/>
    <p:sldId id="264" r:id="rId18"/>
    <p:sldId id="258" r:id="rId19"/>
    <p:sldId id="265" r:id="rId20"/>
    <p:sldId id="266" r:id="rId21"/>
    <p:sldId id="267" r:id="rId22"/>
    <p:sldId id="268" r:id="rId23"/>
    <p:sldId id="269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1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1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19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2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1.xml"/><Relationship Id="rId1" Type="http://schemas.openxmlformats.org/officeDocument/2006/relationships/themeOverride" Target="../theme/themeOverride21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1.xml"/><Relationship Id="rId1" Type="http://schemas.openxmlformats.org/officeDocument/2006/relationships/themeOverride" Target="../theme/themeOverride2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1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786035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2330271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9124547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4582012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1600354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7816776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2904648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3600146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6827355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2396727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2774237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15096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7398818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692205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2983486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32627185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049973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460960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672270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63093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2968959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4862542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55880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3212494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4167724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07925005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7130512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255421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6779207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83661120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859463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796315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940687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161451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652235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0857940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9983454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61051032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7908063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8113333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12730081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4485777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7623457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57131484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7865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58274333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6339533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8091958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10645804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64555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621530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5049185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4355872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1900304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4086541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2219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2167006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4656267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5701966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0847215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18927536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439807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259576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072844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263446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135164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787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2096831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32694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037613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59962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72874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07591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3982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309378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145406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4384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519568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94298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65195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71949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755584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94323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427057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544775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89073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990359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462696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089509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223959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031133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660565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021435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0327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571731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650859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264193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726496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1664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455602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6338341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911623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2787106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807824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9303277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539240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481760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401905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351169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3623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30828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4369598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4478971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13374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8072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7459790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7590279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3417020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378835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1372166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9371803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4728910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7299020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915441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582930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6677878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1615412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40284054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7506886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902686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7108572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60726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4000345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286719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7247238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0553299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0778326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9511327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9755712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4234100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8654036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640289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90075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778233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2372689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9665113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75044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009281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6908765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355430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841810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593665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7907418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81266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29411030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9278189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3973639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1464460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8827930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1043991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0318496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110807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3794054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7307750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839322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4.xml"/><Relationship Id="rId13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133.xml"/><Relationship Id="rId12" Type="http://schemas.openxmlformats.org/officeDocument/2006/relationships/slideLayout" Target="../slideLayouts/slideLayout138.xml"/><Relationship Id="rId2" Type="http://schemas.openxmlformats.org/officeDocument/2006/relationships/slideLayout" Target="../slideLayouts/slideLayout128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27.xml"/><Relationship Id="rId6" Type="http://schemas.openxmlformats.org/officeDocument/2006/relationships/slideLayout" Target="../slideLayouts/slideLayout132.xml"/><Relationship Id="rId11" Type="http://schemas.openxmlformats.org/officeDocument/2006/relationships/slideLayout" Target="../slideLayouts/slideLayout137.xml"/><Relationship Id="rId5" Type="http://schemas.openxmlformats.org/officeDocument/2006/relationships/slideLayout" Target="../slideLayouts/slideLayout131.xml"/><Relationship Id="rId15" Type="http://schemas.openxmlformats.org/officeDocument/2006/relationships/theme" Target="../theme/theme10.xml"/><Relationship Id="rId10" Type="http://schemas.openxmlformats.org/officeDocument/2006/relationships/slideLayout" Target="../slideLayouts/slideLayout136.xml"/><Relationship Id="rId4" Type="http://schemas.openxmlformats.org/officeDocument/2006/relationships/slideLayout" Target="../slideLayouts/slideLayout130.xml"/><Relationship Id="rId9" Type="http://schemas.openxmlformats.org/officeDocument/2006/relationships/slideLayout" Target="../slideLayouts/slideLayout135.xml"/><Relationship Id="rId14" Type="http://schemas.openxmlformats.org/officeDocument/2006/relationships/slideLayout" Target="../slideLayouts/slideLayout14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8.xml"/><Relationship Id="rId13" Type="http://schemas.openxmlformats.org/officeDocument/2006/relationships/slideLayout" Target="../slideLayouts/slideLayout153.xml"/><Relationship Id="rId3" Type="http://schemas.openxmlformats.org/officeDocument/2006/relationships/slideLayout" Target="../slideLayouts/slideLayout143.xml"/><Relationship Id="rId7" Type="http://schemas.openxmlformats.org/officeDocument/2006/relationships/slideLayout" Target="../slideLayouts/slideLayout147.xml"/><Relationship Id="rId12" Type="http://schemas.openxmlformats.org/officeDocument/2006/relationships/slideLayout" Target="../slideLayouts/slideLayout152.xml"/><Relationship Id="rId2" Type="http://schemas.openxmlformats.org/officeDocument/2006/relationships/slideLayout" Target="../slideLayouts/slideLayout14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41.xml"/><Relationship Id="rId6" Type="http://schemas.openxmlformats.org/officeDocument/2006/relationships/slideLayout" Target="../slideLayouts/slideLayout146.xml"/><Relationship Id="rId11" Type="http://schemas.openxmlformats.org/officeDocument/2006/relationships/slideLayout" Target="../slideLayouts/slideLayout151.xml"/><Relationship Id="rId5" Type="http://schemas.openxmlformats.org/officeDocument/2006/relationships/slideLayout" Target="../slideLayouts/slideLayout145.xml"/><Relationship Id="rId15" Type="http://schemas.openxmlformats.org/officeDocument/2006/relationships/theme" Target="../theme/theme11.xml"/><Relationship Id="rId10" Type="http://schemas.openxmlformats.org/officeDocument/2006/relationships/slideLayout" Target="../slideLayouts/slideLayout150.xml"/><Relationship Id="rId4" Type="http://schemas.openxmlformats.org/officeDocument/2006/relationships/slideLayout" Target="../slideLayouts/slideLayout144.xml"/><Relationship Id="rId9" Type="http://schemas.openxmlformats.org/officeDocument/2006/relationships/slideLayout" Target="../slideLayouts/slideLayout149.xml"/><Relationship Id="rId14" Type="http://schemas.openxmlformats.org/officeDocument/2006/relationships/slideLayout" Target="../slideLayouts/slideLayout15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4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9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6.xml"/><Relationship Id="rId13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12" Type="http://schemas.openxmlformats.org/officeDocument/2006/relationships/slideLayout" Target="../slideLayouts/slideLayout110.xml"/><Relationship Id="rId2" Type="http://schemas.openxmlformats.org/officeDocument/2006/relationships/slideLayout" Target="../slideLayouts/slideLayout100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11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3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102.xml"/><Relationship Id="rId9" Type="http://schemas.openxmlformats.org/officeDocument/2006/relationships/slideLayout" Target="../slideLayouts/slideLayout107.xml"/><Relationship Id="rId14" Type="http://schemas.openxmlformats.org/officeDocument/2006/relationships/slideLayout" Target="../slideLayouts/slideLayout11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14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theme" Target="../theme/theme9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9798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712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74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2C151-4D43-4D3F-986A-F914DF817B0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86DE0-62B7-44C1-B016-E5FB8BD3DBB4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63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8846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065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8525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83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716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5448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1233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814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atay Kaydırma"/>
          <p:cNvSpPr/>
          <p:nvPr/>
        </p:nvSpPr>
        <p:spPr>
          <a:xfrm>
            <a:off x="1774825" y="1"/>
            <a:ext cx="4465638" cy="1844675"/>
          </a:xfrm>
          <a:prstGeom prst="horizont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Wingdings" pitchFamily="2" charset="2"/>
              <a:buNone/>
              <a:defRPr/>
            </a:pPr>
            <a:r>
              <a:rPr lang="tr-TR" sz="4000" b="1" dirty="0">
                <a:solidFill>
                  <a:prstClr val="white"/>
                </a:solidFill>
              </a:rPr>
              <a:t>         </a:t>
            </a:r>
            <a:r>
              <a:rPr lang="tr-TR" sz="4000" b="1" dirty="0">
                <a:solidFill>
                  <a:prstClr val="black"/>
                </a:solidFill>
              </a:rPr>
              <a:t> </a:t>
            </a:r>
            <a:r>
              <a:rPr lang="tr-TR" sz="44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Enerji</a:t>
            </a:r>
          </a:p>
        </p:txBody>
      </p:sp>
      <p:sp>
        <p:nvSpPr>
          <p:cNvPr id="8" name="7 Akış Çizelgesi: Öteki İşlem"/>
          <p:cNvSpPr/>
          <p:nvPr/>
        </p:nvSpPr>
        <p:spPr>
          <a:xfrm>
            <a:off x="1703388" y="1916114"/>
            <a:ext cx="3313112" cy="4498975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Wingdings" panose="05000000000000000000" pitchFamily="2" charset="2"/>
              <a:buChar char="q"/>
              <a:defRPr/>
            </a:pPr>
            <a:r>
              <a:rPr lang="tr-TR" sz="3200" b="1" dirty="0">
                <a:solidFill>
                  <a:prstClr val="black"/>
                </a:solidFill>
              </a:rPr>
              <a:t>  </a:t>
            </a:r>
            <a:r>
              <a:rPr lang="tr-TR" sz="28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Yaş</a:t>
            </a:r>
          </a:p>
          <a:p>
            <a:pPr marL="457200" indent="-45720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Wingdings" panose="05000000000000000000" pitchFamily="2" charset="2"/>
              <a:buChar char="q"/>
              <a:defRPr/>
            </a:pPr>
            <a:r>
              <a:rPr lang="tr-TR" sz="28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 Cinsiyet</a:t>
            </a:r>
          </a:p>
          <a:p>
            <a:pPr marL="457200" indent="-45720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Wingdings" panose="05000000000000000000" pitchFamily="2" charset="2"/>
              <a:buChar char="q"/>
              <a:defRPr/>
            </a:pPr>
            <a:r>
              <a:rPr lang="tr-TR" sz="28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Vücut kütlesi ve bileşimi</a:t>
            </a:r>
          </a:p>
          <a:p>
            <a:pPr marL="457200" indent="-45720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Wingdings" panose="05000000000000000000" pitchFamily="2" charset="2"/>
              <a:buChar char="q"/>
              <a:defRPr/>
            </a:pPr>
            <a:r>
              <a:rPr lang="tr-TR" sz="28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Yapılan egzersizin türü, şiddeti ve sıklığı gibi etkenlere bağlıdır.</a:t>
            </a:r>
            <a:endParaRPr lang="en-US" sz="2800" dirty="0">
              <a:solidFill>
                <a:prstClr val="black"/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10" name="9 Patlama 1"/>
          <p:cNvSpPr/>
          <p:nvPr/>
        </p:nvSpPr>
        <p:spPr>
          <a:xfrm>
            <a:off x="5519738" y="2349500"/>
            <a:ext cx="5072062" cy="2857500"/>
          </a:xfrm>
          <a:prstGeom prst="irregularSeal1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r>
              <a:rPr lang="tr-TR" sz="28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Her sporcunun enerji gereksinimi farklıdır</a:t>
            </a:r>
          </a:p>
        </p:txBody>
      </p:sp>
    </p:spTree>
    <p:extLst>
      <p:ext uri="{BB962C8B-B14F-4D97-AF65-F5344CB8AC3E}">
        <p14:creationId xmlns:p14="http://schemas.microsoft.com/office/powerpoint/2010/main" val="2387608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02525" y="1484314"/>
            <a:ext cx="9308275" cy="4840287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tr-TR" dirty="0" smtClean="0">
                <a:latin typeface="Book Antiqua" panose="02040602050305030304" pitchFamily="18" charset="0"/>
              </a:rPr>
              <a:t>BAZAL METABOLİZMA ((BMH/BMR) </a:t>
            </a:r>
          </a:p>
          <a:p>
            <a:pPr algn="just">
              <a:lnSpc>
                <a:spcPct val="150000"/>
              </a:lnSpc>
              <a:defRPr/>
            </a:pPr>
            <a:r>
              <a:rPr lang="tr-TR" dirty="0">
                <a:latin typeface="Book Antiqua" panose="02040602050305030304" pitchFamily="18" charset="0"/>
              </a:rPr>
              <a:t>T</a:t>
            </a:r>
            <a:r>
              <a:rPr lang="tr-TR" dirty="0" smtClean="0">
                <a:latin typeface="Book Antiqua" panose="02040602050305030304" pitchFamily="18" charset="0"/>
              </a:rPr>
              <a:t>am dinlenme halinde iken vücudun harcadığı enerjidir. </a:t>
            </a:r>
          </a:p>
          <a:p>
            <a:pPr algn="just">
              <a:lnSpc>
                <a:spcPct val="150000"/>
              </a:lnSpc>
              <a:defRPr/>
            </a:pPr>
            <a:r>
              <a:rPr lang="tr-TR" dirty="0">
                <a:latin typeface="Book Antiqua" panose="02040602050305030304" pitchFamily="18" charset="0"/>
              </a:rPr>
              <a:t>G</a:t>
            </a:r>
            <a:r>
              <a:rPr lang="tr-TR" dirty="0" smtClean="0">
                <a:latin typeface="Book Antiqua" panose="02040602050305030304" pitchFamily="18" charset="0"/>
              </a:rPr>
              <a:t>ünlük alınan enerjinin %60-75’ini bu yol ile harca -maktadır. </a:t>
            </a:r>
          </a:p>
          <a:p>
            <a:pPr algn="just">
              <a:lnSpc>
                <a:spcPct val="150000"/>
              </a:lnSpc>
              <a:defRPr/>
            </a:pPr>
            <a:r>
              <a:rPr lang="tr-TR" dirty="0" smtClean="0">
                <a:latin typeface="Book Antiqua" panose="02040602050305030304" pitchFamily="18" charset="0"/>
              </a:rPr>
              <a:t>Bazal metabolizma hızı, vücut kas kitlesi, yaş, cinsiyet, diyetin içeriği ve bazı hormonlarından (</a:t>
            </a:r>
            <a:r>
              <a:rPr lang="tr-TR" dirty="0" err="1" smtClean="0">
                <a:latin typeface="Book Antiqua" panose="02040602050305030304" pitchFamily="18" charset="0"/>
              </a:rPr>
              <a:t>tiroid</a:t>
            </a:r>
            <a:r>
              <a:rPr lang="tr-TR" dirty="0" smtClean="0">
                <a:latin typeface="Book Antiqua" panose="02040602050305030304" pitchFamily="18" charset="0"/>
              </a:rPr>
              <a:t>) etkilenmektedir.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872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8774" y="1223158"/>
            <a:ext cx="9522031" cy="5089567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tr-TR" dirty="0" smtClean="0">
                <a:latin typeface="Book Antiqua" panose="02040602050305030304" pitchFamily="18" charset="0"/>
              </a:rPr>
              <a:t>Fİ ZİKSEL AKTİVİTE (FA/PA)</a:t>
            </a:r>
          </a:p>
          <a:p>
            <a:pPr algn="just">
              <a:lnSpc>
                <a:spcPct val="200000"/>
              </a:lnSpc>
              <a:defRPr/>
            </a:pPr>
            <a:r>
              <a:rPr lang="tr-TR" dirty="0" smtClean="0">
                <a:latin typeface="Book Antiqua" panose="02040602050305030304" pitchFamily="18" charset="0"/>
              </a:rPr>
              <a:t>Günlük yaşam aktiviteleri ve egzersiz-spor ile harcanan enerji olup, </a:t>
            </a:r>
            <a:r>
              <a:rPr lang="tr-TR" dirty="0" smtClean="0">
                <a:latin typeface="Book Antiqua" panose="02040602050305030304" pitchFamily="18" charset="0"/>
              </a:rPr>
              <a:t>günlük </a:t>
            </a:r>
            <a:r>
              <a:rPr lang="tr-TR" dirty="0" smtClean="0">
                <a:latin typeface="Book Antiqua" panose="02040602050305030304" pitchFamily="18" charset="0"/>
              </a:rPr>
              <a:t>alınan enerjinin %15-30’u bu yol ile harcanmaktadır. </a:t>
            </a:r>
            <a:r>
              <a:rPr lang="tr-TR" dirty="0" smtClean="0">
                <a:latin typeface="Book Antiqua" panose="02040602050305030304" pitchFamily="18" charset="0"/>
              </a:rPr>
              <a:t>Egzersizin-sporun çeşidi, süre, periyodu ve yoğunluğu bu yol ile harcanan enerji oranını etkiler.  </a:t>
            </a:r>
          </a:p>
          <a:p>
            <a:pPr marL="0" indent="0" algn="just">
              <a:lnSpc>
                <a:spcPct val="200000"/>
              </a:lnSpc>
              <a:buNone/>
              <a:defRPr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312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06286" y="1474581"/>
            <a:ext cx="9177648" cy="434432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tr-TR" dirty="0" smtClean="0"/>
              <a:t>TERMOGENEZİS (Besinlerin termik Etkisi) </a:t>
            </a:r>
          </a:p>
          <a:p>
            <a:pPr marL="0" indent="0">
              <a:buNone/>
              <a:defRPr/>
            </a:pPr>
            <a:endParaRPr lang="tr-TR" dirty="0" smtClean="0"/>
          </a:p>
          <a:p>
            <a:pPr>
              <a:lnSpc>
                <a:spcPct val="150000"/>
              </a:lnSpc>
              <a:defRPr/>
            </a:pPr>
            <a:r>
              <a:rPr lang="tr-TR" dirty="0" smtClean="0"/>
              <a:t> Yiyeceklerin sindirimi esnasında harcanan enerjidir.</a:t>
            </a:r>
          </a:p>
          <a:p>
            <a:pPr>
              <a:lnSpc>
                <a:spcPct val="150000"/>
              </a:lnSpc>
              <a:defRPr/>
            </a:pPr>
            <a:r>
              <a:rPr lang="tr-TR" dirty="0" smtClean="0"/>
              <a:t> Kısaca yiyeceklerin sindirimi ve emilimi için harcanan enerjide denilebilir. </a:t>
            </a:r>
          </a:p>
          <a:p>
            <a:pPr>
              <a:lnSpc>
                <a:spcPct val="150000"/>
              </a:lnSpc>
              <a:defRPr/>
            </a:pPr>
            <a:r>
              <a:rPr lang="tr-TR" dirty="0" smtClean="0"/>
              <a:t>Ortamın</a:t>
            </a:r>
            <a:r>
              <a:rPr lang="tr-TR" dirty="0"/>
              <a:t> </a:t>
            </a:r>
            <a:r>
              <a:rPr lang="tr-TR" dirty="0" smtClean="0"/>
              <a:t>sıcaklığı, ilaçlar, stres, egzersiz ve gıda alımın dan etkilenmektedir.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7448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453" y="284813"/>
            <a:ext cx="11128836" cy="61909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81002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49276"/>
            <a:ext cx="7543800" cy="792163"/>
          </a:xfrm>
        </p:spPr>
        <p:txBody>
          <a:bodyPr/>
          <a:lstStyle/>
          <a:p>
            <a:pPr algn="ctr" eaLnBrk="1" hangingPunct="1"/>
            <a:r>
              <a:rPr lang="tr-TR" altLang="tr-TR" sz="400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Enerji Sağlayan Besin Ögeleri</a:t>
            </a:r>
          </a:p>
        </p:txBody>
      </p:sp>
      <p:pic>
        <p:nvPicPr>
          <p:cNvPr id="68611" name="Picture 4" descr="plat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03388" y="4076701"/>
            <a:ext cx="4248150" cy="2582863"/>
          </a:xfrm>
          <a:noFill/>
          <a:ln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68612" name="Rectangle 5"/>
          <p:cNvSpPr>
            <a:spLocks noChangeArrowheads="1"/>
          </p:cNvSpPr>
          <p:nvPr/>
        </p:nvSpPr>
        <p:spPr bwMode="auto">
          <a:xfrm>
            <a:off x="2927350" y="1844675"/>
            <a:ext cx="727233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400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      Karbonhidrat	  1g..... 4 kalori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400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      Protein                   1g..... 4 kalori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400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      Yağ	               1g..... 9 kalori</a:t>
            </a:r>
          </a:p>
        </p:txBody>
      </p:sp>
    </p:spTree>
    <p:extLst>
      <p:ext uri="{BB962C8B-B14F-4D97-AF65-F5344CB8AC3E}">
        <p14:creationId xmlns:p14="http://schemas.microsoft.com/office/powerpoint/2010/main" val="2330500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Enerji Oluşumuna Yardım Eden Besin Ögeleri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3143250" y="1935164"/>
            <a:ext cx="7067550" cy="438943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tr-TR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tr-TR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sz="3600" dirty="0">
                <a:latin typeface="Andalus" pitchFamily="2" charset="-78"/>
                <a:cs typeface="Andalus" pitchFamily="2" charset="-78"/>
              </a:rPr>
              <a:t>Vitaminler	kalori            değeri    yoktur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sz="3600" dirty="0">
                <a:latin typeface="Andalus" pitchFamily="2" charset="-78"/>
                <a:cs typeface="Andalus" pitchFamily="2" charset="-78"/>
              </a:rPr>
              <a:t>Mineraller        “		“	“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sz="3600" dirty="0">
                <a:latin typeface="Andalus" pitchFamily="2" charset="-78"/>
                <a:cs typeface="Andalus" pitchFamily="2" charset="-78"/>
              </a:rPr>
              <a:t>Su	              “		“	“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sz="3600" dirty="0">
                <a:latin typeface="Andalus" pitchFamily="2" charset="-78"/>
                <a:cs typeface="Andalus" pitchFamily="2" charset="-78"/>
              </a:rPr>
              <a:t>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3600" dirty="0"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07812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Unvan 1"/>
          <p:cNvSpPr>
            <a:spLocks noGrp="1"/>
          </p:cNvSpPr>
          <p:nvPr>
            <p:ph type="title"/>
          </p:nvPr>
        </p:nvSpPr>
        <p:spPr>
          <a:xfrm>
            <a:off x="1981200" y="260351"/>
            <a:ext cx="8229600" cy="1223963"/>
          </a:xfrm>
        </p:spPr>
        <p:txBody>
          <a:bodyPr/>
          <a:lstStyle/>
          <a:p>
            <a:r>
              <a:rPr lang="tr-TR" altLang="tr-TR" sz="3200">
                <a:latin typeface="Book Antiqua" panose="02040602050305030304" pitchFamily="18" charset="0"/>
              </a:rPr>
              <a:t>Spor dallarına göre günlük alınması gereken enerjinin besin ögelerine dağılımı.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1631950" y="1557339"/>
          <a:ext cx="8578850" cy="4997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276"/>
                <a:gridCol w="1296077"/>
                <a:gridCol w="1152068"/>
                <a:gridCol w="1450429"/>
              </a:tblGrid>
              <a:tr h="700599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Spor Dalları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CHO %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YAĞ %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PROTEİN %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</a:tr>
              <a:tr h="446971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Dayanıklılık Sporları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endParaRPr lang="tr-TR" sz="180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endParaRPr lang="tr-TR" sz="180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endParaRPr lang="tr-TR" sz="180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</a:tr>
              <a:tr h="1000856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►Orta/Uzun Mesafe Koşu </a:t>
                      </a:r>
                    </a:p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► Maraton</a:t>
                      </a:r>
                    </a:p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► Yürüyüş (20-25 km)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60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25 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15</a:t>
                      </a:r>
                    </a:p>
                    <a:p>
                      <a:pPr algn="ctr"/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</a:tr>
              <a:tr h="700599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Dayanıklılık ve Kuvvete Devamlılık Gerektiren Sporlar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algn="ctr"/>
                      <a:endParaRPr lang="tr-TR" sz="180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</a:tr>
              <a:tr h="1000856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► Kürek (süratli)           ► Kano               ►Bisiklet                        ► Dağcılık</a:t>
                      </a:r>
                    </a:p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► Yüzme (200-1500 m) ► Buz Pateni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56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27</a:t>
                      </a:r>
                    </a:p>
                    <a:p>
                      <a:pPr algn="ctr"/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17</a:t>
                      </a:r>
                    </a:p>
                    <a:p>
                      <a:pPr algn="ctr"/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</a:tr>
              <a:tr h="446971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Mücadele sporları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endParaRPr lang="tr-TR" sz="180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endParaRPr lang="tr-TR" sz="180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</a:tr>
              <a:tr h="700599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►Boks                   ► Güreş            ► Karate</a:t>
                      </a:r>
                    </a:p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► Judo                  ► </a:t>
                      </a:r>
                      <a:r>
                        <a:rPr lang="tr-TR" sz="1800" dirty="0" err="1" smtClean="0">
                          <a:latin typeface="Book Antiqua" panose="02040602050305030304" pitchFamily="18" charset="0"/>
                        </a:rPr>
                        <a:t>Taekwon</a:t>
                      </a:r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-do</a:t>
                      </a: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50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30</a:t>
                      </a:r>
                    </a:p>
                    <a:p>
                      <a:pPr algn="ctr"/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20</a:t>
                      </a:r>
                    </a:p>
                    <a:p>
                      <a:pPr algn="ctr"/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5" marR="91435" marT="45713" marB="4571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772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</p:nvPr>
        </p:nvGraphicFramePr>
        <p:xfrm>
          <a:off x="1847851" y="765175"/>
          <a:ext cx="8640763" cy="5872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400"/>
                <a:gridCol w="1152102"/>
                <a:gridCol w="1152102"/>
                <a:gridCol w="1800159"/>
              </a:tblGrid>
              <a:tr h="370777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Spor Dalları</a:t>
                      </a: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CHO %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YAĞ %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PROTEİN %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</a:tr>
              <a:tr h="370777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Takım (Oyun) Sporlarında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endParaRPr lang="tr-TR" sz="180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endParaRPr lang="tr-TR" sz="180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endParaRPr lang="tr-TR" sz="180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</a:tr>
              <a:tr h="914381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► Futbol                      ► Hentbol</a:t>
                      </a:r>
                    </a:p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► Basketbol                ► Su Topu</a:t>
                      </a:r>
                    </a:p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► Tenis                        ► Hokey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60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25</a:t>
                      </a:r>
                    </a:p>
                    <a:p>
                      <a:pPr algn="ctr"/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15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</a:tr>
              <a:tr h="370777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latin typeface="Book Antiqua" panose="02040602050305030304" pitchFamily="18" charset="0"/>
                        </a:rPr>
                        <a:t>Kuvvet Sporlarında</a:t>
                      </a:r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endParaRPr lang="tr-TR" sz="180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endParaRPr lang="tr-TR" sz="1800" dirty="0">
                        <a:latin typeface="Book Antiqua" panose="02040602050305030304" pitchFamily="18" charset="0"/>
                      </a:endParaRPr>
                    </a:p>
                  </a:txBody>
                  <a:tcPr marL="91438" marR="91438" marT="45713" marB="45713"/>
                </a:tc>
              </a:tr>
              <a:tr h="640063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► Halter    ► Gülle    ► Disk     ► Çekiç</a:t>
                      </a:r>
                      <a:endParaRPr lang="tr-TR" sz="1800" dirty="0"/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50</a:t>
                      </a:r>
                      <a:endParaRPr lang="tr-TR" sz="1800" dirty="0"/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30</a:t>
                      </a:r>
                    </a:p>
                    <a:p>
                      <a:pPr algn="ctr"/>
                      <a:endParaRPr lang="tr-TR" sz="1800" dirty="0"/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20</a:t>
                      </a:r>
                    </a:p>
                    <a:p>
                      <a:pPr algn="ctr"/>
                      <a:endParaRPr lang="tr-TR" sz="1800" dirty="0"/>
                    </a:p>
                  </a:txBody>
                  <a:tcPr marL="91438" marR="91438" marT="45713" marB="45713"/>
                </a:tc>
              </a:tr>
              <a:tr h="370777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Çabuk kuvvet sporlarında</a:t>
                      </a:r>
                      <a:endParaRPr lang="tr-TR" sz="1800" dirty="0"/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endParaRPr lang="tr-TR" sz="1800"/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endParaRPr lang="tr-TR" sz="1800"/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endParaRPr lang="tr-TR" sz="1800"/>
                    </a:p>
                  </a:txBody>
                  <a:tcPr marL="91438" marR="91438" marT="45713" marB="45713"/>
                </a:tc>
              </a:tr>
              <a:tr h="283461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► Kısa Koşular (100-400m) </a:t>
                      </a:r>
                      <a:r>
                        <a:rPr lang="tr-TR" sz="1800" baseline="0" dirty="0" smtClean="0"/>
                        <a:t>    </a:t>
                      </a:r>
                      <a:r>
                        <a:rPr lang="tr-TR" sz="1800" dirty="0" smtClean="0"/>
                        <a:t>► Buz Pateni (500m)                                  ► Yüzme (100m)</a:t>
                      </a:r>
                    </a:p>
                    <a:p>
                      <a:r>
                        <a:rPr lang="tr-TR" sz="1800" dirty="0" smtClean="0"/>
                        <a:t>► Voleybol                           ► Jimnastik</a:t>
                      </a:r>
                    </a:p>
                    <a:p>
                      <a:r>
                        <a:rPr lang="tr-TR" sz="1800" dirty="0" smtClean="0"/>
                        <a:t>► Eskrim                              ► Masa Tenisi</a:t>
                      </a:r>
                    </a:p>
                    <a:p>
                      <a:r>
                        <a:rPr lang="tr-TR" sz="1800" dirty="0" smtClean="0"/>
                        <a:t>► Aletli </a:t>
                      </a:r>
                      <a:r>
                        <a:rPr lang="tr-TR" sz="1800" dirty="0" err="1" smtClean="0"/>
                        <a:t>Cimnastik</a:t>
                      </a:r>
                      <a:r>
                        <a:rPr lang="tr-TR" sz="1800" dirty="0" smtClean="0"/>
                        <a:t>              ► Kısa Koşular (100-400 m)</a:t>
                      </a:r>
                    </a:p>
                    <a:p>
                      <a:r>
                        <a:rPr lang="tr-TR" sz="1800" dirty="0" smtClean="0"/>
                        <a:t>► Dekatlon                          </a:t>
                      </a:r>
                    </a:p>
                    <a:p>
                      <a:r>
                        <a:rPr lang="tr-TR" sz="1800" dirty="0" smtClean="0"/>
                        <a:t>► Kayak (Alp Stili)</a:t>
                      </a:r>
                    </a:p>
                    <a:p>
                      <a:r>
                        <a:rPr lang="tr-TR" sz="1800" dirty="0" smtClean="0"/>
                        <a:t>► Atlamalar           </a:t>
                      </a:r>
                    </a:p>
                    <a:p>
                      <a:r>
                        <a:rPr lang="tr-TR" sz="1800" dirty="0" smtClean="0"/>
                        <a:t>► Kayakla Atlamalar</a:t>
                      </a:r>
                      <a:endParaRPr lang="tr-TR" sz="1800" dirty="0"/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55-60</a:t>
                      </a:r>
                      <a:endParaRPr lang="tr-TR" sz="1800" dirty="0"/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25-30 </a:t>
                      </a:r>
                      <a:endParaRPr lang="tr-TR" sz="1800" dirty="0"/>
                    </a:p>
                  </a:txBody>
                  <a:tcPr marL="91438" marR="91438" marT="45713" marB="4571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15</a:t>
                      </a:r>
                    </a:p>
                    <a:p>
                      <a:pPr algn="ctr"/>
                      <a:endParaRPr lang="tr-TR" sz="1800" dirty="0"/>
                    </a:p>
                  </a:txBody>
                  <a:tcPr marL="91438" marR="91438" marT="45713" marB="4571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37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İçerik Yer Tutucusu 3"/>
          <p:cNvSpPr>
            <a:spLocks noGrp="1"/>
          </p:cNvSpPr>
          <p:nvPr>
            <p:ph idx="1"/>
          </p:nvPr>
        </p:nvSpPr>
        <p:spPr>
          <a:xfrm>
            <a:off x="1981200" y="1125538"/>
            <a:ext cx="8229600" cy="5199062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tr-TR" sz="2800" b="1" dirty="0">
                <a:latin typeface="Book Antiqua" panose="02040602050305030304" pitchFamily="18" charset="0"/>
                <a:cs typeface="Times New Roman" panose="02020603050405020304" pitchFamily="18" charset="0"/>
              </a:rPr>
              <a:t>Düşük enerji alımı </a:t>
            </a:r>
          </a:p>
          <a:p>
            <a:pPr marL="0" indent="0" algn="just"/>
            <a:r>
              <a:rPr lang="tr-TR" altLang="tr-TR" sz="2800" dirty="0">
                <a:latin typeface="Book Antiqua" panose="02040602050305030304" pitchFamily="18" charset="0"/>
                <a:cs typeface="Times New Roman" panose="02020603050405020304" pitchFamily="18" charset="0"/>
              </a:rPr>
              <a:t>kas kaybı, </a:t>
            </a:r>
          </a:p>
          <a:p>
            <a:pPr marL="0" indent="0" algn="just"/>
            <a:r>
              <a:rPr lang="tr-TR" altLang="tr-TR" sz="28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menstrual</a:t>
            </a:r>
            <a:r>
              <a:rPr lang="tr-TR" altLang="tr-TR" sz="2800" dirty="0">
                <a:latin typeface="Book Antiqua" panose="0204060205030503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8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disfonksiyon</a:t>
            </a:r>
            <a:r>
              <a:rPr lang="tr-TR" altLang="tr-TR" sz="2800" dirty="0">
                <a:latin typeface="Book Antiqua" panose="0204060205030503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just"/>
            <a:r>
              <a:rPr lang="tr-TR" altLang="tr-TR" sz="2800" dirty="0">
                <a:latin typeface="Book Antiqua" panose="02040602050305030304" pitchFamily="18" charset="0"/>
                <a:cs typeface="Times New Roman" panose="02020603050405020304" pitchFamily="18" charset="0"/>
              </a:rPr>
              <a:t>kemik kütlesi kaybı</a:t>
            </a:r>
          </a:p>
          <a:p>
            <a:pPr marL="0" indent="0" algn="just"/>
            <a:r>
              <a:rPr lang="tr-TR" altLang="tr-TR" sz="2800" dirty="0">
                <a:latin typeface="Book Antiqua" panose="02040602050305030304" pitchFamily="18" charset="0"/>
                <a:cs typeface="Times New Roman" panose="02020603050405020304" pitchFamily="18" charset="0"/>
              </a:rPr>
              <a:t>sakatlık,</a:t>
            </a:r>
          </a:p>
          <a:p>
            <a:pPr marL="0" indent="0" algn="just"/>
            <a:r>
              <a:rPr lang="tr-TR" altLang="tr-TR" sz="2800" dirty="0">
                <a:latin typeface="Book Antiqua" panose="02040602050305030304" pitchFamily="18" charset="0"/>
                <a:cs typeface="Times New Roman" panose="02020603050405020304" pitchFamily="18" charset="0"/>
              </a:rPr>
              <a:t> hastalık,</a:t>
            </a:r>
          </a:p>
          <a:p>
            <a:pPr marL="0" indent="0" algn="just"/>
            <a:r>
              <a:rPr lang="tr-TR" altLang="tr-TR" sz="2800" dirty="0">
                <a:latin typeface="Book Antiqua" panose="02040602050305030304" pitchFamily="18" charset="0"/>
                <a:cs typeface="Times New Roman" panose="02020603050405020304" pitchFamily="18" charset="0"/>
              </a:rPr>
              <a:t>egzersiz sonrası toparlanma süresinin uzaması </a:t>
            </a:r>
          </a:p>
          <a:p>
            <a:pPr marL="0" indent="0" algn="just">
              <a:buNone/>
            </a:pPr>
            <a:r>
              <a:rPr lang="tr-TR" altLang="tr-TR" sz="2800" dirty="0">
                <a:latin typeface="Book Antiqua" panose="02040602050305030304" pitchFamily="18" charset="0"/>
                <a:cs typeface="Times New Roman" panose="02020603050405020304" pitchFamily="18" charset="0"/>
              </a:rPr>
              <a:t>gibi olumsuz sonuçlara yol açabilir</a:t>
            </a:r>
            <a:endParaRPr lang="tr-TR" altLang="tr-TR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616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idx="1"/>
          </p:nvPr>
        </p:nvSpPr>
        <p:spPr>
          <a:xfrm>
            <a:off x="1436913" y="587418"/>
            <a:ext cx="8930245" cy="5616575"/>
          </a:xfrm>
        </p:spPr>
        <p:txBody>
          <a:bodyPr/>
          <a:lstStyle/>
          <a:p>
            <a:pPr marL="0" lvl="2" indent="0" algn="just" eaLnBrk="1" hangingPunct="1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tr-TR" altLang="tr-TR" sz="3600" dirty="0">
                <a:solidFill>
                  <a:srgbClr val="0000FF"/>
                </a:solidFill>
                <a:latin typeface="Andalus" pitchFamily="2" charset="-78"/>
                <a:cs typeface="Andalus" pitchFamily="2" charset="-78"/>
              </a:rPr>
              <a:t>Enerji dengesi </a:t>
            </a:r>
            <a:r>
              <a:rPr lang="tr-TR" altLang="tr-TR" sz="3600" dirty="0" smtClean="0">
                <a:solidFill>
                  <a:srgbClr val="0000FF"/>
                </a:solidFill>
                <a:latin typeface="Andalus" pitchFamily="2" charset="-78"/>
                <a:cs typeface="Andalus" pitchFamily="2" charset="-78"/>
              </a:rPr>
              <a:t>sağlanmazsa fazla alım olursa;</a:t>
            </a:r>
            <a:endParaRPr lang="tr-TR" altLang="tr-TR" sz="3600" dirty="0">
              <a:solidFill>
                <a:srgbClr val="0000FF"/>
              </a:solidFill>
              <a:latin typeface="Andalus" pitchFamily="2" charset="-78"/>
              <a:cs typeface="Andalus" pitchFamily="2" charset="-78"/>
            </a:endParaRPr>
          </a:p>
          <a:p>
            <a:pPr marL="0" lvl="2" indent="0" algn="just" eaLnBrk="1" hangingPunct="1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altLang="tr-TR" sz="36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#</a:t>
            </a:r>
            <a:r>
              <a:rPr lang="tr-TR" altLang="tr-TR" sz="3600" dirty="0" smtClean="0"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Enerjinin yiyeceklerle uzun süreli fazla alınması durumunda ise ağırlık kazanımı (vücuttaki yağ miktarı artışı) görülmekte ve önerilen vücut ağırlığının üzerinde olan </a:t>
            </a:r>
            <a:r>
              <a:rPr lang="tr-TR" altLang="tr-TR" sz="3600" dirty="0" smtClean="0">
                <a:latin typeface="Andalus" pitchFamily="2" charset="-78"/>
                <a:cs typeface="Andalus" pitchFamily="2" charset="-78"/>
              </a:rPr>
              <a:t>sporcularda </a:t>
            </a: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hareket yeteneği kısıtlanarak performans azalmaktadır.</a:t>
            </a:r>
          </a:p>
        </p:txBody>
      </p:sp>
    </p:spTree>
    <p:extLst>
      <p:ext uri="{BB962C8B-B14F-4D97-AF65-F5344CB8AC3E}">
        <p14:creationId xmlns:p14="http://schemas.microsoft.com/office/powerpoint/2010/main" val="3715133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908051"/>
            <a:ext cx="7543800" cy="1152525"/>
          </a:xfrm>
        </p:spPr>
        <p:txBody>
          <a:bodyPr/>
          <a:lstStyle/>
          <a:p>
            <a:pPr algn="just" eaLnBrk="1" hangingPunct="1"/>
            <a:r>
              <a:rPr lang="tr-TR" altLang="tr-TR" sz="360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Besinlerin Dengeli Alınabilmesi İçin Günlük Enerji İhtiyacı Hesaplanmalıdır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950025" y="1412876"/>
            <a:ext cx="10010899" cy="4911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altLang="tr-TR" b="1" u="sng" dirty="0" smtClean="0">
              <a:solidFill>
                <a:srgbClr val="FF0000"/>
              </a:solidFill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tr-TR" altLang="tr-TR" sz="3200" b="1" u="sng" dirty="0">
              <a:solidFill>
                <a:srgbClr val="FF0000"/>
              </a:solidFill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tr-TR" altLang="tr-TR" sz="3200" b="1" u="sng" dirty="0">
              <a:solidFill>
                <a:srgbClr val="FF0000"/>
              </a:solidFill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3200" b="1" u="sng" dirty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Günlük Enerji </a:t>
            </a:r>
            <a:r>
              <a:rPr lang="tr-TR" altLang="tr-TR" sz="3200" b="1" dirty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=</a:t>
            </a:r>
            <a:r>
              <a:rPr lang="tr-TR" altLang="tr-TR" sz="3200" b="1" dirty="0"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>
                <a:solidFill>
                  <a:srgbClr val="006600"/>
                </a:solidFill>
                <a:latin typeface="Andalus" pitchFamily="2" charset="-78"/>
                <a:cs typeface="Andalus" pitchFamily="2" charset="-78"/>
              </a:rPr>
              <a:t>Bazal</a:t>
            </a:r>
            <a:r>
              <a:rPr lang="tr-TR" altLang="tr-TR" sz="3200" b="1" dirty="0">
                <a:solidFill>
                  <a:srgbClr val="006600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>
                <a:solidFill>
                  <a:srgbClr val="006600"/>
                </a:solidFill>
                <a:latin typeface="Andalus" pitchFamily="2" charset="-78"/>
                <a:cs typeface="Andalus" pitchFamily="2" charset="-78"/>
              </a:rPr>
              <a:t>metabolizma hızı + </a:t>
            </a:r>
            <a:r>
              <a:rPr lang="tr-TR" altLang="tr-TR" sz="3200" dirty="0">
                <a:solidFill>
                  <a:srgbClr val="CC00CC"/>
                </a:solidFill>
                <a:latin typeface="Andalus" pitchFamily="2" charset="-78"/>
                <a:cs typeface="Andalus" pitchFamily="2" charset="-78"/>
              </a:rPr>
              <a:t>Besinlerin termik Etkisi+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>
                <a:solidFill>
                  <a:srgbClr val="2C0F95"/>
                </a:solidFill>
                <a:latin typeface="Andalus" pitchFamily="2" charset="-78"/>
                <a:cs typeface="Andalus" pitchFamily="2" charset="-78"/>
              </a:rPr>
              <a:t>Günlük yaşam </a:t>
            </a:r>
            <a:endParaRPr lang="tr-TR" altLang="tr-TR" sz="3200" dirty="0" smtClean="0">
              <a:solidFill>
                <a:srgbClr val="2C0F95"/>
              </a:solidFill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3200" dirty="0">
                <a:solidFill>
                  <a:srgbClr val="2C0F95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 smtClean="0">
                <a:solidFill>
                  <a:srgbClr val="2C0F95"/>
                </a:solidFill>
                <a:latin typeface="Andalus" pitchFamily="2" charset="-78"/>
                <a:cs typeface="Andalus" pitchFamily="2" charset="-78"/>
              </a:rPr>
              <a:t>                                 aktiviteleri </a:t>
            </a:r>
            <a:r>
              <a:rPr lang="tr-TR" altLang="tr-TR" sz="3200" dirty="0">
                <a:solidFill>
                  <a:srgbClr val="2C0F95"/>
                </a:solidFill>
                <a:latin typeface="Andalus" pitchFamily="2" charset="-78"/>
                <a:cs typeface="Andalus" pitchFamily="2" charset="-78"/>
              </a:rPr>
              <a:t>için gerekli enerji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+ </a:t>
            </a:r>
            <a:r>
              <a:rPr lang="tr-TR" altLang="tr-TR" sz="3200" dirty="0">
                <a:solidFill>
                  <a:srgbClr val="0EC836"/>
                </a:solidFill>
                <a:latin typeface="Andalus" pitchFamily="2" charset="-78"/>
                <a:cs typeface="Andalus" pitchFamily="2" charset="-78"/>
              </a:rPr>
              <a:t>Sportif aktivite için gerekli enerji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tr-TR" altLang="tr-TR" sz="3200" dirty="0">
              <a:solidFill>
                <a:srgbClr val="0EC836"/>
              </a:solidFill>
              <a:latin typeface="Andalus" pitchFamily="2" charset="-78"/>
              <a:cs typeface="Andalus" pitchFamily="2" charset="-78"/>
            </a:endParaRPr>
          </a:p>
          <a:p>
            <a:pPr marL="0" indent="0" eaLnBrk="1" hangingPunct="1">
              <a:buNone/>
              <a:defRPr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504773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9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0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0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9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0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9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440</Words>
  <Application>Microsoft Office PowerPoint</Application>
  <PresentationFormat>Geniş ekran</PresentationFormat>
  <Paragraphs>96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12</vt:i4>
      </vt:variant>
      <vt:variant>
        <vt:lpstr>Slayt Başlıkları</vt:lpstr>
      </vt:variant>
      <vt:variant>
        <vt:i4>12</vt:i4>
      </vt:variant>
    </vt:vector>
  </HeadingPairs>
  <TitlesOfParts>
    <vt:vector size="34" baseType="lpstr">
      <vt:lpstr>MS Mincho</vt:lpstr>
      <vt:lpstr>Andalus</vt:lpstr>
      <vt:lpstr>Arial</vt:lpstr>
      <vt:lpstr>Book Antiqua</vt:lpstr>
      <vt:lpstr>Calibri</vt:lpstr>
      <vt:lpstr>Calibri Light</vt:lpstr>
      <vt:lpstr>Constantia</vt:lpstr>
      <vt:lpstr>Times New Roman</vt:lpstr>
      <vt:lpstr>Wingdings</vt:lpstr>
      <vt:lpstr>Wingdings 2</vt:lpstr>
      <vt:lpstr>Akış</vt:lpstr>
      <vt:lpstr>1_Akış</vt:lpstr>
      <vt:lpstr>4_Akış</vt:lpstr>
      <vt:lpstr>5_Akış</vt:lpstr>
      <vt:lpstr>6_Akış</vt:lpstr>
      <vt:lpstr>7_Akış</vt:lpstr>
      <vt:lpstr>8_Akış</vt:lpstr>
      <vt:lpstr>9_Akış</vt:lpstr>
      <vt:lpstr>10_Akış</vt:lpstr>
      <vt:lpstr>11_Akış</vt:lpstr>
      <vt:lpstr>12_Akış</vt:lpstr>
      <vt:lpstr>Office Teması</vt:lpstr>
      <vt:lpstr>PowerPoint Sunusu</vt:lpstr>
      <vt:lpstr>PowerPoint Sunusu</vt:lpstr>
      <vt:lpstr>Enerji Sağlayan Besin Ögeleri</vt:lpstr>
      <vt:lpstr>Enerji Oluşumuna Yardım Eden Besin Ögeleri</vt:lpstr>
      <vt:lpstr>Spor dallarına göre günlük alınması gereken enerjinin besin ögelerine dağılımı.</vt:lpstr>
      <vt:lpstr>PowerPoint Sunusu</vt:lpstr>
      <vt:lpstr>PowerPoint Sunusu</vt:lpstr>
      <vt:lpstr>PowerPoint Sunusu</vt:lpstr>
      <vt:lpstr>Besinlerin Dengeli Alınabilmesi İçin Günlük Enerji İhtiyacı Hesaplanmalıdır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exper</dc:creator>
  <cp:lastModifiedBy>exper</cp:lastModifiedBy>
  <cp:revision>3</cp:revision>
  <dcterms:created xsi:type="dcterms:W3CDTF">2017-11-07T13:36:23Z</dcterms:created>
  <dcterms:modified xsi:type="dcterms:W3CDTF">2017-11-07T13:42:07Z</dcterms:modified>
</cp:coreProperties>
</file>