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391" r:id="rId2"/>
    <p:sldId id="392" r:id="rId3"/>
    <p:sldId id="393" r:id="rId4"/>
    <p:sldId id="395" r:id="rId5"/>
    <p:sldId id="396" r:id="rId6"/>
    <p:sldId id="397" r:id="rId7"/>
    <p:sldId id="398" r:id="rId8"/>
    <p:sldId id="399" r:id="rId9"/>
    <p:sldId id="400" r:id="rId10"/>
    <p:sldId id="401" r:id="rId11"/>
    <p:sldId id="402" r:id="rId12"/>
    <p:sldId id="403" r:id="rId13"/>
    <p:sldId id="404" r:id="rId14"/>
    <p:sldId id="405" r:id="rId15"/>
    <p:sldId id="406" r:id="rId16"/>
    <p:sldId id="407" r:id="rId17"/>
    <p:sldId id="408" r:id="rId18"/>
    <p:sldId id="409" r:id="rId19"/>
    <p:sldId id="410" r:id="rId20"/>
    <p:sldId id="413" r:id="rId21"/>
    <p:sldId id="414"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E4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772" autoAdjust="0"/>
    <p:restoredTop sz="94615"/>
  </p:normalViewPr>
  <p:slideViewPr>
    <p:cSldViewPr snapToGrid="0" snapToObjects="1">
      <p:cViewPr varScale="1">
        <p:scale>
          <a:sx n="108" d="100"/>
          <a:sy n="108" d="100"/>
        </p:scale>
        <p:origin x="126" y="390"/>
      </p:cViewPr>
      <p:guideLst/>
    </p:cSldViewPr>
  </p:slideViewPr>
  <p:notesTextViewPr>
    <p:cViewPr>
      <p:scale>
        <a:sx n="1" d="1"/>
        <a:sy n="1" d="1"/>
      </p:scale>
      <p:origin x="0" y="0"/>
    </p:cViewPr>
  </p:notesTextViewPr>
  <p:sorterViewPr>
    <p:cViewPr>
      <p:scale>
        <a:sx n="100" d="100"/>
        <a:sy n="100" d="100"/>
      </p:scale>
      <p:origin x="0" y="-11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Sheet2!$A$2</c:f>
              <c:strCache>
                <c:ptCount val="1"/>
                <c:pt idx="0">
                  <c:v>n0</c:v>
                </c:pt>
              </c:strCache>
            </c:strRef>
          </c:tx>
          <c:spPr>
            <a:ln w="28575" cap="rnd">
              <a:solidFill>
                <a:schemeClr val="accent1"/>
              </a:solidFill>
              <a:round/>
            </a:ln>
            <a:effectLst/>
          </c:spPr>
          <c:marker>
            <c:symbol val="none"/>
          </c:marker>
          <c:cat>
            <c:strRef>
              <c:f>Sheet2!$B$1:$C$1</c:f>
              <c:strCache>
                <c:ptCount val="2"/>
                <c:pt idx="0">
                  <c:v>s0</c:v>
                </c:pt>
                <c:pt idx="1">
                  <c:v>s1</c:v>
                </c:pt>
              </c:strCache>
            </c:strRef>
          </c:cat>
          <c:val>
            <c:numRef>
              <c:f>Sheet2!$B$2:$C$2</c:f>
              <c:numCache>
                <c:formatCode>General</c:formatCode>
                <c:ptCount val="2"/>
                <c:pt idx="0">
                  <c:v>700</c:v>
                </c:pt>
                <c:pt idx="1">
                  <c:v>650</c:v>
                </c:pt>
              </c:numCache>
            </c:numRef>
          </c:val>
          <c:smooth val="0"/>
          <c:extLst>
            <c:ext xmlns:c16="http://schemas.microsoft.com/office/drawing/2014/chart" uri="{C3380CC4-5D6E-409C-BE32-E72D297353CC}">
              <c16:uniqueId val="{00000000-B769-4D98-ABFF-A8B9EC33C25A}"/>
            </c:ext>
          </c:extLst>
        </c:ser>
        <c:ser>
          <c:idx val="1"/>
          <c:order val="1"/>
          <c:tx>
            <c:strRef>
              <c:f>Sheet2!$A$3</c:f>
              <c:strCache>
                <c:ptCount val="1"/>
                <c:pt idx="0">
                  <c:v>n1</c:v>
                </c:pt>
              </c:strCache>
            </c:strRef>
          </c:tx>
          <c:spPr>
            <a:ln w="28575" cap="rnd">
              <a:solidFill>
                <a:schemeClr val="accent2"/>
              </a:solidFill>
              <a:round/>
            </a:ln>
            <a:effectLst/>
          </c:spPr>
          <c:marker>
            <c:symbol val="none"/>
          </c:marker>
          <c:cat>
            <c:strRef>
              <c:f>Sheet2!$B$1:$C$1</c:f>
              <c:strCache>
                <c:ptCount val="2"/>
                <c:pt idx="0">
                  <c:v>s0</c:v>
                </c:pt>
                <c:pt idx="1">
                  <c:v>s1</c:v>
                </c:pt>
              </c:strCache>
            </c:strRef>
          </c:cat>
          <c:val>
            <c:numRef>
              <c:f>Sheet2!$B$3:$C$3</c:f>
              <c:numCache>
                <c:formatCode>General</c:formatCode>
                <c:ptCount val="2"/>
                <c:pt idx="0">
                  <c:v>800</c:v>
                </c:pt>
                <c:pt idx="1">
                  <c:v>900</c:v>
                </c:pt>
              </c:numCache>
            </c:numRef>
          </c:val>
          <c:smooth val="0"/>
          <c:extLst>
            <c:ext xmlns:c16="http://schemas.microsoft.com/office/drawing/2014/chart" uri="{C3380CC4-5D6E-409C-BE32-E72D297353CC}">
              <c16:uniqueId val="{00000001-B769-4D98-ABFF-A8B9EC33C25A}"/>
            </c:ext>
          </c:extLst>
        </c:ser>
        <c:dLbls>
          <c:showLegendKey val="0"/>
          <c:showVal val="0"/>
          <c:showCatName val="0"/>
          <c:showSerName val="0"/>
          <c:showPercent val="0"/>
          <c:showBubbleSize val="0"/>
        </c:dLbls>
        <c:smooth val="0"/>
        <c:axId val="1854095136"/>
        <c:axId val="1854100960"/>
      </c:lineChart>
      <c:catAx>
        <c:axId val="18540951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tr-TR"/>
          </a:p>
        </c:txPr>
        <c:crossAx val="1854100960"/>
        <c:crosses val="autoZero"/>
        <c:auto val="1"/>
        <c:lblAlgn val="ctr"/>
        <c:lblOffset val="100"/>
        <c:noMultiLvlLbl val="0"/>
      </c:catAx>
      <c:valAx>
        <c:axId val="1854100960"/>
        <c:scaling>
          <c:orientation val="minMax"/>
          <c:min val="5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tr-TR"/>
          </a:p>
        </c:txPr>
        <c:crossAx val="18540951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tr-T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Sheet1!$A$2</c:f>
              <c:strCache>
                <c:ptCount val="1"/>
                <c:pt idx="0">
                  <c:v>s0</c:v>
                </c:pt>
              </c:strCache>
            </c:strRef>
          </c:tx>
          <c:spPr>
            <a:ln w="28575" cap="rnd">
              <a:solidFill>
                <a:schemeClr val="accent1"/>
              </a:solidFill>
              <a:round/>
            </a:ln>
            <a:effectLst/>
          </c:spPr>
          <c:marker>
            <c:symbol val="none"/>
          </c:marker>
          <c:cat>
            <c:strRef>
              <c:f>Sheet1!$B$1:$C$1</c:f>
              <c:strCache>
                <c:ptCount val="2"/>
                <c:pt idx="0">
                  <c:v>n0</c:v>
                </c:pt>
                <c:pt idx="1">
                  <c:v>n1</c:v>
                </c:pt>
              </c:strCache>
            </c:strRef>
          </c:cat>
          <c:val>
            <c:numRef>
              <c:f>Sheet1!$B$2:$C$2</c:f>
              <c:numCache>
                <c:formatCode>General</c:formatCode>
                <c:ptCount val="2"/>
                <c:pt idx="0">
                  <c:v>700</c:v>
                </c:pt>
                <c:pt idx="1">
                  <c:v>800</c:v>
                </c:pt>
              </c:numCache>
            </c:numRef>
          </c:val>
          <c:smooth val="0"/>
          <c:extLst>
            <c:ext xmlns:c16="http://schemas.microsoft.com/office/drawing/2014/chart" uri="{C3380CC4-5D6E-409C-BE32-E72D297353CC}">
              <c16:uniqueId val="{00000000-53ED-45E0-BD80-4EECE98021C5}"/>
            </c:ext>
          </c:extLst>
        </c:ser>
        <c:ser>
          <c:idx val="1"/>
          <c:order val="1"/>
          <c:tx>
            <c:strRef>
              <c:f>Sheet1!$A$3</c:f>
              <c:strCache>
                <c:ptCount val="1"/>
                <c:pt idx="0">
                  <c:v>s1</c:v>
                </c:pt>
              </c:strCache>
            </c:strRef>
          </c:tx>
          <c:spPr>
            <a:ln w="28575" cap="rnd">
              <a:solidFill>
                <a:schemeClr val="accent2"/>
              </a:solidFill>
              <a:round/>
            </a:ln>
            <a:effectLst/>
          </c:spPr>
          <c:marker>
            <c:symbol val="none"/>
          </c:marker>
          <c:cat>
            <c:strRef>
              <c:f>Sheet1!$B$1:$C$1</c:f>
              <c:strCache>
                <c:ptCount val="2"/>
                <c:pt idx="0">
                  <c:v>n0</c:v>
                </c:pt>
                <c:pt idx="1">
                  <c:v>n1</c:v>
                </c:pt>
              </c:strCache>
            </c:strRef>
          </c:cat>
          <c:val>
            <c:numRef>
              <c:f>Sheet1!$B$3:$C$3</c:f>
              <c:numCache>
                <c:formatCode>General</c:formatCode>
                <c:ptCount val="2"/>
                <c:pt idx="0">
                  <c:v>650</c:v>
                </c:pt>
                <c:pt idx="1">
                  <c:v>900</c:v>
                </c:pt>
              </c:numCache>
            </c:numRef>
          </c:val>
          <c:smooth val="0"/>
          <c:extLst>
            <c:ext xmlns:c16="http://schemas.microsoft.com/office/drawing/2014/chart" uri="{C3380CC4-5D6E-409C-BE32-E72D297353CC}">
              <c16:uniqueId val="{00000001-53ED-45E0-BD80-4EECE98021C5}"/>
            </c:ext>
          </c:extLst>
        </c:ser>
        <c:dLbls>
          <c:showLegendKey val="0"/>
          <c:showVal val="0"/>
          <c:showCatName val="0"/>
          <c:showSerName val="0"/>
          <c:showPercent val="0"/>
          <c:showBubbleSize val="0"/>
        </c:dLbls>
        <c:smooth val="0"/>
        <c:axId val="1756467584"/>
        <c:axId val="1756468832"/>
      </c:lineChart>
      <c:catAx>
        <c:axId val="17564675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tr-TR"/>
          </a:p>
        </c:txPr>
        <c:crossAx val="1756468832"/>
        <c:crosses val="autoZero"/>
        <c:auto val="1"/>
        <c:lblAlgn val="ctr"/>
        <c:lblOffset val="100"/>
        <c:noMultiLvlLbl val="0"/>
      </c:catAx>
      <c:valAx>
        <c:axId val="1756468832"/>
        <c:scaling>
          <c:orientation val="minMax"/>
          <c:min val="5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tr-TR"/>
          </a:p>
        </c:txPr>
        <c:crossAx val="17564675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tr-T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BE3D92-51E2-47D4-A53D-22B06E681237}" type="datetimeFigureOut">
              <a:rPr lang="tr-TR" smtClean="0"/>
              <a:t>23.05.2020</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A089E9-6EEC-4A99-BB43-771894969E45}" type="slidenum">
              <a:rPr lang="tr-TR" smtClean="0"/>
              <a:t>‹#›</a:t>
            </a:fld>
            <a:endParaRPr lang="tr-TR"/>
          </a:p>
        </p:txBody>
      </p:sp>
    </p:spTree>
    <p:extLst>
      <p:ext uri="{BB962C8B-B14F-4D97-AF65-F5344CB8AC3E}">
        <p14:creationId xmlns:p14="http://schemas.microsoft.com/office/powerpoint/2010/main" val="597889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678193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57734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150248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700120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655404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57C40A8-54AF-7146-9CAA-E0E538102956}" type="datetimeFigureOut">
              <a:rPr lang="en-US" smtClean="0"/>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727742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57C40A8-54AF-7146-9CAA-E0E538102956}" type="datetimeFigureOut">
              <a:rPr lang="en-US" smtClean="0"/>
              <a:t>5/23/2020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2042058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57C40A8-54AF-7146-9CAA-E0E538102956}" type="datetimeFigureOut">
              <a:rPr lang="en-US" smtClean="0"/>
              <a:t>5/23/2020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941349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7C40A8-54AF-7146-9CAA-E0E538102956}" type="datetimeFigureOut">
              <a:rPr lang="en-US" smtClean="0"/>
              <a:t>5/23/2020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53895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7C40A8-54AF-7146-9CAA-E0E538102956}" type="datetimeFigureOut">
              <a:rPr lang="en-US" smtClean="0"/>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933086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7C40A8-54AF-7146-9CAA-E0E538102956}" type="datetimeFigureOut">
              <a:rPr lang="en-US" smtClean="0"/>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451920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7C40A8-54AF-7146-9CAA-E0E538102956}" type="datetimeFigureOut">
              <a:rPr lang="en-US" smtClean="0"/>
              <a:t>5/23/2020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2BE80B-2FE2-8247-B6E5-DC195D1E2B1B}" type="slidenum">
              <a:rPr lang="en-US" smtClean="0"/>
              <a:t>‹#›</a:t>
            </a:fld>
            <a:endParaRPr lang="en-US"/>
          </a:p>
        </p:txBody>
      </p:sp>
    </p:spTree>
    <p:extLst>
      <p:ext uri="{BB962C8B-B14F-4D97-AF65-F5344CB8AC3E}">
        <p14:creationId xmlns:p14="http://schemas.microsoft.com/office/powerpoint/2010/main" val="1797808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0222" y="2747637"/>
            <a:ext cx="9806866" cy="1056443"/>
          </a:xfrm>
        </p:spPr>
        <p:txBody>
          <a:bodyPr>
            <a:noAutofit/>
          </a:bodyPr>
          <a:lstStyle/>
          <a:p>
            <a:pPr algn="ctr"/>
            <a:r>
              <a:rPr lang="tr-TR" sz="6600" b="1" dirty="0" smtClean="0">
                <a:solidFill>
                  <a:srgbClr val="C00000"/>
                </a:solidFill>
                <a:effectLst>
                  <a:outerShdw blurRad="38100" dist="38100" dir="2700000" algn="tl">
                    <a:srgbClr val="000000">
                      <a:alpha val="43137"/>
                    </a:srgbClr>
                  </a:outerShdw>
                </a:effectLst>
              </a:rPr>
              <a:t>FAKTÖRİYEL DÜZENLEMELER</a:t>
            </a:r>
            <a:endParaRPr lang="tr-TR" sz="6600" b="1" dirty="0">
              <a:solidFill>
                <a:srgbClr val="C00000"/>
              </a:solidFill>
              <a:effectLst>
                <a:outerShdw blurRad="38100" dist="38100" dir="2700000" algn="tl">
                  <a:srgbClr val="000000">
                    <a:alpha val="43137"/>
                  </a:srgbClr>
                </a:outerShdw>
              </a:effectLst>
            </a:endParaRPr>
          </a:p>
        </p:txBody>
      </p:sp>
      <p:sp>
        <p:nvSpPr>
          <p:cNvPr id="4" name="Subtitle 3"/>
          <p:cNvSpPr>
            <a:spLocks noGrp="1"/>
          </p:cNvSpPr>
          <p:nvPr>
            <p:ph type="subTitle" idx="1"/>
          </p:nvPr>
        </p:nvSpPr>
        <p:spPr>
          <a:xfrm>
            <a:off x="1524000" y="4429919"/>
            <a:ext cx="9144000" cy="1655762"/>
          </a:xfrm>
        </p:spPr>
        <p:txBody>
          <a:bodyPr/>
          <a:lstStyle/>
          <a:p>
            <a:endParaRPr lang="tr-TR"/>
          </a:p>
        </p:txBody>
      </p:sp>
    </p:spTree>
    <p:extLst>
      <p:ext uri="{BB962C8B-B14F-4D97-AF65-F5344CB8AC3E}">
        <p14:creationId xmlns:p14="http://schemas.microsoft.com/office/powerpoint/2010/main" val="437224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6056" y="165516"/>
            <a:ext cx="10577744" cy="989183"/>
          </a:xfrm>
        </p:spPr>
        <p:txBody>
          <a:bodyPr>
            <a:noAutofit/>
          </a:bodyPr>
          <a:lstStyle/>
          <a:p>
            <a:r>
              <a:rPr lang="tr-TR" sz="2400" b="1" dirty="0" smtClean="0">
                <a:solidFill>
                  <a:srgbClr val="C00000"/>
                </a:solidFill>
                <a:effectLst>
                  <a:outerShdw blurRad="38100" dist="38100" dir="2700000" algn="tl">
                    <a:srgbClr val="000000">
                      <a:alpha val="43137"/>
                    </a:srgbClr>
                  </a:outerShdw>
                </a:effectLst>
              </a:rPr>
              <a:t>Örnek: </a:t>
            </a:r>
            <a:r>
              <a:rPr lang="tr-TR" sz="2400" b="1" dirty="0" smtClean="0">
                <a:effectLst>
                  <a:outerShdw blurRad="38100" dist="38100" dir="2700000" algn="tl">
                    <a:srgbClr val="000000">
                      <a:alpha val="43137"/>
                    </a:srgbClr>
                  </a:outerShdw>
                </a:effectLst>
              </a:rPr>
              <a:t>Azot (gübresiz, gübreli) ve sulamanın (susuz, sulu) faktör olarak ele alındığı bir saksı çalışmasında saksı başına ortalama verimler aşağıda verilmiştir. Azot ve sulama arasında </a:t>
            </a:r>
            <a:r>
              <a:rPr lang="tr-TR" sz="2400" b="1" dirty="0" err="1" smtClean="0">
                <a:effectLst>
                  <a:outerShdw blurRad="38100" dist="38100" dir="2700000" algn="tl">
                    <a:srgbClr val="000000">
                      <a:alpha val="43137"/>
                    </a:srgbClr>
                  </a:outerShdw>
                </a:effectLst>
              </a:rPr>
              <a:t>interaksiyon</a:t>
            </a:r>
            <a:r>
              <a:rPr lang="tr-TR" sz="2400" b="1" dirty="0" smtClean="0">
                <a:effectLst>
                  <a:outerShdw blurRad="38100" dist="38100" dir="2700000" algn="tl">
                    <a:srgbClr val="000000">
                      <a:alpha val="43137"/>
                    </a:srgbClr>
                  </a:outerShdw>
                </a:effectLst>
              </a:rPr>
              <a:t> olup olmadığını belirleyiniz. </a:t>
            </a:r>
            <a:endParaRPr lang="tr-TR" sz="2400" b="1" dirty="0">
              <a:solidFill>
                <a:srgbClr val="C00000"/>
              </a:solidFill>
              <a:effectLst>
                <a:outerShdw blurRad="38100" dist="38100" dir="2700000" algn="tl">
                  <a:srgbClr val="000000">
                    <a:alpha val="43137"/>
                  </a:srgbClr>
                </a:outerShdw>
              </a:effectLst>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596310725"/>
              </p:ext>
            </p:extLst>
          </p:nvPr>
        </p:nvGraphicFramePr>
        <p:xfrm>
          <a:off x="878151" y="1260553"/>
          <a:ext cx="6064187" cy="2286000"/>
        </p:xfrm>
        <a:graphic>
          <a:graphicData uri="http://schemas.openxmlformats.org/drawingml/2006/table">
            <a:tbl>
              <a:tblPr firstRow="1" bandRow="1">
                <a:tableStyleId>{2D5ABB26-0587-4C30-8999-92F81FD0307C}</a:tableStyleId>
              </a:tblPr>
              <a:tblGrid>
                <a:gridCol w="1378640">
                  <a:extLst>
                    <a:ext uri="{9D8B030D-6E8A-4147-A177-3AD203B41FA5}">
                      <a16:colId xmlns:a16="http://schemas.microsoft.com/office/drawing/2014/main" val="2468045918"/>
                    </a:ext>
                  </a:extLst>
                </a:gridCol>
                <a:gridCol w="776412">
                  <a:extLst>
                    <a:ext uri="{9D8B030D-6E8A-4147-A177-3AD203B41FA5}">
                      <a16:colId xmlns:a16="http://schemas.microsoft.com/office/drawing/2014/main" val="2207757910"/>
                    </a:ext>
                  </a:extLst>
                </a:gridCol>
                <a:gridCol w="1202227">
                  <a:extLst>
                    <a:ext uri="{9D8B030D-6E8A-4147-A177-3AD203B41FA5}">
                      <a16:colId xmlns:a16="http://schemas.microsoft.com/office/drawing/2014/main" val="2799710228"/>
                    </a:ext>
                  </a:extLst>
                </a:gridCol>
                <a:gridCol w="1202227">
                  <a:extLst>
                    <a:ext uri="{9D8B030D-6E8A-4147-A177-3AD203B41FA5}">
                      <a16:colId xmlns:a16="http://schemas.microsoft.com/office/drawing/2014/main" val="2132398298"/>
                    </a:ext>
                  </a:extLst>
                </a:gridCol>
                <a:gridCol w="1504681">
                  <a:extLst>
                    <a:ext uri="{9D8B030D-6E8A-4147-A177-3AD203B41FA5}">
                      <a16:colId xmlns:a16="http://schemas.microsoft.com/office/drawing/2014/main" val="1766086688"/>
                    </a:ext>
                  </a:extLst>
                </a:gridCol>
              </a:tblGrid>
              <a:tr h="370840">
                <a:tc rowSpan="2" gridSpan="2">
                  <a:txBody>
                    <a:bodyPr/>
                    <a:lstStyle/>
                    <a:p>
                      <a:pPr algn="ctr"/>
                      <a:r>
                        <a:rPr lang="tr-TR" sz="2400" dirty="0" smtClean="0"/>
                        <a:t>Faktörler</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rowSpan="2"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2400" dirty="0" smtClean="0"/>
                        <a:t>Azot</a:t>
                      </a:r>
                      <a:endParaRPr lang="tr-TR"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r>
                        <a:rPr lang="tr-TR" sz="2400" dirty="0" smtClean="0"/>
                        <a:t>(n</a:t>
                      </a:r>
                      <a:r>
                        <a:rPr lang="tr-TR" sz="2400" baseline="-25000" dirty="0" smtClean="0"/>
                        <a:t>1</a:t>
                      </a:r>
                      <a:r>
                        <a:rPr lang="tr-TR" sz="2400" dirty="0" smtClean="0"/>
                        <a:t>-n</a:t>
                      </a:r>
                      <a:r>
                        <a:rPr lang="tr-TR" sz="2400" baseline="-25000" dirty="0" smtClean="0"/>
                        <a:t>0</a:t>
                      </a:r>
                      <a:r>
                        <a:rPr lang="tr-TR" sz="2400" dirty="0" smtClean="0"/>
                        <a:t>)</a:t>
                      </a:r>
                    </a:p>
                    <a:p>
                      <a:pPr algn="ctr"/>
                      <a:r>
                        <a:rPr lang="tr-TR" sz="2400" dirty="0" smtClean="0"/>
                        <a:t>Farkı</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4037595419"/>
                  </a:ext>
                </a:extLst>
              </a:tr>
              <a:tr h="370840">
                <a:tc gridSpan="2"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n</a:t>
                      </a:r>
                      <a:r>
                        <a:rPr lang="tr-TR" sz="2400" baseline="-25000" dirty="0" smtClean="0"/>
                        <a:t>0</a:t>
                      </a:r>
                      <a:endParaRPr lang="tr-TR" sz="24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2400" dirty="0" smtClean="0"/>
                        <a:t>n</a:t>
                      </a:r>
                      <a:r>
                        <a:rPr lang="tr-TR" sz="2400" baseline="-25000" dirty="0" smtClean="0"/>
                        <a:t>1</a:t>
                      </a:r>
                      <a:endParaRPr lang="tr-TR" sz="24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5778296"/>
                  </a:ext>
                </a:extLst>
              </a:tr>
              <a:tr h="370840">
                <a:tc rowSpan="2">
                  <a:txBody>
                    <a:bodyPr/>
                    <a:lstStyle/>
                    <a:p>
                      <a:pPr algn="ctr"/>
                      <a:r>
                        <a:rPr lang="tr-TR" sz="2400" dirty="0" smtClean="0"/>
                        <a:t>Sulama</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2400" dirty="0" smtClean="0"/>
                        <a:t>S</a:t>
                      </a:r>
                      <a:r>
                        <a:rPr lang="tr-TR" sz="2400" baseline="-25000" dirty="0" smtClean="0"/>
                        <a:t>0</a:t>
                      </a:r>
                      <a:endParaRPr lang="tr-TR" sz="24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2400" dirty="0" smtClean="0"/>
                        <a:t>700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400" dirty="0" smtClean="0"/>
                        <a:t>800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400" b="1" dirty="0" smtClean="0"/>
                        <a:t>100</a:t>
                      </a:r>
                      <a:endParaRPr lang="tr-TR" sz="2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10021042"/>
                  </a:ext>
                </a:extLst>
              </a:tr>
              <a:tr h="370840">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s</a:t>
                      </a:r>
                      <a:r>
                        <a:rPr lang="tr-TR" sz="2400" baseline="-25000" dirty="0" smtClean="0"/>
                        <a:t>1</a:t>
                      </a:r>
                      <a:endParaRPr lang="tr-TR" sz="24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2400" dirty="0" smtClean="0"/>
                        <a:t>650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400" dirty="0" smtClean="0"/>
                        <a:t>900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400" b="1" dirty="0" smtClean="0"/>
                        <a:t>250</a:t>
                      </a:r>
                      <a:endParaRPr lang="tr-TR" sz="2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68090021"/>
                  </a:ext>
                </a:extLst>
              </a:tr>
              <a:tr h="370840">
                <a:tc gridSpan="2">
                  <a:txBody>
                    <a:bodyPr/>
                    <a:lstStyle/>
                    <a:p>
                      <a:pPr algn="ctr"/>
                      <a:r>
                        <a:rPr lang="tr-TR" sz="2400" dirty="0" smtClean="0"/>
                        <a:t>(S</a:t>
                      </a:r>
                      <a:r>
                        <a:rPr lang="tr-TR" sz="2400" baseline="-25000" dirty="0" smtClean="0"/>
                        <a:t>1</a:t>
                      </a:r>
                      <a:r>
                        <a:rPr lang="tr-TR" sz="2400" dirty="0" smtClean="0"/>
                        <a:t>-S</a:t>
                      </a:r>
                      <a:r>
                        <a:rPr lang="tr-TR" sz="2400" baseline="-25000" dirty="0" smtClean="0"/>
                        <a:t>0</a:t>
                      </a:r>
                      <a:r>
                        <a:rPr lang="tr-TR" sz="2400" dirty="0" smtClean="0"/>
                        <a:t>) Farkı</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b="1" dirty="0" smtClean="0"/>
                        <a:t>-50</a:t>
                      </a:r>
                      <a:endParaRPr lang="tr-TR" sz="2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400" b="1" dirty="0" smtClean="0"/>
                        <a:t>100</a:t>
                      </a:r>
                      <a:endParaRPr lang="tr-TR" sz="2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597771010"/>
                  </a:ext>
                </a:extLst>
              </a:tr>
            </a:tbl>
          </a:graphicData>
        </a:graphic>
      </p:graphicFrame>
      <p:sp>
        <p:nvSpPr>
          <p:cNvPr id="8" name="Rectangle 7"/>
          <p:cNvSpPr/>
          <p:nvPr/>
        </p:nvSpPr>
        <p:spPr>
          <a:xfrm>
            <a:off x="888845" y="3625774"/>
            <a:ext cx="6064188" cy="31478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tr-TR" dirty="0" smtClean="0">
                <a:solidFill>
                  <a:schemeClr val="tx1"/>
                </a:solidFill>
                <a:effectLst>
                  <a:outerShdw blurRad="38100" dist="38100" dir="2700000" algn="tl">
                    <a:srgbClr val="000000">
                      <a:alpha val="43137"/>
                    </a:srgbClr>
                  </a:outerShdw>
                </a:effectLst>
              </a:rPr>
              <a:t>Faktörlerden birinin dozları sabit tutulup diğer faktörün değişmesi ile meydana gelen farklılık şekilde görüldüğü gibi doğrularla belirlenebilir. Çizilen bu doğruların kendileri ya da bunların uzantıları birbirini kesiyorsa faktörler arasında </a:t>
            </a:r>
            <a:r>
              <a:rPr lang="tr-TR" dirty="0" err="1" smtClean="0">
                <a:solidFill>
                  <a:schemeClr val="tx1"/>
                </a:solidFill>
                <a:effectLst>
                  <a:outerShdw blurRad="38100" dist="38100" dir="2700000" algn="tl">
                    <a:srgbClr val="000000">
                      <a:alpha val="43137"/>
                    </a:srgbClr>
                  </a:outerShdw>
                </a:effectLst>
              </a:rPr>
              <a:t>interaksiyon</a:t>
            </a:r>
            <a:r>
              <a:rPr lang="tr-TR" dirty="0" smtClean="0">
                <a:solidFill>
                  <a:schemeClr val="tx1"/>
                </a:solidFill>
                <a:effectLst>
                  <a:outerShdw blurRad="38100" dist="38100" dir="2700000" algn="tl">
                    <a:srgbClr val="000000">
                      <a:alpha val="43137"/>
                    </a:srgbClr>
                  </a:outerShdw>
                </a:effectLst>
              </a:rPr>
              <a:t> vardır denir. Şekil a’da azot dozları (n</a:t>
            </a:r>
            <a:r>
              <a:rPr lang="tr-TR" baseline="-25000" dirty="0" smtClean="0">
                <a:solidFill>
                  <a:schemeClr val="tx1"/>
                </a:solidFill>
                <a:effectLst>
                  <a:outerShdw blurRad="38100" dist="38100" dir="2700000" algn="tl">
                    <a:srgbClr val="000000">
                      <a:alpha val="43137"/>
                    </a:srgbClr>
                  </a:outerShdw>
                </a:effectLst>
              </a:rPr>
              <a:t>0</a:t>
            </a:r>
            <a:r>
              <a:rPr lang="tr-TR" dirty="0" smtClean="0">
                <a:solidFill>
                  <a:schemeClr val="tx1"/>
                </a:solidFill>
                <a:effectLst>
                  <a:outerShdw blurRad="38100" dist="38100" dir="2700000" algn="tl">
                    <a:srgbClr val="000000">
                      <a:alpha val="43137"/>
                    </a:srgbClr>
                  </a:outerShdw>
                </a:effectLst>
              </a:rPr>
              <a:t> ve n</a:t>
            </a:r>
            <a:r>
              <a:rPr lang="tr-TR" baseline="-25000" dirty="0" smtClean="0">
                <a:solidFill>
                  <a:schemeClr val="tx1"/>
                </a:solidFill>
                <a:effectLst>
                  <a:outerShdw blurRad="38100" dist="38100" dir="2700000" algn="tl">
                    <a:srgbClr val="000000">
                      <a:alpha val="43137"/>
                    </a:srgbClr>
                  </a:outerShdw>
                </a:effectLst>
              </a:rPr>
              <a:t>1</a:t>
            </a:r>
            <a:r>
              <a:rPr lang="tr-TR" dirty="0" smtClean="0">
                <a:solidFill>
                  <a:schemeClr val="tx1"/>
                </a:solidFill>
                <a:effectLst>
                  <a:outerShdw blurRad="38100" dist="38100" dir="2700000" algn="tl">
                    <a:srgbClr val="000000">
                      <a:alpha val="43137"/>
                    </a:srgbClr>
                  </a:outerShdw>
                </a:effectLst>
              </a:rPr>
              <a:t>) sabit tutulup sulama dozlarının değişimi ile ürün veriminde meydana gelen farklılıklar, Şekil b’de ise sulama dozları (s</a:t>
            </a:r>
            <a:r>
              <a:rPr lang="tr-TR" baseline="-25000" dirty="0" smtClean="0">
                <a:solidFill>
                  <a:schemeClr val="tx1"/>
                </a:solidFill>
                <a:effectLst>
                  <a:outerShdw blurRad="38100" dist="38100" dir="2700000" algn="tl">
                    <a:srgbClr val="000000">
                      <a:alpha val="43137"/>
                    </a:srgbClr>
                  </a:outerShdw>
                </a:effectLst>
              </a:rPr>
              <a:t>0</a:t>
            </a:r>
            <a:r>
              <a:rPr lang="tr-TR" dirty="0" smtClean="0">
                <a:solidFill>
                  <a:schemeClr val="tx1"/>
                </a:solidFill>
                <a:effectLst>
                  <a:outerShdw blurRad="38100" dist="38100" dir="2700000" algn="tl">
                    <a:srgbClr val="000000">
                      <a:alpha val="43137"/>
                    </a:srgbClr>
                  </a:outerShdw>
                </a:effectLst>
              </a:rPr>
              <a:t> ve s</a:t>
            </a:r>
            <a:r>
              <a:rPr lang="tr-TR" baseline="-25000" dirty="0" smtClean="0">
                <a:solidFill>
                  <a:schemeClr val="tx1"/>
                </a:solidFill>
                <a:effectLst>
                  <a:outerShdw blurRad="38100" dist="38100" dir="2700000" algn="tl">
                    <a:srgbClr val="000000">
                      <a:alpha val="43137"/>
                    </a:srgbClr>
                  </a:outerShdw>
                </a:effectLst>
              </a:rPr>
              <a:t>2</a:t>
            </a:r>
            <a:r>
              <a:rPr lang="tr-TR" dirty="0" smtClean="0">
                <a:solidFill>
                  <a:schemeClr val="tx1"/>
                </a:solidFill>
                <a:effectLst>
                  <a:outerShdw blurRad="38100" dist="38100" dir="2700000" algn="tl">
                    <a:srgbClr val="000000">
                      <a:alpha val="43137"/>
                    </a:srgbClr>
                  </a:outerShdw>
                </a:effectLst>
              </a:rPr>
              <a:t>) sabit iken azot dozlarının değişiminde meydana gelen farklılıklar gösterilmiştir. Şekil a’da doğrular birbirlerine paralel olmayıp uzantıları çakışacağından ve Şekil b’de ise doğrudan çakıştığı için azot ve sulama arasında </a:t>
            </a:r>
            <a:r>
              <a:rPr lang="tr-TR" dirty="0" err="1" smtClean="0">
                <a:solidFill>
                  <a:schemeClr val="tx1"/>
                </a:solidFill>
                <a:effectLst>
                  <a:outerShdw blurRad="38100" dist="38100" dir="2700000" algn="tl">
                    <a:srgbClr val="000000">
                      <a:alpha val="43137"/>
                    </a:srgbClr>
                  </a:outerShdw>
                </a:effectLst>
              </a:rPr>
              <a:t>interaksiyon</a:t>
            </a:r>
            <a:r>
              <a:rPr lang="tr-TR" dirty="0" smtClean="0">
                <a:solidFill>
                  <a:schemeClr val="tx1"/>
                </a:solidFill>
                <a:effectLst>
                  <a:outerShdw blurRad="38100" dist="38100" dir="2700000" algn="tl">
                    <a:srgbClr val="000000">
                      <a:alpha val="43137"/>
                    </a:srgbClr>
                  </a:outerShdw>
                </a:effectLst>
              </a:rPr>
              <a:t> vardır denir.   </a:t>
            </a:r>
          </a:p>
          <a:p>
            <a:endParaRPr lang="tr-TR" dirty="0">
              <a:solidFill>
                <a:schemeClr val="tx1"/>
              </a:solidFill>
              <a:effectLst>
                <a:outerShdw blurRad="38100" dist="38100" dir="2700000" algn="tl">
                  <a:srgbClr val="000000">
                    <a:alpha val="43137"/>
                  </a:srgbClr>
                </a:outerShdw>
              </a:effectLst>
            </a:endParaRPr>
          </a:p>
        </p:txBody>
      </p:sp>
      <p:grpSp>
        <p:nvGrpSpPr>
          <p:cNvPr id="14" name="Group 13"/>
          <p:cNvGrpSpPr/>
          <p:nvPr/>
        </p:nvGrpSpPr>
        <p:grpSpPr>
          <a:xfrm>
            <a:off x="7967639" y="1261277"/>
            <a:ext cx="2969651" cy="5349148"/>
            <a:chOff x="7967639" y="1261277"/>
            <a:chExt cx="2969651" cy="5349148"/>
          </a:xfrm>
        </p:grpSpPr>
        <p:graphicFrame>
          <p:nvGraphicFramePr>
            <p:cNvPr id="10" name="Chart 9"/>
            <p:cNvGraphicFramePr>
              <a:graphicFrameLocks/>
            </p:cNvGraphicFramePr>
            <p:nvPr>
              <p:extLst>
                <p:ext uri="{D42A27DB-BD31-4B8C-83A1-F6EECF244321}">
                  <p14:modId xmlns:p14="http://schemas.microsoft.com/office/powerpoint/2010/main" val="1181683192"/>
                </p:ext>
              </p:extLst>
            </p:nvPr>
          </p:nvGraphicFramePr>
          <p:xfrm>
            <a:off x="7967639" y="1261277"/>
            <a:ext cx="2969651" cy="228979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p:cNvGraphicFramePr>
              <a:graphicFrameLocks/>
            </p:cNvGraphicFramePr>
            <p:nvPr>
              <p:extLst>
                <p:ext uri="{D42A27DB-BD31-4B8C-83A1-F6EECF244321}">
                  <p14:modId xmlns:p14="http://schemas.microsoft.com/office/powerpoint/2010/main" val="2200237484"/>
                </p:ext>
              </p:extLst>
            </p:nvPr>
          </p:nvGraphicFramePr>
          <p:xfrm>
            <a:off x="7967639" y="3994951"/>
            <a:ext cx="2969651" cy="2486025"/>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p:cNvSpPr txBox="1"/>
            <p:nvPr/>
          </p:nvSpPr>
          <p:spPr>
            <a:xfrm>
              <a:off x="9179512" y="3434026"/>
              <a:ext cx="779381" cy="369332"/>
            </a:xfrm>
            <a:prstGeom prst="rect">
              <a:avLst/>
            </a:prstGeom>
            <a:noFill/>
          </p:spPr>
          <p:txBody>
            <a:bodyPr wrap="none" rtlCol="0">
              <a:spAutoFit/>
            </a:bodyPr>
            <a:lstStyle/>
            <a:p>
              <a:r>
                <a:rPr lang="tr-TR" dirty="0" smtClean="0"/>
                <a:t>Şekil a</a:t>
              </a:r>
              <a:endParaRPr lang="tr-TR" dirty="0"/>
            </a:p>
          </p:txBody>
        </p:sp>
        <p:sp>
          <p:nvSpPr>
            <p:cNvPr id="13" name="TextBox 12"/>
            <p:cNvSpPr txBox="1"/>
            <p:nvPr/>
          </p:nvSpPr>
          <p:spPr>
            <a:xfrm>
              <a:off x="9259410" y="6241093"/>
              <a:ext cx="790601" cy="369332"/>
            </a:xfrm>
            <a:prstGeom prst="rect">
              <a:avLst/>
            </a:prstGeom>
            <a:noFill/>
          </p:spPr>
          <p:txBody>
            <a:bodyPr wrap="none" rtlCol="0">
              <a:spAutoFit/>
            </a:bodyPr>
            <a:lstStyle/>
            <a:p>
              <a:r>
                <a:rPr lang="tr-TR" dirty="0" smtClean="0"/>
                <a:t>Şekil b</a:t>
              </a:r>
              <a:endParaRPr lang="tr-TR" dirty="0"/>
            </a:p>
          </p:txBody>
        </p:sp>
      </p:grpSp>
    </p:spTree>
    <p:extLst>
      <p:ext uri="{BB962C8B-B14F-4D97-AF65-F5344CB8AC3E}">
        <p14:creationId xmlns:p14="http://schemas.microsoft.com/office/powerpoint/2010/main" val="33990754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1379668984"/>
              </p:ext>
            </p:extLst>
          </p:nvPr>
        </p:nvGraphicFramePr>
        <p:xfrm>
          <a:off x="648070" y="159722"/>
          <a:ext cx="5797118" cy="2286000"/>
        </p:xfrm>
        <a:graphic>
          <a:graphicData uri="http://schemas.openxmlformats.org/drawingml/2006/table">
            <a:tbl>
              <a:tblPr firstRow="1" bandRow="1">
                <a:tableStyleId>{2D5ABB26-0587-4C30-8999-92F81FD0307C}</a:tableStyleId>
              </a:tblPr>
              <a:tblGrid>
                <a:gridCol w="1317924">
                  <a:extLst>
                    <a:ext uri="{9D8B030D-6E8A-4147-A177-3AD203B41FA5}">
                      <a16:colId xmlns:a16="http://schemas.microsoft.com/office/drawing/2014/main" val="2468045918"/>
                    </a:ext>
                  </a:extLst>
                </a:gridCol>
                <a:gridCol w="742219">
                  <a:extLst>
                    <a:ext uri="{9D8B030D-6E8A-4147-A177-3AD203B41FA5}">
                      <a16:colId xmlns:a16="http://schemas.microsoft.com/office/drawing/2014/main" val="2207757910"/>
                    </a:ext>
                  </a:extLst>
                </a:gridCol>
                <a:gridCol w="1149280">
                  <a:extLst>
                    <a:ext uri="{9D8B030D-6E8A-4147-A177-3AD203B41FA5}">
                      <a16:colId xmlns:a16="http://schemas.microsoft.com/office/drawing/2014/main" val="2799710228"/>
                    </a:ext>
                  </a:extLst>
                </a:gridCol>
                <a:gridCol w="1149280">
                  <a:extLst>
                    <a:ext uri="{9D8B030D-6E8A-4147-A177-3AD203B41FA5}">
                      <a16:colId xmlns:a16="http://schemas.microsoft.com/office/drawing/2014/main" val="2132398298"/>
                    </a:ext>
                  </a:extLst>
                </a:gridCol>
                <a:gridCol w="1438415">
                  <a:extLst>
                    <a:ext uri="{9D8B030D-6E8A-4147-A177-3AD203B41FA5}">
                      <a16:colId xmlns:a16="http://schemas.microsoft.com/office/drawing/2014/main" val="1766086688"/>
                    </a:ext>
                  </a:extLst>
                </a:gridCol>
              </a:tblGrid>
              <a:tr h="427919">
                <a:tc rowSpan="2" gridSpan="2">
                  <a:txBody>
                    <a:bodyPr/>
                    <a:lstStyle/>
                    <a:p>
                      <a:pPr algn="ctr"/>
                      <a:r>
                        <a:rPr lang="tr-TR" sz="2400" dirty="0" smtClean="0"/>
                        <a:t>Faktörler</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rowSpan="2"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2400" dirty="0" smtClean="0"/>
                        <a:t>Azot</a:t>
                      </a:r>
                      <a:endParaRPr lang="tr-TR"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r>
                        <a:rPr lang="tr-TR" sz="2400" dirty="0" smtClean="0"/>
                        <a:t>(n</a:t>
                      </a:r>
                      <a:r>
                        <a:rPr lang="tr-TR" sz="2400" baseline="-25000" dirty="0" smtClean="0"/>
                        <a:t>1</a:t>
                      </a:r>
                      <a:r>
                        <a:rPr lang="tr-TR" sz="2400" dirty="0" smtClean="0"/>
                        <a:t>-n</a:t>
                      </a:r>
                      <a:r>
                        <a:rPr lang="tr-TR" sz="2400" baseline="-25000" dirty="0" smtClean="0"/>
                        <a:t>0</a:t>
                      </a:r>
                      <a:r>
                        <a:rPr lang="tr-TR" sz="2400" dirty="0" smtClean="0"/>
                        <a:t>)</a:t>
                      </a:r>
                    </a:p>
                    <a:p>
                      <a:pPr algn="ctr"/>
                      <a:r>
                        <a:rPr lang="tr-TR" sz="2400" dirty="0" smtClean="0"/>
                        <a:t>Farkı</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4037595419"/>
                  </a:ext>
                </a:extLst>
              </a:tr>
              <a:tr h="427919">
                <a:tc gridSpan="2"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n</a:t>
                      </a:r>
                      <a:r>
                        <a:rPr lang="tr-TR" sz="2400" baseline="-25000" dirty="0" smtClean="0"/>
                        <a:t>0</a:t>
                      </a:r>
                      <a:endParaRPr lang="tr-TR" sz="24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2400" dirty="0" smtClean="0"/>
                        <a:t>n</a:t>
                      </a:r>
                      <a:r>
                        <a:rPr lang="tr-TR" sz="2400" baseline="-25000" dirty="0" smtClean="0"/>
                        <a:t>1</a:t>
                      </a:r>
                      <a:endParaRPr lang="tr-TR" sz="24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5778296"/>
                  </a:ext>
                </a:extLst>
              </a:tr>
              <a:tr h="427919">
                <a:tc rowSpan="2">
                  <a:txBody>
                    <a:bodyPr/>
                    <a:lstStyle/>
                    <a:p>
                      <a:pPr algn="ctr"/>
                      <a:r>
                        <a:rPr lang="tr-TR" sz="2400" dirty="0" smtClean="0"/>
                        <a:t>Sulama</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2400" dirty="0" smtClean="0"/>
                        <a:t>S</a:t>
                      </a:r>
                      <a:r>
                        <a:rPr lang="tr-TR" sz="2400" baseline="-25000" dirty="0" smtClean="0"/>
                        <a:t>0</a:t>
                      </a:r>
                      <a:endParaRPr lang="tr-TR" sz="24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2400" dirty="0" smtClean="0"/>
                        <a:t>700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400" dirty="0" smtClean="0"/>
                        <a:t>800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400" b="1" dirty="0" smtClean="0"/>
                        <a:t>100</a:t>
                      </a:r>
                      <a:endParaRPr lang="tr-TR" sz="2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10021042"/>
                  </a:ext>
                </a:extLst>
              </a:tr>
              <a:tr h="427919">
                <a:tc v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dirty="0" smtClean="0"/>
                        <a:t>s</a:t>
                      </a:r>
                      <a:r>
                        <a:rPr lang="tr-TR" sz="2400" baseline="-25000" dirty="0" smtClean="0"/>
                        <a:t>1</a:t>
                      </a:r>
                      <a:endParaRPr lang="tr-TR" sz="24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2400" dirty="0" smtClean="0"/>
                        <a:t>650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400" dirty="0" smtClean="0"/>
                        <a:t>900</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400" b="1" dirty="0" smtClean="0"/>
                        <a:t>250</a:t>
                      </a:r>
                      <a:endParaRPr lang="tr-TR" sz="2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68090021"/>
                  </a:ext>
                </a:extLst>
              </a:tr>
              <a:tr h="427919">
                <a:tc gridSpan="2">
                  <a:txBody>
                    <a:bodyPr/>
                    <a:lstStyle/>
                    <a:p>
                      <a:pPr algn="ctr"/>
                      <a:r>
                        <a:rPr lang="tr-TR" sz="2400" dirty="0" smtClean="0"/>
                        <a:t>(S</a:t>
                      </a:r>
                      <a:r>
                        <a:rPr lang="tr-TR" sz="2400" baseline="-25000" dirty="0" smtClean="0"/>
                        <a:t>1</a:t>
                      </a:r>
                      <a:r>
                        <a:rPr lang="tr-TR" sz="2400" dirty="0" smtClean="0"/>
                        <a:t>-S</a:t>
                      </a:r>
                      <a:r>
                        <a:rPr lang="tr-TR" sz="2400" baseline="-25000" dirty="0" smtClean="0"/>
                        <a:t>0</a:t>
                      </a:r>
                      <a:r>
                        <a:rPr lang="tr-TR" sz="2400" dirty="0" smtClean="0"/>
                        <a:t>) Farkı</a:t>
                      </a: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endParaRPr lang="tr-T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400" b="1" dirty="0" smtClean="0"/>
                        <a:t>-50</a:t>
                      </a:r>
                      <a:endParaRPr lang="tr-TR" sz="2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400" b="1" dirty="0" smtClean="0"/>
                        <a:t>100</a:t>
                      </a:r>
                      <a:endParaRPr lang="tr-TR" sz="2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endParaRPr lang="tr-TR" sz="2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597771010"/>
                  </a:ext>
                </a:extLst>
              </a:tr>
            </a:tbl>
          </a:graphicData>
        </a:graphic>
      </p:graphicFrame>
      <p:sp>
        <p:nvSpPr>
          <p:cNvPr id="15" name="Content Placeholder 2"/>
          <p:cNvSpPr txBox="1">
            <a:spLocks/>
          </p:cNvSpPr>
          <p:nvPr/>
        </p:nvSpPr>
        <p:spPr>
          <a:xfrm>
            <a:off x="532661" y="2583403"/>
            <a:ext cx="11079332" cy="4065972"/>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r>
              <a:rPr lang="tr-TR" dirty="0" smtClean="0"/>
              <a:t>Faktöriyel denemelerde </a:t>
            </a:r>
            <a:r>
              <a:rPr lang="tr-TR" b="1" dirty="0" smtClean="0">
                <a:effectLst>
                  <a:outerShdw blurRad="38100" dist="38100" dir="2700000" algn="tl">
                    <a:srgbClr val="000000">
                      <a:alpha val="43137"/>
                    </a:srgbClr>
                  </a:outerShdw>
                </a:effectLst>
              </a:rPr>
              <a:t>«basit» </a:t>
            </a:r>
            <a:r>
              <a:rPr lang="tr-TR" dirty="0" smtClean="0"/>
              <a:t>ve </a:t>
            </a:r>
            <a:r>
              <a:rPr lang="tr-TR" b="1" dirty="0" smtClean="0">
                <a:effectLst>
                  <a:outerShdw blurRad="38100" dist="38100" dir="2700000" algn="tl">
                    <a:srgbClr val="000000">
                      <a:alpha val="43137"/>
                    </a:srgbClr>
                  </a:outerShdw>
                </a:effectLst>
              </a:rPr>
              <a:t>«esas» </a:t>
            </a:r>
            <a:r>
              <a:rPr lang="tr-TR" dirty="0" smtClean="0"/>
              <a:t>olmak üzere iki etki söz konusudur. </a:t>
            </a:r>
          </a:p>
          <a:p>
            <a:r>
              <a:rPr lang="tr-TR" dirty="0" smtClean="0"/>
              <a:t>Örneğimizde, n</a:t>
            </a:r>
            <a:r>
              <a:rPr lang="tr-TR" baseline="-25000" dirty="0" smtClean="0"/>
              <a:t>0</a:t>
            </a:r>
            <a:r>
              <a:rPr lang="tr-TR" dirty="0" smtClean="0"/>
              <a:t> (gübresiz) ve n</a:t>
            </a:r>
            <a:r>
              <a:rPr lang="tr-TR" baseline="-25000" dirty="0" smtClean="0"/>
              <a:t>1</a:t>
            </a:r>
            <a:r>
              <a:rPr lang="tr-TR" dirty="0" smtClean="0"/>
              <a:t>(gübreli) durumları sabit kabul edildiğinde s</a:t>
            </a:r>
            <a:r>
              <a:rPr lang="tr-TR" baseline="-25000" dirty="0" smtClean="0"/>
              <a:t>1</a:t>
            </a:r>
            <a:r>
              <a:rPr lang="tr-TR" dirty="0" smtClean="0"/>
              <a:t>-s</a:t>
            </a:r>
            <a:r>
              <a:rPr lang="tr-TR" baseline="-25000" dirty="0" smtClean="0"/>
              <a:t>0</a:t>
            </a:r>
            <a:r>
              <a:rPr lang="tr-TR" dirty="0" smtClean="0"/>
              <a:t> arasındaki fark ve s</a:t>
            </a:r>
            <a:r>
              <a:rPr lang="tr-TR" baseline="-25000" dirty="0" smtClean="0"/>
              <a:t>0</a:t>
            </a:r>
            <a:r>
              <a:rPr lang="tr-TR" dirty="0" smtClean="0"/>
              <a:t> (susuz) ve s</a:t>
            </a:r>
            <a:r>
              <a:rPr lang="tr-TR" baseline="-25000" dirty="0" smtClean="0"/>
              <a:t>1</a:t>
            </a:r>
            <a:r>
              <a:rPr lang="tr-TR" dirty="0" smtClean="0"/>
              <a:t> (sulu) durumları sabit kabul edildiğinde ise n</a:t>
            </a:r>
            <a:r>
              <a:rPr lang="tr-TR" baseline="-25000" dirty="0" smtClean="0"/>
              <a:t>1</a:t>
            </a:r>
            <a:r>
              <a:rPr lang="tr-TR" dirty="0" smtClean="0"/>
              <a:t>-n</a:t>
            </a:r>
            <a:r>
              <a:rPr lang="tr-TR" baseline="-25000" dirty="0" smtClean="0"/>
              <a:t>0</a:t>
            </a:r>
            <a:r>
              <a:rPr lang="tr-TR" dirty="0" smtClean="0"/>
              <a:t> arasındaki fark bu iki faktörün basit etkilerini verir. </a:t>
            </a:r>
          </a:p>
          <a:p>
            <a:r>
              <a:rPr lang="tr-TR" dirty="0" smtClean="0"/>
              <a:t>Azotun basit etkisi s</a:t>
            </a:r>
            <a:r>
              <a:rPr lang="tr-TR" baseline="-25000" dirty="0" smtClean="0"/>
              <a:t>0</a:t>
            </a:r>
            <a:r>
              <a:rPr lang="tr-TR" dirty="0" smtClean="0"/>
              <a:t>(susuz)’da, n</a:t>
            </a:r>
            <a:r>
              <a:rPr lang="tr-TR" baseline="-25000" dirty="0" smtClean="0"/>
              <a:t>1</a:t>
            </a:r>
            <a:r>
              <a:rPr lang="tr-TR" dirty="0" smtClean="0"/>
              <a:t>-n</a:t>
            </a:r>
            <a:r>
              <a:rPr lang="tr-TR" baseline="-25000" dirty="0" smtClean="0"/>
              <a:t>0</a:t>
            </a:r>
            <a:r>
              <a:rPr lang="tr-TR" dirty="0" smtClean="0"/>
              <a:t> (800-700)=100 kg ve s</a:t>
            </a:r>
            <a:r>
              <a:rPr lang="tr-TR" baseline="-25000" dirty="0" smtClean="0"/>
              <a:t>1</a:t>
            </a:r>
            <a:r>
              <a:rPr lang="tr-TR" dirty="0" smtClean="0"/>
              <a:t> (sulu)da n</a:t>
            </a:r>
            <a:r>
              <a:rPr lang="tr-TR" baseline="-25000" dirty="0" smtClean="0"/>
              <a:t>1</a:t>
            </a:r>
            <a:r>
              <a:rPr lang="tr-TR" dirty="0" smtClean="0"/>
              <a:t>-n</a:t>
            </a:r>
            <a:r>
              <a:rPr lang="tr-TR" baseline="-25000" dirty="0" smtClean="0"/>
              <a:t>0</a:t>
            </a:r>
            <a:r>
              <a:rPr lang="tr-TR" dirty="0" smtClean="0"/>
              <a:t> (900-650)=250 kg’dır. Aynı durumda sulamanın basit etkisi için yapılırsa n</a:t>
            </a:r>
            <a:r>
              <a:rPr lang="tr-TR" baseline="-25000" dirty="0" smtClean="0"/>
              <a:t>0</a:t>
            </a:r>
            <a:r>
              <a:rPr lang="tr-TR" dirty="0" smtClean="0"/>
              <a:t>(</a:t>
            </a:r>
            <a:r>
              <a:rPr lang="tr-TR" dirty="0" err="1" smtClean="0"/>
              <a:t>azotsuz</a:t>
            </a:r>
            <a:r>
              <a:rPr lang="tr-TR" dirty="0" smtClean="0"/>
              <a:t>)’da -50 ve n</a:t>
            </a:r>
            <a:r>
              <a:rPr lang="tr-TR" baseline="-25000" dirty="0" smtClean="0"/>
              <a:t>1</a:t>
            </a:r>
            <a:r>
              <a:rPr lang="tr-TR" dirty="0" smtClean="0"/>
              <a:t> (azotlu)’da 100 kg’dır. Yani tek başına kuru koşullarda azot verilirse 100 kg verim artışı sağlarken, sulu koşullarda 250 kg verim sağlamaktadır. Ancak, </a:t>
            </a:r>
            <a:r>
              <a:rPr lang="tr-TR" dirty="0" err="1" smtClean="0"/>
              <a:t>azotsuz</a:t>
            </a:r>
            <a:r>
              <a:rPr lang="tr-TR" dirty="0" smtClean="0"/>
              <a:t> bir toprakta sadece sulama yapılırsa verim 50 kg </a:t>
            </a:r>
            <a:r>
              <a:rPr lang="tr-TR" dirty="0" err="1" smtClean="0"/>
              <a:t>azlatmakta</a:t>
            </a:r>
            <a:r>
              <a:rPr lang="tr-TR" dirty="0" smtClean="0"/>
              <a:t>, azot verilip sulama yapılırsa 100 kg verim artışı sağlamaktadır. </a:t>
            </a:r>
          </a:p>
          <a:p>
            <a:r>
              <a:rPr lang="tr-TR" dirty="0" smtClean="0"/>
              <a:t>Basit etkiler toplanıp aritmetik ortalaması alınırsa </a:t>
            </a:r>
            <a:r>
              <a:rPr lang="tr-TR" b="1" dirty="0" smtClean="0">
                <a:effectLst>
                  <a:outerShdw blurRad="38100" dist="38100" dir="2700000" algn="tl">
                    <a:srgbClr val="000000">
                      <a:alpha val="43137"/>
                    </a:srgbClr>
                  </a:outerShdw>
                </a:effectLst>
              </a:rPr>
              <a:t>«esas etki» </a:t>
            </a:r>
            <a:r>
              <a:rPr lang="tr-TR" dirty="0" smtClean="0"/>
              <a:t>bulunmuş olur. </a:t>
            </a:r>
          </a:p>
          <a:p>
            <a:r>
              <a:rPr lang="tr-TR" dirty="0" smtClean="0"/>
              <a:t>Bu çalışmada azotun </a:t>
            </a:r>
            <a:r>
              <a:rPr lang="tr-TR" b="1" dirty="0" smtClean="0">
                <a:effectLst>
                  <a:outerShdw blurRad="38100" dist="38100" dir="2700000" algn="tl">
                    <a:srgbClr val="000000">
                      <a:alpha val="43137"/>
                    </a:srgbClr>
                  </a:outerShdw>
                </a:effectLst>
              </a:rPr>
              <a:t>esas etkisi </a:t>
            </a:r>
            <a:r>
              <a:rPr lang="tr-TR" dirty="0" smtClean="0"/>
              <a:t>(100+250/2)=175 kg’dır. </a:t>
            </a:r>
          </a:p>
          <a:p>
            <a:r>
              <a:rPr lang="tr-TR" dirty="0" smtClean="0"/>
              <a:t>Sulamanın </a:t>
            </a:r>
            <a:r>
              <a:rPr lang="tr-TR" b="1" dirty="0" smtClean="0">
                <a:effectLst>
                  <a:outerShdw blurRad="38100" dist="38100" dir="2700000" algn="tl">
                    <a:srgbClr val="000000">
                      <a:alpha val="43137"/>
                    </a:srgbClr>
                  </a:outerShdw>
                </a:effectLst>
              </a:rPr>
              <a:t>esas etkisi </a:t>
            </a:r>
            <a:r>
              <a:rPr lang="tr-TR" dirty="0" smtClean="0"/>
              <a:t>(-50+100/2)=25 kg’dır. </a:t>
            </a:r>
          </a:p>
          <a:p>
            <a:r>
              <a:rPr lang="tr-TR" dirty="0" smtClean="0"/>
              <a:t>Buradan da görüldüğü gibi iki faktör bir arada bulunduğunda tek başına olan etkileri değişmektedir. Bu durum konular arasında bir </a:t>
            </a:r>
            <a:r>
              <a:rPr lang="tr-TR" dirty="0" err="1" smtClean="0"/>
              <a:t>interaksiyonun</a:t>
            </a:r>
            <a:r>
              <a:rPr lang="tr-TR" dirty="0" smtClean="0"/>
              <a:t> olduğunu gösterir.</a:t>
            </a:r>
            <a:endParaRPr lang="tr-TR" dirty="0"/>
          </a:p>
        </p:txBody>
      </p:sp>
    </p:spTree>
    <p:extLst>
      <p:ext uri="{BB962C8B-B14F-4D97-AF65-F5344CB8AC3E}">
        <p14:creationId xmlns:p14="http://schemas.microsoft.com/office/powerpoint/2010/main" val="33092728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407"/>
            <a:ext cx="10515600" cy="646929"/>
          </a:xfrm>
        </p:spPr>
        <p:txBody>
          <a:bodyPr>
            <a:normAutofit fontScale="90000"/>
          </a:bodyPr>
          <a:lstStyle/>
          <a:p>
            <a:r>
              <a:rPr lang="tr-TR" b="1" dirty="0" smtClean="0">
                <a:solidFill>
                  <a:srgbClr val="C00000"/>
                </a:solidFill>
                <a:effectLst>
                  <a:outerShdw blurRad="38100" dist="38100" dir="2700000" algn="tl">
                    <a:srgbClr val="000000">
                      <a:alpha val="43137"/>
                    </a:srgbClr>
                  </a:outerShdw>
                </a:effectLst>
              </a:rPr>
              <a:t>Şansa Bağlı Parsellerde Faktöriyel Düzenleme</a:t>
            </a:r>
            <a:endParaRPr lang="tr-TR"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251751"/>
            <a:ext cx="10515600" cy="2379216"/>
          </a:xfrm>
        </p:spPr>
        <p:txBody>
          <a:bodyPr>
            <a:normAutofit/>
          </a:bodyPr>
          <a:lstStyle/>
          <a:p>
            <a:r>
              <a:rPr lang="tr-TR" sz="2400" dirty="0" smtClean="0"/>
              <a:t>Konu sayısı birden fazla olduğu durumlarda bunların faktöriyel düzenlemeleri yapılır ve eğer materyal </a:t>
            </a:r>
            <a:r>
              <a:rPr lang="tr-TR" sz="2400" dirty="0" err="1" smtClean="0"/>
              <a:t>üniform</a:t>
            </a:r>
            <a:r>
              <a:rPr lang="tr-TR" sz="2400" dirty="0" smtClean="0"/>
              <a:t> ise deneme şansa bağlı parseller kurulur. </a:t>
            </a:r>
          </a:p>
          <a:p>
            <a:r>
              <a:rPr lang="tr-TR" sz="2400" dirty="0" smtClean="0"/>
              <a:t>Örnek: Azot (gübresiz, gübreli) ve sulamanın (susuz, sulu) faktör olarak ele alındığı bir saksı çalışmasında yoncanın ot verimleri 4 tekrarlamalı şansa bağlı parseller deneme deseninde araştırılıyor. Deneme saksı başına kuru ot (g) verimleri elde ediliyor. </a:t>
            </a:r>
          </a:p>
          <a:p>
            <a:pPr marL="0" indent="0">
              <a:buNone/>
            </a:pPr>
            <a:endParaRPr lang="tr-TR" sz="2400" dirty="0"/>
          </a:p>
        </p:txBody>
      </p:sp>
      <p:graphicFrame>
        <p:nvGraphicFramePr>
          <p:cNvPr id="4" name="Table 3"/>
          <p:cNvGraphicFramePr>
            <a:graphicFrameLocks noGrp="1"/>
          </p:cNvGraphicFramePr>
          <p:nvPr>
            <p:extLst>
              <p:ext uri="{D42A27DB-BD31-4B8C-83A1-F6EECF244321}">
                <p14:modId xmlns:p14="http://schemas.microsoft.com/office/powerpoint/2010/main" val="246692635"/>
              </p:ext>
            </p:extLst>
          </p:nvPr>
        </p:nvGraphicFramePr>
        <p:xfrm>
          <a:off x="1161989" y="3498377"/>
          <a:ext cx="8128000" cy="2773680"/>
        </p:xfrm>
        <a:graphic>
          <a:graphicData uri="http://schemas.openxmlformats.org/drawingml/2006/table">
            <a:tbl>
              <a:tblPr firstRow="1" bandRow="1">
                <a:tableStyleId>{2D5ABB26-0587-4C30-8999-92F81FD0307C}</a:tableStyleId>
              </a:tblPr>
              <a:tblGrid>
                <a:gridCol w="1625600">
                  <a:extLst>
                    <a:ext uri="{9D8B030D-6E8A-4147-A177-3AD203B41FA5}">
                      <a16:colId xmlns:a16="http://schemas.microsoft.com/office/drawing/2014/main" val="2336702119"/>
                    </a:ext>
                  </a:extLst>
                </a:gridCol>
                <a:gridCol w="1625600">
                  <a:extLst>
                    <a:ext uri="{9D8B030D-6E8A-4147-A177-3AD203B41FA5}">
                      <a16:colId xmlns:a16="http://schemas.microsoft.com/office/drawing/2014/main" val="646462976"/>
                    </a:ext>
                  </a:extLst>
                </a:gridCol>
                <a:gridCol w="812800">
                  <a:extLst>
                    <a:ext uri="{9D8B030D-6E8A-4147-A177-3AD203B41FA5}">
                      <a16:colId xmlns:a16="http://schemas.microsoft.com/office/drawing/2014/main" val="2132139561"/>
                    </a:ext>
                  </a:extLst>
                </a:gridCol>
                <a:gridCol w="812800">
                  <a:extLst>
                    <a:ext uri="{9D8B030D-6E8A-4147-A177-3AD203B41FA5}">
                      <a16:colId xmlns:a16="http://schemas.microsoft.com/office/drawing/2014/main" val="4006375309"/>
                    </a:ext>
                  </a:extLst>
                </a:gridCol>
                <a:gridCol w="812800">
                  <a:extLst>
                    <a:ext uri="{9D8B030D-6E8A-4147-A177-3AD203B41FA5}">
                      <a16:colId xmlns:a16="http://schemas.microsoft.com/office/drawing/2014/main" val="3872068493"/>
                    </a:ext>
                  </a:extLst>
                </a:gridCol>
                <a:gridCol w="812800">
                  <a:extLst>
                    <a:ext uri="{9D8B030D-6E8A-4147-A177-3AD203B41FA5}">
                      <a16:colId xmlns:a16="http://schemas.microsoft.com/office/drawing/2014/main" val="1058493056"/>
                    </a:ext>
                  </a:extLst>
                </a:gridCol>
                <a:gridCol w="1625600">
                  <a:extLst>
                    <a:ext uri="{9D8B030D-6E8A-4147-A177-3AD203B41FA5}">
                      <a16:colId xmlns:a16="http://schemas.microsoft.com/office/drawing/2014/main" val="2094000048"/>
                    </a:ext>
                  </a:extLst>
                </a:gridCol>
              </a:tblGrid>
              <a:tr h="370840">
                <a:tc rowSpan="2">
                  <a:txBody>
                    <a:bodyPr/>
                    <a:lstStyle/>
                    <a:p>
                      <a:pPr algn="ctr"/>
                      <a:r>
                        <a:rPr lang="tr-TR" sz="2000" dirty="0" smtClean="0"/>
                        <a:t>Azot</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rowSpan="2">
                  <a:txBody>
                    <a:bodyPr/>
                    <a:lstStyle/>
                    <a:p>
                      <a:pPr algn="ctr"/>
                      <a:r>
                        <a:rPr lang="tr-TR" sz="2000" dirty="0" smtClean="0"/>
                        <a:t>Sulama</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gridSpan="4">
                  <a:txBody>
                    <a:bodyPr/>
                    <a:lstStyle/>
                    <a:p>
                      <a:pPr algn="ctr"/>
                      <a:r>
                        <a:rPr lang="tr-TR" sz="2000" dirty="0" smtClean="0"/>
                        <a:t>Tekrarlamalar</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endParaRPr lang="tr-TR" dirty="0"/>
                    </a:p>
                  </a:txBody>
                  <a:tcPr/>
                </a:tc>
                <a:tc hMerge="1">
                  <a:txBody>
                    <a:bodyPr/>
                    <a:lstStyle/>
                    <a:p>
                      <a:endParaRPr lang="tr-TR" dirty="0"/>
                    </a:p>
                  </a:txBody>
                  <a:tcPr/>
                </a:tc>
                <a:tc hMerge="1">
                  <a:txBody>
                    <a:bodyPr/>
                    <a:lstStyle/>
                    <a:p>
                      <a:endParaRPr lang="tr-TR" dirty="0"/>
                    </a:p>
                  </a:txBody>
                  <a:tcPr/>
                </a:tc>
                <a:tc rowSpan="2">
                  <a:txBody>
                    <a:bodyPr/>
                    <a:lstStyle/>
                    <a:p>
                      <a:pPr algn="ctr"/>
                      <a:r>
                        <a:rPr lang="tr-TR" sz="2000" dirty="0" smtClean="0"/>
                        <a:t>Toplam</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852732715"/>
                  </a:ext>
                </a:extLst>
              </a:tr>
              <a:tr h="370840">
                <a:tc vMerge="1">
                  <a:txBody>
                    <a:bodyPr/>
                    <a:lstStyle/>
                    <a:p>
                      <a:pPr algn="ctr"/>
                      <a:endParaRPr lang="tr-TR" dirty="0"/>
                    </a:p>
                  </a:txBody>
                  <a:tcPr anchor="ctr"/>
                </a:tc>
                <a:tc vMerge="1">
                  <a:txBody>
                    <a:bodyPr/>
                    <a:lstStyle/>
                    <a:p>
                      <a:pPr algn="ctr"/>
                      <a:endParaRPr lang="tr-TR" dirty="0"/>
                    </a:p>
                  </a:txBody>
                  <a:tcPr anchor="ctr"/>
                </a:tc>
                <a:tc>
                  <a:txBody>
                    <a:bodyPr/>
                    <a:lstStyle/>
                    <a:p>
                      <a:pPr algn="ctr"/>
                      <a:r>
                        <a:rPr lang="tr-TR" sz="2000" dirty="0" smtClean="0"/>
                        <a:t>1</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2000" dirty="0" smtClean="0"/>
                        <a:t>2</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2000" dirty="0" smtClean="0"/>
                        <a:t>3</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2000" dirty="0" smtClean="0"/>
                        <a:t>4</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pPr algn="ctr"/>
                      <a:endParaRPr lang="tr-TR" dirty="0"/>
                    </a:p>
                  </a:txBody>
                  <a:tcPr/>
                </a:tc>
                <a:extLst>
                  <a:ext uri="{0D108BD9-81ED-4DB2-BD59-A6C34878D82A}">
                    <a16:rowId xmlns:a16="http://schemas.microsoft.com/office/drawing/2014/main" val="1056343551"/>
                  </a:ext>
                </a:extLst>
              </a:tr>
              <a:tr h="370840">
                <a:tc rowSpan="2">
                  <a:txBody>
                    <a:bodyPr/>
                    <a:lstStyle/>
                    <a:p>
                      <a:pPr algn="ctr"/>
                      <a:r>
                        <a:rPr lang="tr-TR" sz="2000" dirty="0" smtClean="0"/>
                        <a:t>n</a:t>
                      </a:r>
                      <a:r>
                        <a:rPr lang="tr-TR" sz="2000" baseline="-25000" dirty="0" smtClean="0"/>
                        <a:t>0</a:t>
                      </a:r>
                      <a:endParaRPr lang="tr-TR" sz="20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2000" dirty="0" smtClean="0"/>
                        <a:t>s</a:t>
                      </a:r>
                      <a:r>
                        <a:rPr lang="tr-TR" sz="2000" baseline="-25000" dirty="0" smtClean="0"/>
                        <a:t>0</a:t>
                      </a:r>
                      <a:endParaRPr lang="tr-TR" sz="20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2000" dirty="0" smtClean="0"/>
                        <a:t>645</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000" dirty="0" smtClean="0"/>
                        <a:t>700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000" dirty="0" smtClean="0"/>
                        <a:t>720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000" dirty="0" smtClean="0"/>
                        <a:t>735</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000" b="1" dirty="0" smtClean="0"/>
                        <a:t>2800</a:t>
                      </a:r>
                      <a:endParaRPr lang="tr-TR"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521799449"/>
                  </a:ext>
                </a:extLst>
              </a:tr>
              <a:tr h="370840">
                <a:tc vMerge="1">
                  <a:txBody>
                    <a:bodyPr/>
                    <a:lstStyle/>
                    <a:p>
                      <a:endParaRPr lang="tr-T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dirty="0" smtClean="0"/>
                        <a:t>s</a:t>
                      </a:r>
                      <a:r>
                        <a:rPr lang="tr-TR" sz="2000" baseline="-25000" dirty="0" smtClean="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2000" dirty="0" smtClean="0"/>
                        <a:t>610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000" dirty="0" smtClean="0"/>
                        <a:t>660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000" dirty="0" smtClean="0"/>
                        <a:t>655</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000" dirty="0" smtClean="0"/>
                        <a:t>675</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000" b="1" dirty="0" smtClean="0"/>
                        <a:t>2600</a:t>
                      </a:r>
                      <a:endParaRPr lang="tr-TR"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098247805"/>
                  </a:ext>
                </a:extLst>
              </a:tr>
              <a:tr h="370840">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dirty="0" smtClean="0"/>
                        <a:t>n</a:t>
                      </a:r>
                      <a:r>
                        <a:rPr lang="tr-TR" sz="2000" baseline="-25000" dirty="0" smtClean="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2000" dirty="0" smtClean="0"/>
                        <a:t>s</a:t>
                      </a:r>
                      <a:r>
                        <a:rPr lang="tr-TR" sz="2000" baseline="-25000" dirty="0" smtClean="0"/>
                        <a:t>0</a:t>
                      </a:r>
                      <a:endParaRPr lang="tr-TR" sz="20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2000" dirty="0" smtClean="0"/>
                        <a:t>695</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000" dirty="0" smtClean="0"/>
                        <a:t>800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000" dirty="0" smtClean="0"/>
                        <a:t>870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000" dirty="0" smtClean="0"/>
                        <a:t>835</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000" b="1" dirty="0" smtClean="0"/>
                        <a:t>3200</a:t>
                      </a:r>
                      <a:endParaRPr lang="tr-TR"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934577229"/>
                  </a:ext>
                </a:extLst>
              </a:tr>
              <a:tr h="370840">
                <a:tc vMerge="1">
                  <a:txBody>
                    <a:bodyPr/>
                    <a:lstStyle/>
                    <a:p>
                      <a:endParaRPr lang="tr-T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dirty="0" smtClean="0"/>
                        <a:t>s</a:t>
                      </a:r>
                      <a:r>
                        <a:rPr lang="tr-TR" sz="2000" baseline="-25000" dirty="0" smtClean="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2000" dirty="0" smtClean="0"/>
                        <a:t>800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000" dirty="0" smtClean="0"/>
                        <a:t>880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000" dirty="0" smtClean="0"/>
                        <a:t>940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000" dirty="0" smtClean="0"/>
                        <a:t>980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000" b="1" dirty="0" smtClean="0"/>
                        <a:t>3600</a:t>
                      </a:r>
                      <a:endParaRPr lang="tr-TR"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087093561"/>
                  </a:ext>
                </a:extLst>
              </a:tr>
              <a:tr h="370840">
                <a:tc gridSpan="6">
                  <a:txBody>
                    <a:bodyPr/>
                    <a:lstStyle/>
                    <a:p>
                      <a:r>
                        <a:rPr lang="tr-TR" sz="1800" i="1" dirty="0" smtClean="0">
                          <a:effectLst>
                            <a:outerShdw blurRad="38100" dist="38100" dir="2700000" algn="tl">
                              <a:srgbClr val="000000">
                                <a:alpha val="43137"/>
                              </a:srgbClr>
                            </a:outerShdw>
                          </a:effectLst>
                        </a:rPr>
                        <a:t>H</a:t>
                      </a:r>
                      <a:r>
                        <a:rPr lang="tr-TR" sz="1800" i="1" baseline="-25000" dirty="0" smtClean="0">
                          <a:effectLst>
                            <a:outerShdw blurRad="38100" dist="38100" dir="2700000" algn="tl">
                              <a:srgbClr val="000000">
                                <a:alpha val="43137"/>
                              </a:srgbClr>
                            </a:outerShdw>
                          </a:effectLst>
                        </a:rPr>
                        <a:t>0</a:t>
                      </a:r>
                      <a:r>
                        <a:rPr lang="tr-TR" sz="1800" i="1" dirty="0" smtClean="0">
                          <a:effectLst>
                            <a:outerShdw blurRad="38100" dist="38100" dir="2700000" algn="tl">
                              <a:srgbClr val="000000">
                                <a:alpha val="43137"/>
                              </a:srgbClr>
                            </a:outerShdw>
                          </a:effectLst>
                        </a:rPr>
                        <a:t>: Yonca azot ve sulama uygulamalarının ot verimine etkisi yoktur.</a:t>
                      </a:r>
                      <a:endParaRPr lang="tr-TR" sz="1800" i="1"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tr-TR" sz="2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sz="2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sz="2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sz="2000"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sz="2000"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2000" b="1" dirty="0" smtClean="0">
                          <a:effectLst>
                            <a:outerShdw blurRad="38100" dist="38100" dir="2700000" algn="tl">
                              <a:srgbClr val="000000">
                                <a:alpha val="43137"/>
                              </a:srgbClr>
                            </a:outerShdw>
                          </a:effectLst>
                        </a:rPr>
                        <a:t>12200</a:t>
                      </a:r>
                      <a:endParaRPr lang="tr-TR" sz="2000" b="1"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5760290"/>
                  </a:ext>
                </a:extLst>
              </a:tr>
            </a:tbl>
          </a:graphicData>
        </a:graphic>
      </p:graphicFrame>
    </p:spTree>
    <p:extLst>
      <p:ext uri="{BB962C8B-B14F-4D97-AF65-F5344CB8AC3E}">
        <p14:creationId xmlns:p14="http://schemas.microsoft.com/office/powerpoint/2010/main" val="8782478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74525"/>
            <a:ext cx="10515600" cy="646929"/>
          </a:xfrm>
        </p:spPr>
        <p:txBody>
          <a:bodyPr>
            <a:normAutofit fontScale="90000"/>
          </a:bodyPr>
          <a:lstStyle/>
          <a:p>
            <a:r>
              <a:rPr lang="tr-TR" b="1" dirty="0" smtClean="0">
                <a:solidFill>
                  <a:srgbClr val="C00000"/>
                </a:solidFill>
                <a:effectLst>
                  <a:outerShdw blurRad="38100" dist="38100" dir="2700000" algn="tl">
                    <a:srgbClr val="000000">
                      <a:alpha val="43137"/>
                    </a:srgbClr>
                  </a:outerShdw>
                </a:effectLst>
              </a:rPr>
              <a:t>Şansa Bağlı Parsellerde Faktöriyel Düzenleme</a:t>
            </a:r>
            <a:endParaRPr lang="tr-TR"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251751"/>
            <a:ext cx="10515600" cy="346230"/>
          </a:xfrm>
        </p:spPr>
        <p:txBody>
          <a:bodyPr>
            <a:normAutofit fontScale="92500" lnSpcReduction="20000"/>
          </a:bodyPr>
          <a:lstStyle/>
          <a:p>
            <a:pPr marL="0" indent="0">
              <a:buNone/>
            </a:pPr>
            <a:endParaRPr lang="tr-TR" sz="2400" dirty="0" smtClean="0"/>
          </a:p>
          <a:p>
            <a:pPr marL="0" indent="0">
              <a:buNone/>
            </a:pPr>
            <a:endParaRPr lang="tr-TR" sz="2400" dirty="0"/>
          </a:p>
        </p:txBody>
      </p:sp>
      <mc:AlternateContent xmlns:mc="http://schemas.openxmlformats.org/markup-compatibility/2006" xmlns:a14="http://schemas.microsoft.com/office/drawing/2010/main">
        <mc:Choice Requires="a14">
          <p:sp>
            <p:nvSpPr>
              <p:cNvPr id="5" name="TextBox 4"/>
              <p:cNvSpPr txBox="1"/>
              <p:nvPr/>
            </p:nvSpPr>
            <p:spPr>
              <a:xfrm>
                <a:off x="914400" y="2050742"/>
                <a:ext cx="3988208" cy="68249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𝐷𝐹</m:t>
                      </m:r>
                      <m:r>
                        <a:rPr lang="tr-TR" b="0" i="1" smtClean="0">
                          <a:latin typeface="Cambria Math" panose="02040503050406030204" pitchFamily="18" charset="0"/>
                        </a:rPr>
                        <m:t>=</m:t>
                      </m:r>
                      <m:f>
                        <m:fPr>
                          <m:ctrlPr>
                            <a:rPr lang="tr-TR" b="0" i="1" smtClean="0">
                              <a:latin typeface="Cambria Math" panose="02040503050406030204" pitchFamily="18" charset="0"/>
                            </a:rPr>
                          </m:ctrlPr>
                        </m:fPr>
                        <m:num>
                          <m:sSup>
                            <m:sSupPr>
                              <m:ctrlPr>
                                <a:rPr lang="tr-TR" b="0" i="1" smtClean="0">
                                  <a:latin typeface="Cambria Math" panose="02040503050406030204" pitchFamily="18" charset="0"/>
                                </a:rPr>
                              </m:ctrlPr>
                            </m:sSupPr>
                            <m:e>
                              <m:r>
                                <a:rPr lang="tr-TR" i="1">
                                  <a:latin typeface="Cambria Math" panose="02040503050406030204" pitchFamily="18" charset="0"/>
                                </a:rPr>
                                <m:t>(</m:t>
                              </m:r>
                              <m:nary>
                                <m:naryPr>
                                  <m:chr m:val="∑"/>
                                  <m:subHide m:val="on"/>
                                  <m:supHide m:val="on"/>
                                  <m:ctrlPr>
                                    <a:rPr lang="tr-TR" i="1">
                                      <a:latin typeface="Cambria Math" panose="02040503050406030204" pitchFamily="18" charset="0"/>
                                    </a:rPr>
                                  </m:ctrlPr>
                                </m:naryPr>
                                <m:sub/>
                                <m:sup/>
                                <m:e>
                                  <m:sSub>
                                    <m:sSubPr>
                                      <m:ctrlPr>
                                        <a:rPr lang="tr-TR" i="1">
                                          <a:latin typeface="Cambria Math" panose="02040503050406030204" pitchFamily="18" charset="0"/>
                                        </a:rPr>
                                      </m:ctrlPr>
                                    </m:sSubPr>
                                    <m:e>
                                      <m:r>
                                        <a:rPr lang="tr-TR" i="1">
                                          <a:latin typeface="Cambria Math" panose="02040503050406030204" pitchFamily="18" charset="0"/>
                                        </a:rPr>
                                        <m:t>𝑥</m:t>
                                      </m:r>
                                    </m:e>
                                    <m:sub>
                                      <m:r>
                                        <a:rPr lang="tr-TR" i="1">
                                          <a:latin typeface="Cambria Math" panose="02040503050406030204" pitchFamily="18" charset="0"/>
                                        </a:rPr>
                                        <m:t>𝑖</m:t>
                                      </m:r>
                                    </m:sub>
                                  </m:sSub>
                                  <m:r>
                                    <a:rPr lang="tr-TR" i="1">
                                      <a:latin typeface="Cambria Math" panose="02040503050406030204" pitchFamily="18" charset="0"/>
                                    </a:rPr>
                                    <m:t>)</m:t>
                                  </m:r>
                                </m:e>
                              </m:nary>
                            </m:e>
                            <m:sup>
                              <m:r>
                                <a:rPr lang="tr-TR" b="0" i="1" smtClean="0">
                                  <a:latin typeface="Cambria Math" panose="02040503050406030204" pitchFamily="18" charset="0"/>
                                </a:rPr>
                                <m:t>2</m:t>
                              </m:r>
                            </m:sup>
                          </m:sSup>
                        </m:num>
                        <m:den>
                          <m:r>
                            <a:rPr lang="tr-TR" b="0" i="1" smtClean="0">
                              <a:latin typeface="Cambria Math" panose="02040503050406030204" pitchFamily="18" charset="0"/>
                            </a:rPr>
                            <m:t>𝑖𝑥𝑟</m:t>
                          </m:r>
                        </m:den>
                      </m:f>
                      <m:r>
                        <a:rPr lang="tr-TR" b="0" i="1" smtClean="0">
                          <a:latin typeface="Cambria Math" panose="02040503050406030204" pitchFamily="18" charset="0"/>
                        </a:rPr>
                        <m:t>=</m:t>
                      </m:r>
                      <m:f>
                        <m:fPr>
                          <m:ctrlPr>
                            <a:rPr lang="tr-TR" b="0" i="1" smtClean="0">
                              <a:latin typeface="Cambria Math" panose="02040503050406030204" pitchFamily="18" charset="0"/>
                            </a:rPr>
                          </m:ctrlPr>
                        </m:fPr>
                        <m:num>
                          <m:sSup>
                            <m:sSupPr>
                              <m:ctrlPr>
                                <a:rPr lang="tr-TR" b="0" i="1" smtClean="0">
                                  <a:latin typeface="Cambria Math" panose="02040503050406030204" pitchFamily="18" charset="0"/>
                                </a:rPr>
                              </m:ctrlPr>
                            </m:sSupPr>
                            <m:e>
                              <m:r>
                                <a:rPr lang="tr-TR" i="1">
                                  <a:latin typeface="Cambria Math" panose="02040503050406030204" pitchFamily="18" charset="0"/>
                                </a:rPr>
                                <m:t>(12200)</m:t>
                              </m:r>
                            </m:e>
                            <m:sup>
                              <m:r>
                                <a:rPr lang="tr-TR" b="0" i="1" smtClean="0">
                                  <a:latin typeface="Cambria Math" panose="02040503050406030204" pitchFamily="18" charset="0"/>
                                </a:rPr>
                                <m:t>2</m:t>
                              </m:r>
                            </m:sup>
                          </m:sSup>
                        </m:num>
                        <m:den>
                          <m:r>
                            <a:rPr lang="tr-TR" b="0" i="1" smtClean="0">
                              <a:latin typeface="Cambria Math" panose="02040503050406030204" pitchFamily="18" charset="0"/>
                            </a:rPr>
                            <m:t>2</m:t>
                          </m:r>
                          <m:r>
                            <a:rPr lang="tr-TR" b="0" i="1" smtClean="0">
                              <a:latin typeface="Cambria Math" panose="02040503050406030204" pitchFamily="18" charset="0"/>
                            </a:rPr>
                            <m:t>𝑥</m:t>
                          </m:r>
                          <m:r>
                            <a:rPr lang="tr-TR" b="0" i="1" smtClean="0">
                              <a:latin typeface="Cambria Math" panose="02040503050406030204" pitchFamily="18" charset="0"/>
                            </a:rPr>
                            <m:t>2</m:t>
                          </m:r>
                          <m:r>
                            <a:rPr lang="tr-TR" b="0" i="1" smtClean="0">
                              <a:latin typeface="Cambria Math" panose="02040503050406030204" pitchFamily="18" charset="0"/>
                            </a:rPr>
                            <m:t>𝑥</m:t>
                          </m:r>
                          <m:r>
                            <a:rPr lang="tr-TR" b="0" i="1" smtClean="0">
                              <a:latin typeface="Cambria Math" panose="02040503050406030204" pitchFamily="18" charset="0"/>
                            </a:rPr>
                            <m:t>4</m:t>
                          </m:r>
                        </m:den>
                      </m:f>
                      <m:r>
                        <a:rPr lang="tr-TR" b="0" i="1" smtClean="0">
                          <a:latin typeface="Cambria Math" panose="02040503050406030204" pitchFamily="18" charset="0"/>
                        </a:rPr>
                        <m:t>=9302500</m:t>
                      </m:r>
                    </m:oMath>
                  </m:oMathPara>
                </a14:m>
                <a:endParaRPr lang="tr-TR" dirty="0"/>
              </a:p>
            </p:txBody>
          </p:sp>
        </mc:Choice>
        <mc:Fallback xmlns="">
          <p:sp>
            <p:nvSpPr>
              <p:cNvPr id="5" name="TextBox 4"/>
              <p:cNvSpPr txBox="1">
                <a:spLocks noRot="1" noChangeAspect="1" noMove="1" noResize="1" noEditPoints="1" noAdjustHandles="1" noChangeArrowheads="1" noChangeShapeType="1" noTextEdit="1"/>
              </p:cNvSpPr>
              <p:nvPr/>
            </p:nvSpPr>
            <p:spPr>
              <a:xfrm>
                <a:off x="914400" y="2050742"/>
                <a:ext cx="3988208" cy="682495"/>
              </a:xfrm>
              <a:prstGeom prst="rect">
                <a:avLst/>
              </a:prstGeom>
              <a:blipFill>
                <a:blip r:embed="rId2"/>
                <a:stretch>
                  <a:fillRect/>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914400" y="2993830"/>
                <a:ext cx="6652975" cy="384336"/>
              </a:xfrm>
              <a:prstGeom prst="rect">
                <a:avLst/>
              </a:prstGeom>
              <a:noFill/>
            </p:spPr>
            <p:txBody>
              <a:bodyPr wrap="none" rtlCol="0">
                <a:spAutoFit/>
              </a:bodyPr>
              <a:lstStyle/>
              <a:p>
                <a:r>
                  <a:rPr lang="tr-TR" dirty="0" smtClean="0"/>
                  <a:t>1. </a:t>
                </a:r>
                <a14:m>
                  <m:oMath xmlns:m="http://schemas.openxmlformats.org/officeDocument/2006/math">
                    <m:r>
                      <a:rPr lang="tr-TR" b="0" i="1" smtClean="0">
                        <a:latin typeface="Cambria Math" panose="02040503050406030204" pitchFamily="18" charset="0"/>
                      </a:rPr>
                      <m:t>𝐺𝐾𝑇</m:t>
                    </m:r>
                    <m:r>
                      <a:rPr lang="tr-TR" b="0" i="1" smtClean="0">
                        <a:latin typeface="Cambria Math" panose="02040503050406030204" pitchFamily="18" charset="0"/>
                      </a:rPr>
                      <m:t>=</m:t>
                    </m:r>
                    <m:nary>
                      <m:naryPr>
                        <m:chr m:val="∑"/>
                        <m:subHide m:val="on"/>
                        <m:supHide m:val="on"/>
                        <m:ctrlPr>
                          <a:rPr lang="tr-TR" b="0" i="1" smtClean="0">
                            <a:latin typeface="Cambria Math" panose="02040503050406030204" pitchFamily="18" charset="0"/>
                          </a:rPr>
                        </m:ctrlPr>
                      </m:naryPr>
                      <m:sub/>
                      <m:sup/>
                      <m:e>
                        <m:sSubSup>
                          <m:sSubSupPr>
                            <m:ctrlPr>
                              <a:rPr lang="tr-TR" b="0" i="1" smtClean="0">
                                <a:latin typeface="Cambria Math" panose="02040503050406030204" pitchFamily="18" charset="0"/>
                              </a:rPr>
                            </m:ctrlPr>
                          </m:sSubSupPr>
                          <m:e>
                            <m:r>
                              <a:rPr lang="tr-TR" b="0" i="1" smtClean="0">
                                <a:latin typeface="Cambria Math" panose="02040503050406030204" pitchFamily="18" charset="0"/>
                              </a:rPr>
                              <m:t>𝑥</m:t>
                            </m:r>
                          </m:e>
                          <m:sub>
                            <m:r>
                              <a:rPr lang="tr-TR" b="0" i="1" smtClean="0">
                                <a:latin typeface="Cambria Math" panose="02040503050406030204" pitchFamily="18" charset="0"/>
                              </a:rPr>
                              <m:t>𝑖</m:t>
                            </m:r>
                          </m:sub>
                          <m:sup>
                            <m:r>
                              <a:rPr lang="tr-TR" b="0" i="1" smtClean="0">
                                <a:latin typeface="Cambria Math" panose="02040503050406030204" pitchFamily="18" charset="0"/>
                              </a:rPr>
                              <m:t>2</m:t>
                            </m:r>
                          </m:sup>
                        </m:sSubSup>
                        <m:r>
                          <a:rPr lang="tr-TR" b="0" i="1" smtClean="0">
                            <a:latin typeface="Cambria Math" panose="02040503050406030204" pitchFamily="18" charset="0"/>
                          </a:rPr>
                          <m:t>−</m:t>
                        </m:r>
                        <m:r>
                          <a:rPr lang="tr-TR" b="0" i="1" smtClean="0">
                            <a:latin typeface="Cambria Math" panose="02040503050406030204" pitchFamily="18" charset="0"/>
                          </a:rPr>
                          <m:t>𝐷𝐹</m:t>
                        </m:r>
                        <m:r>
                          <a:rPr lang="tr-TR" b="0" i="1" smtClean="0">
                            <a:latin typeface="Cambria Math" panose="02040503050406030204" pitchFamily="18" charset="0"/>
                          </a:rPr>
                          <m:t>=</m:t>
                        </m:r>
                        <m:d>
                          <m:dPr>
                            <m:ctrlPr>
                              <a:rPr lang="tr-TR" b="0" i="1" smtClean="0">
                                <a:latin typeface="Cambria Math" panose="02040503050406030204" pitchFamily="18" charset="0"/>
                              </a:rPr>
                            </m:ctrlPr>
                          </m:dPr>
                          <m:e>
                            <m:sSup>
                              <m:sSupPr>
                                <m:ctrlPr>
                                  <a:rPr lang="tr-TR" b="0" i="1" smtClean="0">
                                    <a:latin typeface="Cambria Math" panose="02040503050406030204" pitchFamily="18" charset="0"/>
                                  </a:rPr>
                                </m:ctrlPr>
                              </m:sSupPr>
                              <m:e>
                                <m:r>
                                  <a:rPr lang="tr-TR" b="0" i="1" smtClean="0">
                                    <a:latin typeface="Cambria Math" panose="02040503050406030204" pitchFamily="18" charset="0"/>
                                  </a:rPr>
                                  <m:t>645</m:t>
                                </m:r>
                              </m:e>
                              <m:sup>
                                <m:r>
                                  <a:rPr lang="tr-TR" b="0" i="1" smtClean="0">
                                    <a:latin typeface="Cambria Math" panose="02040503050406030204" pitchFamily="18" charset="0"/>
                                  </a:rPr>
                                  <m:t>2</m:t>
                                </m:r>
                              </m:sup>
                            </m:sSup>
                            <m:r>
                              <a:rPr lang="tr-TR" b="0" i="1" smtClean="0">
                                <a:latin typeface="Cambria Math" panose="02040503050406030204" pitchFamily="18" charset="0"/>
                              </a:rPr>
                              <m:t>+…+</m:t>
                            </m:r>
                            <m:sSup>
                              <m:sSupPr>
                                <m:ctrlPr>
                                  <a:rPr lang="tr-TR" i="1">
                                    <a:latin typeface="Cambria Math" panose="02040503050406030204" pitchFamily="18" charset="0"/>
                                  </a:rPr>
                                </m:ctrlPr>
                              </m:sSupPr>
                              <m:e>
                                <m:r>
                                  <a:rPr lang="tr-TR" b="0" i="1" smtClean="0">
                                    <a:latin typeface="Cambria Math" panose="02040503050406030204" pitchFamily="18" charset="0"/>
                                  </a:rPr>
                                  <m:t>980</m:t>
                                </m:r>
                              </m:e>
                              <m:sup>
                                <m:r>
                                  <a:rPr lang="tr-TR" i="1">
                                    <a:latin typeface="Cambria Math" panose="02040503050406030204" pitchFamily="18" charset="0"/>
                                  </a:rPr>
                                  <m:t>2</m:t>
                                </m:r>
                              </m:sup>
                            </m:sSup>
                          </m:e>
                        </m:d>
                        <m:r>
                          <a:rPr lang="tr-TR" b="0" i="1" smtClean="0">
                            <a:latin typeface="Cambria Math" panose="02040503050406030204" pitchFamily="18" charset="0"/>
                          </a:rPr>
                          <m:t>−9302500=190050</m:t>
                        </m:r>
                      </m:e>
                    </m:nary>
                  </m:oMath>
                </a14:m>
                <a:endParaRPr lang="tr-TR" dirty="0"/>
              </a:p>
            </p:txBody>
          </p:sp>
        </mc:Choice>
        <mc:Fallback xmlns="">
          <p:sp>
            <p:nvSpPr>
              <p:cNvPr id="6" name="TextBox 5"/>
              <p:cNvSpPr txBox="1">
                <a:spLocks noRot="1" noChangeAspect="1" noMove="1" noResize="1" noEditPoints="1" noAdjustHandles="1" noChangeArrowheads="1" noChangeShapeType="1" noTextEdit="1"/>
              </p:cNvSpPr>
              <p:nvPr/>
            </p:nvSpPr>
            <p:spPr>
              <a:xfrm>
                <a:off x="914400" y="2993830"/>
                <a:ext cx="6652975" cy="384336"/>
              </a:xfrm>
              <a:prstGeom prst="rect">
                <a:avLst/>
              </a:prstGeom>
              <a:blipFill>
                <a:blip r:embed="rId3"/>
                <a:stretch>
                  <a:fillRect l="-733" t="-111111" b="-179365"/>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7" name="TextBox 6"/>
              <p:cNvSpPr txBox="1"/>
              <p:nvPr/>
            </p:nvSpPr>
            <p:spPr>
              <a:xfrm>
                <a:off x="914400" y="3638759"/>
                <a:ext cx="8615948" cy="566758"/>
              </a:xfrm>
              <a:prstGeom prst="rect">
                <a:avLst/>
              </a:prstGeom>
              <a:noFill/>
            </p:spPr>
            <p:txBody>
              <a:bodyPr wrap="none" rtlCol="0">
                <a:spAutoFit/>
              </a:bodyPr>
              <a:lstStyle/>
              <a:p>
                <a:r>
                  <a:rPr lang="tr-TR" dirty="0" smtClean="0"/>
                  <a:t>2. </a:t>
                </a:r>
                <a14:m>
                  <m:oMath xmlns:m="http://schemas.openxmlformats.org/officeDocument/2006/math">
                    <m:r>
                      <a:rPr lang="tr-TR" b="0" i="1" smtClean="0">
                        <a:latin typeface="Cambria Math" panose="02040503050406030204" pitchFamily="18" charset="0"/>
                      </a:rPr>
                      <m:t>𝐾𝑜𝑚𝑏𝑖𝑛𝑎𝑠𝑦𝑜𝑛</m:t>
                    </m:r>
                    <m:r>
                      <a:rPr lang="tr-TR" b="0" i="1" smtClean="0">
                        <a:latin typeface="Cambria Math" panose="02040503050406030204" pitchFamily="18" charset="0"/>
                      </a:rPr>
                      <m:t> </m:t>
                    </m:r>
                    <m:r>
                      <a:rPr lang="tr-TR" b="0" i="1" smtClean="0">
                        <a:latin typeface="Cambria Math" panose="02040503050406030204" pitchFamily="18" charset="0"/>
                      </a:rPr>
                      <m:t>𝐾𝑇</m:t>
                    </m:r>
                    <m:r>
                      <a:rPr lang="tr-TR" b="0" i="1" smtClean="0">
                        <a:latin typeface="Cambria Math" panose="02040503050406030204" pitchFamily="18" charset="0"/>
                      </a:rPr>
                      <m:t>=</m:t>
                    </m:r>
                    <m:f>
                      <m:fPr>
                        <m:ctrlPr>
                          <a:rPr lang="tr-TR" b="0" i="1" smtClean="0">
                            <a:latin typeface="Cambria Math" panose="02040503050406030204" pitchFamily="18" charset="0"/>
                          </a:rPr>
                        </m:ctrlPr>
                      </m:fPr>
                      <m:num>
                        <m:nary>
                          <m:naryPr>
                            <m:chr m:val="∑"/>
                            <m:subHide m:val="on"/>
                            <m:supHide m:val="on"/>
                            <m:ctrlPr>
                              <a:rPr lang="tr-TR" b="0" i="1" smtClean="0">
                                <a:latin typeface="Cambria Math" panose="02040503050406030204" pitchFamily="18" charset="0"/>
                              </a:rPr>
                            </m:ctrlPr>
                          </m:naryPr>
                          <m:sub/>
                          <m:sup/>
                          <m:e>
                            <m:r>
                              <a:rPr lang="tr-TR" b="0" i="1" smtClean="0">
                                <a:latin typeface="Cambria Math" panose="02040503050406030204" pitchFamily="18" charset="0"/>
                              </a:rPr>
                              <m:t>(</m:t>
                            </m:r>
                            <m:sSup>
                              <m:sSupPr>
                                <m:ctrlPr>
                                  <a:rPr lang="tr-TR" b="0" i="1" smtClean="0">
                                    <a:latin typeface="Cambria Math" panose="02040503050406030204" pitchFamily="18" charset="0"/>
                                  </a:rPr>
                                </m:ctrlPr>
                              </m:sSupPr>
                              <m:e>
                                <m:nary>
                                  <m:naryPr>
                                    <m:chr m:val="∑"/>
                                    <m:subHide m:val="on"/>
                                    <m:supHide m:val="on"/>
                                    <m:ctrlPr>
                                      <a:rPr lang="tr-TR" b="0" i="1" smtClean="0">
                                        <a:latin typeface="Cambria Math" panose="02040503050406030204" pitchFamily="18" charset="0"/>
                                      </a:rPr>
                                    </m:ctrlPr>
                                  </m:naryPr>
                                  <m:sub/>
                                  <m:sup/>
                                  <m:e>
                                    <m:sSub>
                                      <m:sSubPr>
                                        <m:ctrlPr>
                                          <a:rPr lang="tr-TR" b="0" i="1" smtClean="0">
                                            <a:latin typeface="Cambria Math" panose="02040503050406030204" pitchFamily="18" charset="0"/>
                                          </a:rPr>
                                        </m:ctrlPr>
                                      </m:sSubPr>
                                      <m:e>
                                        <m:r>
                                          <a:rPr lang="tr-TR" b="0" i="1" smtClean="0">
                                            <a:latin typeface="Cambria Math" panose="02040503050406030204" pitchFamily="18" charset="0"/>
                                          </a:rPr>
                                          <m:t>𝑥</m:t>
                                        </m:r>
                                      </m:e>
                                      <m:sub>
                                        <m:r>
                                          <a:rPr lang="tr-TR" b="0" i="1" smtClean="0">
                                            <a:latin typeface="Cambria Math" panose="02040503050406030204" pitchFamily="18" charset="0"/>
                                          </a:rPr>
                                          <m:t>𝐾𝑜𝑚𝑏𝑖𝑛𝑎𝑠𝑦𝑜𝑛</m:t>
                                        </m:r>
                                      </m:sub>
                                    </m:sSub>
                                    <m:r>
                                      <a:rPr lang="tr-TR" b="0" i="1" smtClean="0">
                                        <a:latin typeface="Cambria Math" panose="02040503050406030204" pitchFamily="18" charset="0"/>
                                      </a:rPr>
                                      <m:t>)</m:t>
                                    </m:r>
                                  </m:e>
                                </m:nary>
                              </m:e>
                              <m:sup>
                                <m:r>
                                  <a:rPr lang="tr-TR" b="0" i="1" smtClean="0">
                                    <a:latin typeface="Cambria Math" panose="02040503050406030204" pitchFamily="18" charset="0"/>
                                  </a:rPr>
                                  <m:t>2</m:t>
                                </m:r>
                              </m:sup>
                            </m:sSup>
                          </m:e>
                        </m:nary>
                      </m:num>
                      <m:den>
                        <m:r>
                          <a:rPr lang="tr-TR" b="0" i="1" smtClean="0">
                            <a:latin typeface="Cambria Math" panose="02040503050406030204" pitchFamily="18" charset="0"/>
                          </a:rPr>
                          <m:t>𝑟</m:t>
                        </m:r>
                      </m:den>
                    </m:f>
                    <m:r>
                      <a:rPr lang="tr-TR" b="0" i="1" smtClean="0">
                        <a:latin typeface="Cambria Math" panose="02040503050406030204" pitchFamily="18" charset="0"/>
                      </a:rPr>
                      <m:t>−</m:t>
                    </m:r>
                    <m:r>
                      <a:rPr lang="tr-TR" b="0" i="1" smtClean="0">
                        <a:latin typeface="Cambria Math" panose="02040503050406030204" pitchFamily="18" charset="0"/>
                      </a:rPr>
                      <m:t>𝐷𝐹</m:t>
                    </m:r>
                    <m:r>
                      <a:rPr lang="tr-TR" b="0" i="1" smtClean="0">
                        <a:latin typeface="Cambria Math" panose="02040503050406030204" pitchFamily="18" charset="0"/>
                      </a:rPr>
                      <m:t>=</m:t>
                    </m:r>
                    <m:f>
                      <m:fPr>
                        <m:ctrlPr>
                          <a:rPr lang="tr-TR" b="0" i="1" smtClean="0">
                            <a:latin typeface="Cambria Math" panose="02040503050406030204" pitchFamily="18" charset="0"/>
                          </a:rPr>
                        </m:ctrlPr>
                      </m:fPr>
                      <m:num>
                        <m:sSup>
                          <m:sSupPr>
                            <m:ctrlPr>
                              <a:rPr lang="tr-TR" b="0" i="1" smtClean="0">
                                <a:latin typeface="Cambria Math" panose="02040503050406030204" pitchFamily="18" charset="0"/>
                              </a:rPr>
                            </m:ctrlPr>
                          </m:sSupPr>
                          <m:e>
                            <m:r>
                              <a:rPr lang="tr-TR" b="0" i="1" smtClean="0">
                                <a:latin typeface="Cambria Math" panose="02040503050406030204" pitchFamily="18" charset="0"/>
                              </a:rPr>
                              <m:t>2800</m:t>
                            </m:r>
                          </m:e>
                          <m:sup>
                            <m:r>
                              <a:rPr lang="tr-TR" b="0" i="1" smtClean="0">
                                <a:latin typeface="Cambria Math" panose="02040503050406030204" pitchFamily="18" charset="0"/>
                              </a:rPr>
                              <m:t>2</m:t>
                            </m:r>
                          </m:sup>
                        </m:sSup>
                        <m:r>
                          <a:rPr lang="tr-TR" b="0" i="1" smtClean="0">
                            <a:latin typeface="Cambria Math" panose="02040503050406030204" pitchFamily="18" charset="0"/>
                          </a:rPr>
                          <m:t>+…+</m:t>
                        </m:r>
                        <m:sSup>
                          <m:sSupPr>
                            <m:ctrlPr>
                              <a:rPr lang="tr-TR" i="1">
                                <a:latin typeface="Cambria Math" panose="02040503050406030204" pitchFamily="18" charset="0"/>
                              </a:rPr>
                            </m:ctrlPr>
                          </m:sSupPr>
                          <m:e>
                            <m:r>
                              <a:rPr lang="tr-TR" b="0" i="1" smtClean="0">
                                <a:latin typeface="Cambria Math" panose="02040503050406030204" pitchFamily="18" charset="0"/>
                              </a:rPr>
                              <m:t>3600</m:t>
                            </m:r>
                          </m:e>
                          <m:sup>
                            <m:r>
                              <a:rPr lang="tr-TR" i="1">
                                <a:latin typeface="Cambria Math" panose="02040503050406030204" pitchFamily="18" charset="0"/>
                              </a:rPr>
                              <m:t>2</m:t>
                            </m:r>
                          </m:sup>
                        </m:sSup>
                      </m:num>
                      <m:den>
                        <m:r>
                          <a:rPr lang="tr-TR" b="0" i="1" smtClean="0">
                            <a:latin typeface="Cambria Math" panose="02040503050406030204" pitchFamily="18" charset="0"/>
                          </a:rPr>
                          <m:t>4</m:t>
                        </m:r>
                      </m:den>
                    </m:f>
                    <m:r>
                      <a:rPr lang="tr-TR" b="0" i="1" smtClean="0">
                        <a:latin typeface="Cambria Math" panose="02040503050406030204" pitchFamily="18" charset="0"/>
                      </a:rPr>
                      <m:t>−9302500=147500</m:t>
                    </m:r>
                  </m:oMath>
                </a14:m>
                <a:endParaRPr lang="tr-TR" dirty="0"/>
              </a:p>
            </p:txBody>
          </p:sp>
        </mc:Choice>
        <mc:Fallback xmlns="">
          <p:sp>
            <p:nvSpPr>
              <p:cNvPr id="7" name="TextBox 6"/>
              <p:cNvSpPr txBox="1">
                <a:spLocks noRot="1" noChangeAspect="1" noMove="1" noResize="1" noEditPoints="1" noAdjustHandles="1" noChangeArrowheads="1" noChangeShapeType="1" noTextEdit="1"/>
              </p:cNvSpPr>
              <p:nvPr/>
            </p:nvSpPr>
            <p:spPr>
              <a:xfrm>
                <a:off x="914400" y="3638759"/>
                <a:ext cx="8615948" cy="566758"/>
              </a:xfrm>
              <a:prstGeom prst="rect">
                <a:avLst/>
              </a:prstGeom>
              <a:blipFill>
                <a:blip r:embed="rId4"/>
                <a:stretch>
                  <a:fillRect l="-566" b="-6452"/>
                </a:stretch>
              </a:blipFill>
            </p:spPr>
            <p:txBody>
              <a:bodyPr/>
              <a:lstStyle/>
              <a:p>
                <a:r>
                  <a:rPr lang="tr-TR">
                    <a:noFill/>
                  </a:rPr>
                  <a:t> </a:t>
                </a:r>
              </a:p>
            </p:txBody>
          </p:sp>
        </mc:Fallback>
      </mc:AlternateContent>
      <p:sp>
        <p:nvSpPr>
          <p:cNvPr id="8" name="Rectangle 7"/>
          <p:cNvSpPr/>
          <p:nvPr/>
        </p:nvSpPr>
        <p:spPr>
          <a:xfrm>
            <a:off x="838200" y="4492743"/>
            <a:ext cx="10156055" cy="10209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tr-TR" dirty="0" smtClean="0"/>
              <a:t>Faktöriyel düzenlemelerde birden fazla işlem söz konusu olduğundan bunların faktöriyel olarak düzenlemesinden sonra ortaya çıkan işlemlere </a:t>
            </a:r>
            <a:r>
              <a:rPr lang="tr-TR" dirty="0" smtClean="0">
                <a:solidFill>
                  <a:srgbClr val="FFC000"/>
                </a:solidFill>
                <a:effectLst>
                  <a:outerShdw blurRad="38100" dist="38100" dir="2700000" algn="tl">
                    <a:srgbClr val="000000">
                      <a:alpha val="43137"/>
                    </a:srgbClr>
                  </a:outerShdw>
                </a:effectLst>
              </a:rPr>
              <a:t>kombinasyon</a:t>
            </a:r>
            <a:r>
              <a:rPr lang="tr-TR" dirty="0" smtClean="0"/>
              <a:t> da denilmektedir. İkiden fazla konu ve bunların seviyelerinin bir araya gelmesi ile oluşan 4 farklı kombinasyona ait verilerin kareler toplamları bulunur. </a:t>
            </a:r>
            <a:endParaRPr lang="tr-TR" dirty="0"/>
          </a:p>
        </p:txBody>
      </p:sp>
    </p:spTree>
    <p:extLst>
      <p:ext uri="{BB962C8B-B14F-4D97-AF65-F5344CB8AC3E}">
        <p14:creationId xmlns:p14="http://schemas.microsoft.com/office/powerpoint/2010/main" val="10562536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74525"/>
            <a:ext cx="10515600" cy="646929"/>
          </a:xfrm>
        </p:spPr>
        <p:txBody>
          <a:bodyPr>
            <a:normAutofit fontScale="90000"/>
          </a:bodyPr>
          <a:lstStyle/>
          <a:p>
            <a:r>
              <a:rPr lang="tr-TR" b="1" dirty="0" smtClean="0">
                <a:solidFill>
                  <a:srgbClr val="C00000"/>
                </a:solidFill>
                <a:effectLst>
                  <a:outerShdw blurRad="38100" dist="38100" dir="2700000" algn="tl">
                    <a:srgbClr val="000000">
                      <a:alpha val="43137"/>
                    </a:srgbClr>
                  </a:outerShdw>
                </a:effectLst>
              </a:rPr>
              <a:t>Şansa Bağlı Parsellerde Faktöriyel Düzenleme</a:t>
            </a:r>
            <a:endParaRPr lang="tr-TR"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251751"/>
            <a:ext cx="10515600" cy="346230"/>
          </a:xfrm>
        </p:spPr>
        <p:txBody>
          <a:bodyPr>
            <a:normAutofit fontScale="92500" lnSpcReduction="20000"/>
          </a:bodyPr>
          <a:lstStyle/>
          <a:p>
            <a:pPr marL="0" indent="0">
              <a:buNone/>
            </a:pPr>
            <a:endParaRPr lang="tr-TR" sz="2400" dirty="0" smtClean="0"/>
          </a:p>
          <a:p>
            <a:pPr marL="0" indent="0">
              <a:buNone/>
            </a:pPr>
            <a:endParaRPr lang="tr-TR" sz="2400" dirty="0"/>
          </a:p>
        </p:txBody>
      </p:sp>
      <p:sp>
        <p:nvSpPr>
          <p:cNvPr id="8" name="Rectangle 7"/>
          <p:cNvSpPr/>
          <p:nvPr/>
        </p:nvSpPr>
        <p:spPr>
          <a:xfrm>
            <a:off x="838200" y="1261271"/>
            <a:ext cx="10515600" cy="7273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tr-TR" sz="2000" dirty="0" smtClean="0"/>
              <a:t>Faktöriyel düzenlemelerde denemeye alınan konuların tek tek etkileri ile onların birlikte etkisi olan </a:t>
            </a:r>
            <a:r>
              <a:rPr lang="tr-TR" sz="2000" dirty="0" err="1" smtClean="0"/>
              <a:t>interaksiyonlarını</a:t>
            </a:r>
            <a:r>
              <a:rPr lang="tr-TR" sz="2000" dirty="0" smtClean="0"/>
              <a:t> daha net olarak görebilmek için bir </a:t>
            </a:r>
            <a:r>
              <a:rPr lang="tr-TR" sz="2000" dirty="0" err="1" smtClean="0">
                <a:solidFill>
                  <a:srgbClr val="FFC000"/>
                </a:solidFill>
                <a:effectLst>
                  <a:outerShdw blurRad="38100" dist="38100" dir="2700000" algn="tl">
                    <a:srgbClr val="000000">
                      <a:alpha val="43137"/>
                    </a:srgbClr>
                  </a:outerShdw>
                </a:effectLst>
              </a:rPr>
              <a:t>interaksiyon</a:t>
            </a:r>
            <a:r>
              <a:rPr lang="tr-TR" sz="2000" dirty="0" smtClean="0"/>
              <a:t> çizelgesi hazırlanır. </a:t>
            </a:r>
            <a:endParaRPr lang="tr-TR" sz="2000" dirty="0"/>
          </a:p>
        </p:txBody>
      </p:sp>
      <p:graphicFrame>
        <p:nvGraphicFramePr>
          <p:cNvPr id="4" name="Table 3"/>
          <p:cNvGraphicFramePr>
            <a:graphicFrameLocks noGrp="1"/>
          </p:cNvGraphicFramePr>
          <p:nvPr>
            <p:extLst>
              <p:ext uri="{D42A27DB-BD31-4B8C-83A1-F6EECF244321}">
                <p14:modId xmlns:p14="http://schemas.microsoft.com/office/powerpoint/2010/main" val="1132657437"/>
              </p:ext>
            </p:extLst>
          </p:nvPr>
        </p:nvGraphicFramePr>
        <p:xfrm>
          <a:off x="838200" y="2246625"/>
          <a:ext cx="8128000" cy="198120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2548504308"/>
                    </a:ext>
                  </a:extLst>
                </a:gridCol>
                <a:gridCol w="2032000">
                  <a:extLst>
                    <a:ext uri="{9D8B030D-6E8A-4147-A177-3AD203B41FA5}">
                      <a16:colId xmlns:a16="http://schemas.microsoft.com/office/drawing/2014/main" val="3251552947"/>
                    </a:ext>
                  </a:extLst>
                </a:gridCol>
                <a:gridCol w="2032000">
                  <a:extLst>
                    <a:ext uri="{9D8B030D-6E8A-4147-A177-3AD203B41FA5}">
                      <a16:colId xmlns:a16="http://schemas.microsoft.com/office/drawing/2014/main" val="1075417194"/>
                    </a:ext>
                  </a:extLst>
                </a:gridCol>
                <a:gridCol w="2032000">
                  <a:extLst>
                    <a:ext uri="{9D8B030D-6E8A-4147-A177-3AD203B41FA5}">
                      <a16:colId xmlns:a16="http://schemas.microsoft.com/office/drawing/2014/main" val="4076375639"/>
                    </a:ext>
                  </a:extLst>
                </a:gridCol>
              </a:tblGrid>
              <a:tr h="370840">
                <a:tc rowSpan="2">
                  <a:txBody>
                    <a:bodyPr/>
                    <a:lstStyle/>
                    <a:p>
                      <a:pPr algn="ctr"/>
                      <a:r>
                        <a:rPr lang="tr-TR" sz="2000" dirty="0" smtClean="0"/>
                        <a:t>Sulama</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gridSpan="2">
                  <a:txBody>
                    <a:bodyPr/>
                    <a:lstStyle/>
                    <a:p>
                      <a:pPr algn="ctr"/>
                      <a:r>
                        <a:rPr lang="tr-TR" sz="2000" dirty="0" smtClean="0"/>
                        <a:t>Azot</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endParaRPr lang="tr-TR" dirty="0"/>
                    </a:p>
                  </a:txBody>
                  <a:tcPr/>
                </a:tc>
                <a:tc rowSpan="2">
                  <a:txBody>
                    <a:bodyPr/>
                    <a:lstStyle/>
                    <a:p>
                      <a:pPr algn="ctr"/>
                      <a:r>
                        <a:rPr lang="tr-TR" sz="2000" dirty="0" smtClean="0"/>
                        <a:t>Toplam</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14177041"/>
                  </a:ext>
                </a:extLst>
              </a:tr>
              <a:tr h="370840">
                <a:tc vMerge="1">
                  <a:txBody>
                    <a:bodyPr/>
                    <a:lstStyle/>
                    <a:p>
                      <a:pPr algn="ctr"/>
                      <a:endParaRPr lang="tr-TR" dirty="0"/>
                    </a:p>
                  </a:txBody>
                  <a:tcPr anchor="ctr"/>
                </a:tc>
                <a:tc>
                  <a:txBody>
                    <a:bodyPr/>
                    <a:lstStyle/>
                    <a:p>
                      <a:pPr algn="ctr"/>
                      <a:r>
                        <a:rPr lang="tr-TR" sz="2000" dirty="0" smtClean="0"/>
                        <a:t>n</a:t>
                      </a:r>
                      <a:r>
                        <a:rPr lang="tr-TR" sz="2000" baseline="-25000" dirty="0" smtClean="0"/>
                        <a:t>0</a:t>
                      </a:r>
                      <a:endParaRPr lang="tr-TR" sz="20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dirty="0" smtClean="0"/>
                        <a:t>n</a:t>
                      </a:r>
                      <a:r>
                        <a:rPr lang="tr-TR" sz="2000" baseline="-25000" dirty="0" smtClean="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pPr algn="ctr"/>
                      <a:endParaRPr lang="tr-TR" dirty="0"/>
                    </a:p>
                  </a:txBody>
                  <a:tcPr anchor="ctr"/>
                </a:tc>
                <a:extLst>
                  <a:ext uri="{0D108BD9-81ED-4DB2-BD59-A6C34878D82A}">
                    <a16:rowId xmlns:a16="http://schemas.microsoft.com/office/drawing/2014/main" val="913208949"/>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000" baseline="0" dirty="0" smtClean="0"/>
                        <a:t>S</a:t>
                      </a:r>
                      <a:r>
                        <a:rPr lang="tr-TR" sz="2000" baseline="-25000" dirty="0" smtClean="0"/>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2000" dirty="0" smtClean="0"/>
                        <a:t>2800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000" dirty="0" smtClean="0"/>
                        <a:t>3200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000" b="1" dirty="0" smtClean="0"/>
                        <a:t>6000</a:t>
                      </a:r>
                      <a:endParaRPr lang="tr-TR"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580008179"/>
                  </a:ext>
                </a:extLst>
              </a:tr>
              <a:tr h="370840">
                <a:tc>
                  <a:txBody>
                    <a:bodyPr/>
                    <a:lstStyle/>
                    <a:p>
                      <a:pPr algn="ctr"/>
                      <a:r>
                        <a:rPr lang="tr-TR" sz="2000" dirty="0" smtClean="0"/>
                        <a:t>S</a:t>
                      </a:r>
                      <a:r>
                        <a:rPr lang="tr-TR" sz="2000" baseline="-25000" dirty="0" smtClean="0"/>
                        <a:t>1</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2000" dirty="0" smtClean="0"/>
                        <a:t>2600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000" dirty="0" smtClean="0"/>
                        <a:t>3600</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000" b="1" dirty="0" smtClean="0"/>
                        <a:t>6200</a:t>
                      </a:r>
                      <a:endParaRPr lang="tr-TR"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14374792"/>
                  </a:ext>
                </a:extLst>
              </a:tr>
              <a:tr h="370840">
                <a:tc>
                  <a:txBody>
                    <a:bodyPr/>
                    <a:lstStyle/>
                    <a:p>
                      <a:pPr algn="ctr"/>
                      <a:r>
                        <a:rPr lang="tr-TR" sz="2000" dirty="0" smtClean="0"/>
                        <a:t>Toplam</a:t>
                      </a: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2000" b="1" dirty="0" smtClean="0"/>
                        <a:t>5400</a:t>
                      </a:r>
                      <a:endParaRPr lang="tr-TR"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2000" b="1" dirty="0" smtClean="0"/>
                        <a:t>6800</a:t>
                      </a:r>
                      <a:endParaRPr lang="tr-TR" sz="2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endParaRPr lang="tr-TR" sz="2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395241479"/>
                  </a:ext>
                </a:extLst>
              </a:tr>
            </a:tbl>
          </a:graphicData>
        </a:graphic>
      </p:graphicFrame>
      <p:sp>
        <p:nvSpPr>
          <p:cNvPr id="9" name="Rectangle 8"/>
          <p:cNvSpPr/>
          <p:nvPr/>
        </p:nvSpPr>
        <p:spPr>
          <a:xfrm>
            <a:off x="838200" y="4396568"/>
            <a:ext cx="10515600" cy="12851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tr-TR" sz="2000" dirty="0" smtClean="0"/>
              <a:t>Konuların ayrı ayrı etkilerini belirlemek için kareler toplamları bulunur. </a:t>
            </a:r>
            <a:r>
              <a:rPr lang="tr-TR" sz="2000" dirty="0" err="1" smtClean="0"/>
              <a:t>İnteraksiyon</a:t>
            </a:r>
            <a:r>
              <a:rPr lang="tr-TR" sz="2000" dirty="0" smtClean="0"/>
              <a:t> çizelgesinden azot değerlerine ait toplamlar alınır ve bunlar kaç parselden meydana geliyorsa o sayıya bölünür. Ya da bölen değer, karesi bulunan konunun seviyesi hariç gerideki faktörün/faktörlerin seviyesi ve tekrar sayısının çarpımıdır.</a:t>
            </a:r>
            <a:endParaRPr lang="tr-TR" sz="2000" dirty="0"/>
          </a:p>
        </p:txBody>
      </p:sp>
    </p:spTree>
    <p:extLst>
      <p:ext uri="{BB962C8B-B14F-4D97-AF65-F5344CB8AC3E}">
        <p14:creationId xmlns:p14="http://schemas.microsoft.com/office/powerpoint/2010/main" val="3503020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74525"/>
            <a:ext cx="10515600" cy="646929"/>
          </a:xfrm>
        </p:spPr>
        <p:txBody>
          <a:bodyPr>
            <a:normAutofit fontScale="90000"/>
          </a:bodyPr>
          <a:lstStyle/>
          <a:p>
            <a:r>
              <a:rPr lang="tr-TR" b="1" dirty="0" smtClean="0">
                <a:solidFill>
                  <a:srgbClr val="C00000"/>
                </a:solidFill>
                <a:effectLst>
                  <a:outerShdw blurRad="38100" dist="38100" dir="2700000" algn="tl">
                    <a:srgbClr val="000000">
                      <a:alpha val="43137"/>
                    </a:srgbClr>
                  </a:outerShdw>
                </a:effectLst>
              </a:rPr>
              <a:t>Şansa Bağlı Parsellerde Faktöriyel Düzenleme</a:t>
            </a:r>
            <a:endParaRPr lang="tr-TR"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251751"/>
            <a:ext cx="10515600" cy="346230"/>
          </a:xfrm>
        </p:spPr>
        <p:txBody>
          <a:bodyPr>
            <a:normAutofit fontScale="92500" lnSpcReduction="20000"/>
          </a:bodyPr>
          <a:lstStyle/>
          <a:p>
            <a:pPr marL="0" indent="0">
              <a:buNone/>
            </a:pPr>
            <a:endParaRPr lang="tr-TR" sz="2400" dirty="0" smtClean="0"/>
          </a:p>
          <a:p>
            <a:pPr marL="0" indent="0">
              <a:buNone/>
            </a:pPr>
            <a:endParaRPr lang="tr-TR" sz="2400" dirty="0"/>
          </a:p>
        </p:txBody>
      </p:sp>
      <mc:AlternateContent xmlns:mc="http://schemas.openxmlformats.org/markup-compatibility/2006" xmlns:a14="http://schemas.microsoft.com/office/drawing/2010/main">
        <mc:Choice Requires="a14">
          <p:sp>
            <p:nvSpPr>
              <p:cNvPr id="4" name="TextBox 3"/>
              <p:cNvSpPr txBox="1"/>
              <p:nvPr/>
            </p:nvSpPr>
            <p:spPr>
              <a:xfrm>
                <a:off x="983092" y="3203697"/>
                <a:ext cx="6809428" cy="524182"/>
              </a:xfrm>
              <a:prstGeom prst="rect">
                <a:avLst/>
              </a:prstGeom>
              <a:noFill/>
            </p:spPr>
            <p:txBody>
              <a:bodyPr wrap="none" rtlCol="0">
                <a:spAutoFit/>
              </a:bodyPr>
              <a:lstStyle/>
              <a:p>
                <a:r>
                  <a:rPr lang="tr-TR" dirty="0" smtClean="0"/>
                  <a:t>2a. </a:t>
                </a:r>
                <a14:m>
                  <m:oMath xmlns:m="http://schemas.openxmlformats.org/officeDocument/2006/math">
                    <m:r>
                      <a:rPr lang="tr-TR" b="0" i="1" smtClean="0">
                        <a:latin typeface="Cambria Math" panose="02040503050406030204" pitchFamily="18" charset="0"/>
                      </a:rPr>
                      <m:t>𝐴𝑧𝑜𝑡</m:t>
                    </m:r>
                    <m:r>
                      <a:rPr lang="tr-TR" b="0" i="1" smtClean="0">
                        <a:latin typeface="Cambria Math" panose="02040503050406030204" pitchFamily="18" charset="0"/>
                      </a:rPr>
                      <m:t> </m:t>
                    </m:r>
                    <m:r>
                      <a:rPr lang="tr-TR" b="0" i="1" smtClean="0">
                        <a:latin typeface="Cambria Math" panose="02040503050406030204" pitchFamily="18" charset="0"/>
                      </a:rPr>
                      <m:t>𝐾𝑇</m:t>
                    </m:r>
                    <m:r>
                      <a:rPr lang="tr-TR" b="0" i="1" smtClean="0">
                        <a:latin typeface="Cambria Math" panose="02040503050406030204" pitchFamily="18" charset="0"/>
                      </a:rPr>
                      <m:t>=</m:t>
                    </m:r>
                    <m:f>
                      <m:fPr>
                        <m:ctrlPr>
                          <a:rPr lang="tr-TR" b="0" i="1" smtClean="0">
                            <a:latin typeface="Cambria Math" panose="02040503050406030204" pitchFamily="18" charset="0"/>
                          </a:rPr>
                        </m:ctrlPr>
                      </m:fPr>
                      <m:num>
                        <m:nary>
                          <m:naryPr>
                            <m:chr m:val="∑"/>
                            <m:subHide m:val="on"/>
                            <m:supHide m:val="on"/>
                            <m:ctrlPr>
                              <a:rPr lang="tr-TR" b="0" i="1" smtClean="0">
                                <a:latin typeface="Cambria Math" panose="02040503050406030204" pitchFamily="18" charset="0"/>
                              </a:rPr>
                            </m:ctrlPr>
                          </m:naryPr>
                          <m:sub/>
                          <m:sup/>
                          <m:e>
                            <m:r>
                              <a:rPr lang="tr-TR" b="0" i="1" smtClean="0">
                                <a:latin typeface="Cambria Math" panose="02040503050406030204" pitchFamily="18" charset="0"/>
                              </a:rPr>
                              <m:t>(</m:t>
                            </m:r>
                            <m:nary>
                              <m:naryPr>
                                <m:chr m:val="∑"/>
                                <m:subHide m:val="on"/>
                                <m:supHide m:val="on"/>
                                <m:ctrlPr>
                                  <a:rPr lang="tr-TR" b="0" i="1" smtClean="0">
                                    <a:latin typeface="Cambria Math" panose="02040503050406030204" pitchFamily="18" charset="0"/>
                                  </a:rPr>
                                </m:ctrlPr>
                              </m:naryPr>
                              <m:sub/>
                              <m:sup/>
                              <m:e>
                                <m:sSup>
                                  <m:sSupPr>
                                    <m:ctrlPr>
                                      <a:rPr lang="tr-TR" b="0" i="1" smtClean="0">
                                        <a:latin typeface="Cambria Math" panose="02040503050406030204" pitchFamily="18" charset="0"/>
                                      </a:rPr>
                                    </m:ctrlPr>
                                  </m:sSupPr>
                                  <m:e>
                                    <m:sSub>
                                      <m:sSubPr>
                                        <m:ctrlPr>
                                          <a:rPr lang="tr-TR" b="0" i="1" smtClean="0">
                                            <a:latin typeface="Cambria Math" panose="02040503050406030204" pitchFamily="18" charset="0"/>
                                          </a:rPr>
                                        </m:ctrlPr>
                                      </m:sSubPr>
                                      <m:e>
                                        <m:r>
                                          <a:rPr lang="tr-TR" b="0" i="1" smtClean="0">
                                            <a:latin typeface="Cambria Math" panose="02040503050406030204" pitchFamily="18" charset="0"/>
                                          </a:rPr>
                                          <m:t>𝑥</m:t>
                                        </m:r>
                                      </m:e>
                                      <m:sub>
                                        <m:r>
                                          <a:rPr lang="tr-TR" b="0" i="1" smtClean="0">
                                            <a:latin typeface="Cambria Math" panose="02040503050406030204" pitchFamily="18" charset="0"/>
                                          </a:rPr>
                                          <m:t>𝑎𝑧𝑜𝑡</m:t>
                                        </m:r>
                                      </m:sub>
                                    </m:sSub>
                                    <m:r>
                                      <a:rPr lang="tr-TR" b="0" i="1" smtClean="0">
                                        <a:latin typeface="Cambria Math" panose="02040503050406030204" pitchFamily="18" charset="0"/>
                                      </a:rPr>
                                      <m:t>)</m:t>
                                    </m:r>
                                  </m:e>
                                  <m:sup>
                                    <m:r>
                                      <a:rPr lang="tr-TR" b="0" i="1" smtClean="0">
                                        <a:latin typeface="Cambria Math" panose="02040503050406030204" pitchFamily="18" charset="0"/>
                                      </a:rPr>
                                      <m:t>2</m:t>
                                    </m:r>
                                  </m:sup>
                                </m:sSup>
                              </m:e>
                            </m:nary>
                          </m:e>
                        </m:nary>
                      </m:num>
                      <m:den>
                        <m:r>
                          <a:rPr lang="tr-TR" b="0" i="1" smtClean="0">
                            <a:latin typeface="Cambria Math" panose="02040503050406030204" pitchFamily="18" charset="0"/>
                          </a:rPr>
                          <m:t>𝑠𝑥𝑟</m:t>
                        </m:r>
                      </m:den>
                    </m:f>
                    <m:r>
                      <a:rPr lang="tr-TR" b="0" i="1" smtClean="0">
                        <a:latin typeface="Cambria Math" panose="02040503050406030204" pitchFamily="18" charset="0"/>
                      </a:rPr>
                      <m:t>−</m:t>
                    </m:r>
                    <m:r>
                      <a:rPr lang="tr-TR" b="0" i="1" smtClean="0">
                        <a:latin typeface="Cambria Math" panose="02040503050406030204" pitchFamily="18" charset="0"/>
                      </a:rPr>
                      <m:t>𝐷𝐹</m:t>
                    </m:r>
                    <m:r>
                      <a:rPr lang="tr-TR" b="0" i="1" smtClean="0">
                        <a:latin typeface="Cambria Math" panose="02040503050406030204" pitchFamily="18" charset="0"/>
                      </a:rPr>
                      <m:t>=</m:t>
                    </m:r>
                    <m:f>
                      <m:fPr>
                        <m:ctrlPr>
                          <a:rPr lang="tr-TR" b="0" i="1" smtClean="0">
                            <a:latin typeface="Cambria Math" panose="02040503050406030204" pitchFamily="18" charset="0"/>
                          </a:rPr>
                        </m:ctrlPr>
                      </m:fPr>
                      <m:num>
                        <m:sSup>
                          <m:sSupPr>
                            <m:ctrlPr>
                              <a:rPr lang="tr-TR" b="0" i="1" smtClean="0">
                                <a:latin typeface="Cambria Math" panose="02040503050406030204" pitchFamily="18" charset="0"/>
                              </a:rPr>
                            </m:ctrlPr>
                          </m:sSupPr>
                          <m:e>
                            <m:r>
                              <a:rPr lang="tr-TR" b="0" i="1" smtClean="0">
                                <a:latin typeface="Cambria Math" panose="02040503050406030204" pitchFamily="18" charset="0"/>
                              </a:rPr>
                              <m:t>5400</m:t>
                            </m:r>
                          </m:e>
                          <m:sup>
                            <m:r>
                              <a:rPr lang="tr-TR" b="0" i="1" smtClean="0">
                                <a:latin typeface="Cambria Math" panose="02040503050406030204" pitchFamily="18" charset="0"/>
                              </a:rPr>
                              <m:t>2</m:t>
                            </m:r>
                          </m:sup>
                        </m:sSup>
                        <m:r>
                          <a:rPr lang="tr-TR" b="0" i="1" smtClean="0">
                            <a:latin typeface="Cambria Math" panose="02040503050406030204" pitchFamily="18" charset="0"/>
                          </a:rPr>
                          <m:t>+</m:t>
                        </m:r>
                        <m:sSup>
                          <m:sSupPr>
                            <m:ctrlPr>
                              <a:rPr lang="tr-TR" i="1">
                                <a:latin typeface="Cambria Math" panose="02040503050406030204" pitchFamily="18" charset="0"/>
                              </a:rPr>
                            </m:ctrlPr>
                          </m:sSupPr>
                          <m:e>
                            <m:r>
                              <a:rPr lang="tr-TR" b="0" i="1" smtClean="0">
                                <a:latin typeface="Cambria Math" panose="02040503050406030204" pitchFamily="18" charset="0"/>
                              </a:rPr>
                              <m:t>68</m:t>
                            </m:r>
                            <m:r>
                              <a:rPr lang="tr-TR" i="1">
                                <a:latin typeface="Cambria Math" panose="02040503050406030204" pitchFamily="18" charset="0"/>
                              </a:rPr>
                              <m:t>00</m:t>
                            </m:r>
                          </m:e>
                          <m:sup>
                            <m:r>
                              <a:rPr lang="tr-TR" i="1">
                                <a:latin typeface="Cambria Math" panose="02040503050406030204" pitchFamily="18" charset="0"/>
                              </a:rPr>
                              <m:t>2</m:t>
                            </m:r>
                          </m:sup>
                        </m:sSup>
                      </m:num>
                      <m:den>
                        <m:r>
                          <a:rPr lang="tr-TR" b="0" i="1" smtClean="0">
                            <a:latin typeface="Cambria Math" panose="02040503050406030204" pitchFamily="18" charset="0"/>
                          </a:rPr>
                          <m:t>2</m:t>
                        </m:r>
                        <m:r>
                          <a:rPr lang="tr-TR" b="0" i="1" smtClean="0">
                            <a:latin typeface="Cambria Math" panose="02040503050406030204" pitchFamily="18" charset="0"/>
                          </a:rPr>
                          <m:t>𝑥</m:t>
                        </m:r>
                        <m:r>
                          <a:rPr lang="tr-TR" b="0" i="1" smtClean="0">
                            <a:latin typeface="Cambria Math" panose="02040503050406030204" pitchFamily="18" charset="0"/>
                          </a:rPr>
                          <m:t>4</m:t>
                        </m:r>
                      </m:den>
                    </m:f>
                    <m:r>
                      <a:rPr lang="tr-TR" b="0" i="1" smtClean="0">
                        <a:latin typeface="Cambria Math" panose="02040503050406030204" pitchFamily="18" charset="0"/>
                      </a:rPr>
                      <m:t>−9302500=122500</m:t>
                    </m:r>
                  </m:oMath>
                </a14:m>
                <a:endParaRPr lang="tr-TR" dirty="0"/>
              </a:p>
            </p:txBody>
          </p:sp>
        </mc:Choice>
        <mc:Fallback xmlns="">
          <p:sp>
            <p:nvSpPr>
              <p:cNvPr id="4" name="TextBox 3"/>
              <p:cNvSpPr txBox="1">
                <a:spLocks noRot="1" noChangeAspect="1" noMove="1" noResize="1" noEditPoints="1" noAdjustHandles="1" noChangeArrowheads="1" noChangeShapeType="1" noTextEdit="1"/>
              </p:cNvSpPr>
              <p:nvPr/>
            </p:nvSpPr>
            <p:spPr>
              <a:xfrm>
                <a:off x="983092" y="3203697"/>
                <a:ext cx="6809428" cy="524182"/>
              </a:xfrm>
              <a:prstGeom prst="rect">
                <a:avLst/>
              </a:prstGeom>
              <a:blipFill>
                <a:blip r:embed="rId2"/>
                <a:stretch>
                  <a:fillRect l="-716" b="-6977"/>
                </a:stretch>
              </a:blipFill>
            </p:spPr>
            <p:txBody>
              <a:bodyPr/>
              <a:lstStyle/>
              <a:p>
                <a:r>
                  <a:rPr lang="tr-TR">
                    <a:noFill/>
                  </a:rPr>
                  <a:t> </a:t>
                </a:r>
              </a:p>
            </p:txBody>
          </p:sp>
        </mc:Fallback>
      </mc:AlternateContent>
      <p:graphicFrame>
        <p:nvGraphicFramePr>
          <p:cNvPr id="9" name="Table 8"/>
          <p:cNvGraphicFramePr>
            <a:graphicFrameLocks noGrp="1"/>
          </p:cNvGraphicFramePr>
          <p:nvPr>
            <p:extLst>
              <p:ext uri="{D42A27DB-BD31-4B8C-83A1-F6EECF244321}">
                <p14:modId xmlns:p14="http://schemas.microsoft.com/office/powerpoint/2010/main" val="3879289255"/>
              </p:ext>
            </p:extLst>
          </p:nvPr>
        </p:nvGraphicFramePr>
        <p:xfrm>
          <a:off x="983092" y="1219200"/>
          <a:ext cx="8128000" cy="1854200"/>
        </p:xfrm>
        <a:graphic>
          <a:graphicData uri="http://schemas.openxmlformats.org/drawingml/2006/table">
            <a:tbl>
              <a:tblPr firstRow="1" bandRow="1">
                <a:tableStyleId>{2D5ABB26-0587-4C30-8999-92F81FD0307C}</a:tableStyleId>
              </a:tblPr>
              <a:tblGrid>
                <a:gridCol w="2032000">
                  <a:extLst>
                    <a:ext uri="{9D8B030D-6E8A-4147-A177-3AD203B41FA5}">
                      <a16:colId xmlns:a16="http://schemas.microsoft.com/office/drawing/2014/main" val="2548504308"/>
                    </a:ext>
                  </a:extLst>
                </a:gridCol>
                <a:gridCol w="2032000">
                  <a:extLst>
                    <a:ext uri="{9D8B030D-6E8A-4147-A177-3AD203B41FA5}">
                      <a16:colId xmlns:a16="http://schemas.microsoft.com/office/drawing/2014/main" val="3251552947"/>
                    </a:ext>
                  </a:extLst>
                </a:gridCol>
                <a:gridCol w="2032000">
                  <a:extLst>
                    <a:ext uri="{9D8B030D-6E8A-4147-A177-3AD203B41FA5}">
                      <a16:colId xmlns:a16="http://schemas.microsoft.com/office/drawing/2014/main" val="1075417194"/>
                    </a:ext>
                  </a:extLst>
                </a:gridCol>
                <a:gridCol w="2032000">
                  <a:extLst>
                    <a:ext uri="{9D8B030D-6E8A-4147-A177-3AD203B41FA5}">
                      <a16:colId xmlns:a16="http://schemas.microsoft.com/office/drawing/2014/main" val="4076375639"/>
                    </a:ext>
                  </a:extLst>
                </a:gridCol>
              </a:tblGrid>
              <a:tr h="370840">
                <a:tc rowSpan="2">
                  <a:txBody>
                    <a:bodyPr/>
                    <a:lstStyle/>
                    <a:p>
                      <a:pPr algn="ctr"/>
                      <a:r>
                        <a:rPr lang="tr-TR" sz="1800" dirty="0" smtClean="0"/>
                        <a:t>Sulama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gridSpan="2">
                  <a:txBody>
                    <a:bodyPr/>
                    <a:lstStyle/>
                    <a:p>
                      <a:pPr algn="ctr"/>
                      <a:r>
                        <a:rPr lang="tr-TR" sz="1800" dirty="0" smtClean="0"/>
                        <a:t>Azot</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endParaRPr lang="tr-TR" dirty="0"/>
                    </a:p>
                  </a:txBody>
                  <a:tcPr/>
                </a:tc>
                <a:tc rowSpan="2">
                  <a:txBody>
                    <a:bodyPr/>
                    <a:lstStyle/>
                    <a:p>
                      <a:pPr algn="ctr"/>
                      <a:r>
                        <a:rPr lang="tr-TR" sz="1800" dirty="0" smtClean="0"/>
                        <a:t>Toplam</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14177041"/>
                  </a:ext>
                </a:extLst>
              </a:tr>
              <a:tr h="370840">
                <a:tc vMerge="1">
                  <a:txBody>
                    <a:bodyPr/>
                    <a:lstStyle/>
                    <a:p>
                      <a:pPr algn="ctr"/>
                      <a:endParaRPr lang="tr-TR" dirty="0"/>
                    </a:p>
                  </a:txBody>
                  <a:tcPr anchor="ctr"/>
                </a:tc>
                <a:tc>
                  <a:txBody>
                    <a:bodyPr/>
                    <a:lstStyle/>
                    <a:p>
                      <a:pPr algn="ctr"/>
                      <a:r>
                        <a:rPr lang="tr-TR" sz="1800" dirty="0" smtClean="0"/>
                        <a:t>n</a:t>
                      </a:r>
                      <a:r>
                        <a:rPr lang="tr-TR" sz="1800" baseline="-25000" dirty="0" smtClean="0"/>
                        <a:t>0</a:t>
                      </a:r>
                      <a:endParaRPr lang="tr-TR" sz="18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smtClean="0"/>
                        <a:t>n</a:t>
                      </a:r>
                      <a:r>
                        <a:rPr lang="tr-TR" sz="1800" baseline="-25000" dirty="0" smtClean="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vMerge="1">
                  <a:txBody>
                    <a:bodyPr/>
                    <a:lstStyle/>
                    <a:p>
                      <a:pPr algn="ctr"/>
                      <a:endParaRPr lang="tr-TR" dirty="0"/>
                    </a:p>
                  </a:txBody>
                  <a:tcPr anchor="ctr"/>
                </a:tc>
                <a:extLst>
                  <a:ext uri="{0D108BD9-81ED-4DB2-BD59-A6C34878D82A}">
                    <a16:rowId xmlns:a16="http://schemas.microsoft.com/office/drawing/2014/main" val="913208949"/>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aseline="0" dirty="0" smtClean="0"/>
                        <a:t>S</a:t>
                      </a:r>
                      <a:r>
                        <a:rPr lang="tr-TR" sz="1800" baseline="-25000" dirty="0" smtClean="0"/>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1800" dirty="0" smtClean="0"/>
                        <a:t>2800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1800" dirty="0" smtClean="0"/>
                        <a:t>3200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1800" b="1" dirty="0" smtClean="0"/>
                        <a:t>6000</a:t>
                      </a:r>
                      <a:endParaRPr lang="tr-TR" sz="1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580008179"/>
                  </a:ext>
                </a:extLst>
              </a:tr>
              <a:tr h="370840">
                <a:tc>
                  <a:txBody>
                    <a:bodyPr/>
                    <a:lstStyle/>
                    <a:p>
                      <a:pPr algn="ctr"/>
                      <a:r>
                        <a:rPr lang="tr-TR" sz="1800" dirty="0" smtClean="0"/>
                        <a:t>S</a:t>
                      </a:r>
                      <a:r>
                        <a:rPr lang="tr-TR" sz="1800" baseline="-25000" dirty="0" smtClean="0"/>
                        <a:t>1</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1800" dirty="0" smtClean="0"/>
                        <a:t>2600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1800" dirty="0" smtClean="0"/>
                        <a:t>3600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1800" b="1" dirty="0" smtClean="0"/>
                        <a:t>6200</a:t>
                      </a:r>
                      <a:endParaRPr lang="tr-TR" sz="1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14374792"/>
                  </a:ext>
                </a:extLst>
              </a:tr>
              <a:tr h="370840">
                <a:tc>
                  <a:txBody>
                    <a:bodyPr/>
                    <a:lstStyle/>
                    <a:p>
                      <a:pPr algn="ctr"/>
                      <a:r>
                        <a:rPr lang="tr-TR" sz="1800" dirty="0" smtClean="0"/>
                        <a:t>Toplam</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1800" b="1" dirty="0" smtClean="0"/>
                        <a:t>5400</a:t>
                      </a:r>
                      <a:endParaRPr lang="tr-TR" sz="1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1800" b="1" dirty="0" smtClean="0"/>
                        <a:t>6800</a:t>
                      </a:r>
                      <a:endParaRPr lang="tr-TR" sz="18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395241479"/>
                  </a:ext>
                </a:extLst>
              </a:tr>
            </a:tbl>
          </a:graphicData>
        </a:graphic>
      </p:graphicFrame>
      <mc:AlternateContent xmlns:mc="http://schemas.openxmlformats.org/markup-compatibility/2006" xmlns:a14="http://schemas.microsoft.com/office/drawing/2010/main">
        <mc:Choice Requires="a14">
          <p:sp>
            <p:nvSpPr>
              <p:cNvPr id="10" name="TextBox 9"/>
              <p:cNvSpPr txBox="1"/>
              <p:nvPr/>
            </p:nvSpPr>
            <p:spPr>
              <a:xfrm>
                <a:off x="983092" y="3880279"/>
                <a:ext cx="7346435" cy="524182"/>
              </a:xfrm>
              <a:prstGeom prst="rect">
                <a:avLst/>
              </a:prstGeom>
              <a:noFill/>
            </p:spPr>
            <p:txBody>
              <a:bodyPr wrap="none" rtlCol="0">
                <a:spAutoFit/>
              </a:bodyPr>
              <a:lstStyle/>
              <a:p>
                <a:r>
                  <a:rPr lang="tr-TR" dirty="0" smtClean="0"/>
                  <a:t>2b. </a:t>
                </a:r>
                <a14:m>
                  <m:oMath xmlns:m="http://schemas.openxmlformats.org/officeDocument/2006/math">
                    <m:r>
                      <a:rPr lang="tr-TR" b="0" i="1" smtClean="0">
                        <a:latin typeface="Cambria Math" panose="02040503050406030204" pitchFamily="18" charset="0"/>
                      </a:rPr>
                      <m:t>𝑆𝑢𝑙𝑎𝑚𝑎</m:t>
                    </m:r>
                    <m:r>
                      <a:rPr lang="tr-TR" b="0" i="1" smtClean="0">
                        <a:latin typeface="Cambria Math" panose="02040503050406030204" pitchFamily="18" charset="0"/>
                      </a:rPr>
                      <m:t> </m:t>
                    </m:r>
                    <m:r>
                      <a:rPr lang="tr-TR" b="0" i="1" smtClean="0">
                        <a:latin typeface="Cambria Math" panose="02040503050406030204" pitchFamily="18" charset="0"/>
                      </a:rPr>
                      <m:t>𝐾𝑇</m:t>
                    </m:r>
                    <m:r>
                      <a:rPr lang="tr-TR" b="0" i="1" smtClean="0">
                        <a:latin typeface="Cambria Math" panose="02040503050406030204" pitchFamily="18" charset="0"/>
                      </a:rPr>
                      <m:t>=</m:t>
                    </m:r>
                    <m:f>
                      <m:fPr>
                        <m:ctrlPr>
                          <a:rPr lang="tr-TR" b="0" i="1" smtClean="0">
                            <a:latin typeface="Cambria Math" panose="02040503050406030204" pitchFamily="18" charset="0"/>
                          </a:rPr>
                        </m:ctrlPr>
                      </m:fPr>
                      <m:num>
                        <m:nary>
                          <m:naryPr>
                            <m:chr m:val="∑"/>
                            <m:subHide m:val="on"/>
                            <m:supHide m:val="on"/>
                            <m:ctrlPr>
                              <a:rPr lang="tr-TR" b="0" i="1" smtClean="0">
                                <a:latin typeface="Cambria Math" panose="02040503050406030204" pitchFamily="18" charset="0"/>
                              </a:rPr>
                            </m:ctrlPr>
                          </m:naryPr>
                          <m:sub/>
                          <m:sup/>
                          <m:e>
                            <m:r>
                              <a:rPr lang="tr-TR" b="0" i="1" smtClean="0">
                                <a:latin typeface="Cambria Math" panose="02040503050406030204" pitchFamily="18" charset="0"/>
                              </a:rPr>
                              <m:t>(</m:t>
                            </m:r>
                            <m:nary>
                              <m:naryPr>
                                <m:chr m:val="∑"/>
                                <m:subHide m:val="on"/>
                                <m:supHide m:val="on"/>
                                <m:ctrlPr>
                                  <a:rPr lang="tr-TR" b="0" i="1" smtClean="0">
                                    <a:latin typeface="Cambria Math" panose="02040503050406030204" pitchFamily="18" charset="0"/>
                                  </a:rPr>
                                </m:ctrlPr>
                              </m:naryPr>
                              <m:sub/>
                              <m:sup/>
                              <m:e>
                                <m:sSup>
                                  <m:sSupPr>
                                    <m:ctrlPr>
                                      <a:rPr lang="tr-TR" b="0" i="1" smtClean="0">
                                        <a:latin typeface="Cambria Math" panose="02040503050406030204" pitchFamily="18" charset="0"/>
                                      </a:rPr>
                                    </m:ctrlPr>
                                  </m:sSupPr>
                                  <m:e>
                                    <m:sSub>
                                      <m:sSubPr>
                                        <m:ctrlPr>
                                          <a:rPr lang="tr-TR" b="0" i="1" smtClean="0">
                                            <a:latin typeface="Cambria Math" panose="02040503050406030204" pitchFamily="18" charset="0"/>
                                          </a:rPr>
                                        </m:ctrlPr>
                                      </m:sSubPr>
                                      <m:e>
                                        <m:r>
                                          <a:rPr lang="tr-TR" b="0" i="1" smtClean="0">
                                            <a:latin typeface="Cambria Math" panose="02040503050406030204" pitchFamily="18" charset="0"/>
                                          </a:rPr>
                                          <m:t>𝑥</m:t>
                                        </m:r>
                                      </m:e>
                                      <m:sub>
                                        <m:r>
                                          <a:rPr lang="tr-TR" b="0" i="1" smtClean="0">
                                            <a:latin typeface="Cambria Math" panose="02040503050406030204" pitchFamily="18" charset="0"/>
                                          </a:rPr>
                                          <m:t>𝑠𝑢𝑙𝑎𝑚𝑎</m:t>
                                        </m:r>
                                      </m:sub>
                                    </m:sSub>
                                    <m:r>
                                      <a:rPr lang="tr-TR" b="0" i="1" smtClean="0">
                                        <a:latin typeface="Cambria Math" panose="02040503050406030204" pitchFamily="18" charset="0"/>
                                      </a:rPr>
                                      <m:t>)</m:t>
                                    </m:r>
                                  </m:e>
                                  <m:sup>
                                    <m:r>
                                      <a:rPr lang="tr-TR" b="0" i="1" smtClean="0">
                                        <a:latin typeface="Cambria Math" panose="02040503050406030204" pitchFamily="18" charset="0"/>
                                      </a:rPr>
                                      <m:t>2</m:t>
                                    </m:r>
                                  </m:sup>
                                </m:sSup>
                              </m:e>
                            </m:nary>
                          </m:e>
                        </m:nary>
                      </m:num>
                      <m:den>
                        <m:r>
                          <a:rPr lang="tr-TR" b="0" i="1" smtClean="0">
                            <a:latin typeface="Cambria Math" panose="02040503050406030204" pitchFamily="18" charset="0"/>
                          </a:rPr>
                          <m:t>𝑎𝑥𝑟</m:t>
                        </m:r>
                      </m:den>
                    </m:f>
                    <m:r>
                      <a:rPr lang="tr-TR" b="0" i="1" smtClean="0">
                        <a:latin typeface="Cambria Math" panose="02040503050406030204" pitchFamily="18" charset="0"/>
                      </a:rPr>
                      <m:t>−</m:t>
                    </m:r>
                    <m:r>
                      <a:rPr lang="tr-TR" b="0" i="1" smtClean="0">
                        <a:latin typeface="Cambria Math" panose="02040503050406030204" pitchFamily="18" charset="0"/>
                      </a:rPr>
                      <m:t>𝐷𝐹</m:t>
                    </m:r>
                    <m:r>
                      <a:rPr lang="tr-TR" b="0" i="1" smtClean="0">
                        <a:latin typeface="Cambria Math" panose="02040503050406030204" pitchFamily="18" charset="0"/>
                      </a:rPr>
                      <m:t>=</m:t>
                    </m:r>
                    <m:f>
                      <m:fPr>
                        <m:ctrlPr>
                          <a:rPr lang="tr-TR" b="0" i="1" smtClean="0">
                            <a:latin typeface="Cambria Math" panose="02040503050406030204" pitchFamily="18" charset="0"/>
                          </a:rPr>
                        </m:ctrlPr>
                      </m:fPr>
                      <m:num>
                        <m:sSup>
                          <m:sSupPr>
                            <m:ctrlPr>
                              <a:rPr lang="tr-TR" b="0" i="1" smtClean="0">
                                <a:latin typeface="Cambria Math" panose="02040503050406030204" pitchFamily="18" charset="0"/>
                              </a:rPr>
                            </m:ctrlPr>
                          </m:sSupPr>
                          <m:e>
                            <m:r>
                              <a:rPr lang="tr-TR" b="0" i="1" smtClean="0">
                                <a:latin typeface="Cambria Math" panose="02040503050406030204" pitchFamily="18" charset="0"/>
                              </a:rPr>
                              <m:t>6000</m:t>
                            </m:r>
                          </m:e>
                          <m:sup>
                            <m:r>
                              <a:rPr lang="tr-TR" b="0" i="1" smtClean="0">
                                <a:latin typeface="Cambria Math" panose="02040503050406030204" pitchFamily="18" charset="0"/>
                              </a:rPr>
                              <m:t>2</m:t>
                            </m:r>
                          </m:sup>
                        </m:sSup>
                        <m:r>
                          <a:rPr lang="tr-TR" b="0" i="1" smtClean="0">
                            <a:latin typeface="Cambria Math" panose="02040503050406030204" pitchFamily="18" charset="0"/>
                          </a:rPr>
                          <m:t>+</m:t>
                        </m:r>
                        <m:sSup>
                          <m:sSupPr>
                            <m:ctrlPr>
                              <a:rPr lang="tr-TR" i="1">
                                <a:latin typeface="Cambria Math" panose="02040503050406030204" pitchFamily="18" charset="0"/>
                              </a:rPr>
                            </m:ctrlPr>
                          </m:sSupPr>
                          <m:e>
                            <m:r>
                              <a:rPr lang="tr-TR" b="0" i="1" smtClean="0">
                                <a:latin typeface="Cambria Math" panose="02040503050406030204" pitchFamily="18" charset="0"/>
                              </a:rPr>
                              <m:t>62</m:t>
                            </m:r>
                            <m:r>
                              <a:rPr lang="tr-TR" i="1">
                                <a:latin typeface="Cambria Math" panose="02040503050406030204" pitchFamily="18" charset="0"/>
                              </a:rPr>
                              <m:t>00</m:t>
                            </m:r>
                          </m:e>
                          <m:sup>
                            <m:r>
                              <a:rPr lang="tr-TR" i="1">
                                <a:latin typeface="Cambria Math" panose="02040503050406030204" pitchFamily="18" charset="0"/>
                              </a:rPr>
                              <m:t>2</m:t>
                            </m:r>
                          </m:sup>
                        </m:sSup>
                      </m:num>
                      <m:den>
                        <m:r>
                          <a:rPr lang="tr-TR" b="0" i="1" smtClean="0">
                            <a:latin typeface="Cambria Math" panose="02040503050406030204" pitchFamily="18" charset="0"/>
                          </a:rPr>
                          <m:t>2</m:t>
                        </m:r>
                        <m:r>
                          <a:rPr lang="tr-TR" b="0" i="1" smtClean="0">
                            <a:latin typeface="Cambria Math" panose="02040503050406030204" pitchFamily="18" charset="0"/>
                          </a:rPr>
                          <m:t>𝑥</m:t>
                        </m:r>
                        <m:r>
                          <a:rPr lang="tr-TR" b="0" i="1" smtClean="0">
                            <a:latin typeface="Cambria Math" panose="02040503050406030204" pitchFamily="18" charset="0"/>
                          </a:rPr>
                          <m:t>4</m:t>
                        </m:r>
                      </m:den>
                    </m:f>
                    <m:r>
                      <a:rPr lang="tr-TR" b="0" i="1" smtClean="0">
                        <a:latin typeface="Cambria Math" panose="02040503050406030204" pitchFamily="18" charset="0"/>
                      </a:rPr>
                      <m:t>−9302500=2500</m:t>
                    </m:r>
                  </m:oMath>
                </a14:m>
                <a:endParaRPr lang="tr-TR" dirty="0"/>
              </a:p>
            </p:txBody>
          </p:sp>
        </mc:Choice>
        <mc:Fallback xmlns="">
          <p:sp>
            <p:nvSpPr>
              <p:cNvPr id="10" name="TextBox 9"/>
              <p:cNvSpPr txBox="1">
                <a:spLocks noRot="1" noChangeAspect="1" noMove="1" noResize="1" noEditPoints="1" noAdjustHandles="1" noChangeArrowheads="1" noChangeShapeType="1" noTextEdit="1"/>
              </p:cNvSpPr>
              <p:nvPr/>
            </p:nvSpPr>
            <p:spPr>
              <a:xfrm>
                <a:off x="983092" y="3880279"/>
                <a:ext cx="7346435" cy="524182"/>
              </a:xfrm>
              <a:prstGeom prst="rect">
                <a:avLst/>
              </a:prstGeom>
              <a:blipFill>
                <a:blip r:embed="rId3"/>
                <a:stretch>
                  <a:fillRect l="-664" b="-6977"/>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11" name="TextBox 10"/>
              <p:cNvSpPr txBox="1"/>
              <p:nvPr/>
            </p:nvSpPr>
            <p:spPr>
              <a:xfrm>
                <a:off x="983092" y="4534758"/>
                <a:ext cx="10659649" cy="338554"/>
              </a:xfrm>
              <a:prstGeom prst="rect">
                <a:avLst/>
              </a:prstGeom>
              <a:noFill/>
            </p:spPr>
            <p:txBody>
              <a:bodyPr wrap="none" rtlCol="0">
                <a:spAutoFit/>
              </a:bodyPr>
              <a:lstStyle/>
              <a:p>
                <a:r>
                  <a:rPr lang="tr-TR" sz="1600" dirty="0" smtClean="0"/>
                  <a:t>2c. </a:t>
                </a:r>
                <a14:m>
                  <m:oMath xmlns:m="http://schemas.openxmlformats.org/officeDocument/2006/math">
                    <m:r>
                      <a:rPr lang="tr-TR" sz="1600" b="0" i="1" smtClean="0">
                        <a:latin typeface="Cambria Math" panose="02040503050406030204" pitchFamily="18" charset="0"/>
                      </a:rPr>
                      <m:t>𝐴𝑧𝑜𝑡𝑥𝑆𝑢𝑙𝑎𝑚𝑎</m:t>
                    </m:r>
                    <m:r>
                      <a:rPr lang="tr-TR" sz="1600" b="0" i="1" smtClean="0">
                        <a:latin typeface="Cambria Math" panose="02040503050406030204" pitchFamily="18" charset="0"/>
                      </a:rPr>
                      <m:t> İ</m:t>
                    </m:r>
                    <m:r>
                      <a:rPr lang="tr-TR" sz="1600" b="0" i="1" smtClean="0">
                        <a:latin typeface="Cambria Math" panose="02040503050406030204" pitchFamily="18" charset="0"/>
                      </a:rPr>
                      <m:t>𝑛𝑡𝑒𝑟𝑎𝑘𝑠𝑖𝑦𝑜𝑛</m:t>
                    </m:r>
                    <m:r>
                      <a:rPr lang="tr-TR" sz="1600" b="0" i="1" smtClean="0">
                        <a:latin typeface="Cambria Math" panose="02040503050406030204" pitchFamily="18" charset="0"/>
                      </a:rPr>
                      <m:t> </m:t>
                    </m:r>
                    <m:r>
                      <a:rPr lang="tr-TR" sz="1600" b="0" i="1" smtClean="0">
                        <a:latin typeface="Cambria Math" panose="02040503050406030204" pitchFamily="18" charset="0"/>
                      </a:rPr>
                      <m:t>𝐾𝑇</m:t>
                    </m:r>
                    <m:r>
                      <a:rPr lang="tr-TR" sz="1600" b="0" i="1" smtClean="0">
                        <a:latin typeface="Cambria Math" panose="02040503050406030204" pitchFamily="18" charset="0"/>
                      </a:rPr>
                      <m:t>=</m:t>
                    </m:r>
                    <m:r>
                      <a:rPr lang="tr-TR" sz="1600" b="0" i="1" smtClean="0">
                        <a:latin typeface="Cambria Math" panose="02040503050406030204" pitchFamily="18" charset="0"/>
                      </a:rPr>
                      <m:t>𝐾𝑜𝑚𝑏𝑖𝑛𝑎𝑠𝑦𝑜𝑛</m:t>
                    </m:r>
                    <m:r>
                      <a:rPr lang="tr-TR" sz="1600" b="0" i="1" smtClean="0">
                        <a:latin typeface="Cambria Math" panose="02040503050406030204" pitchFamily="18" charset="0"/>
                      </a:rPr>
                      <m:t> </m:t>
                    </m:r>
                    <m:r>
                      <a:rPr lang="tr-TR" sz="1600" b="0" i="1" smtClean="0">
                        <a:latin typeface="Cambria Math" panose="02040503050406030204" pitchFamily="18" charset="0"/>
                      </a:rPr>
                      <m:t>𝐾𝑇</m:t>
                    </m:r>
                    <m:r>
                      <a:rPr lang="tr-TR" sz="1600" b="0" i="1" smtClean="0">
                        <a:latin typeface="Cambria Math" panose="02040503050406030204" pitchFamily="18" charset="0"/>
                      </a:rPr>
                      <m:t>−</m:t>
                    </m:r>
                    <m:r>
                      <a:rPr lang="tr-TR" sz="1600" b="0" i="1" smtClean="0">
                        <a:latin typeface="Cambria Math" panose="02040503050406030204" pitchFamily="18" charset="0"/>
                      </a:rPr>
                      <m:t>𝐴𝑧𝑜𝑡𝐾𝑇</m:t>
                    </m:r>
                    <m:r>
                      <a:rPr lang="tr-TR" sz="1600" b="0" i="1" smtClean="0">
                        <a:latin typeface="Cambria Math" panose="02040503050406030204" pitchFamily="18" charset="0"/>
                      </a:rPr>
                      <m:t>−</m:t>
                    </m:r>
                    <m:r>
                      <a:rPr lang="tr-TR" sz="1600" b="0" i="1" smtClean="0">
                        <a:latin typeface="Cambria Math" panose="02040503050406030204" pitchFamily="18" charset="0"/>
                      </a:rPr>
                      <m:t>𝑆𝑢𝑙𝑎𝑚𝑎𝐾𝑇</m:t>
                    </m:r>
                    <m:r>
                      <a:rPr lang="tr-TR" sz="1600" b="0" i="1" smtClean="0">
                        <a:latin typeface="Cambria Math" panose="02040503050406030204" pitchFamily="18" charset="0"/>
                      </a:rPr>
                      <m:t>=147500−122500−2500=22500</m:t>
                    </m:r>
                  </m:oMath>
                </a14:m>
                <a:endParaRPr lang="tr-TR" sz="1600" dirty="0"/>
              </a:p>
            </p:txBody>
          </p:sp>
        </mc:Choice>
        <mc:Fallback xmlns="">
          <p:sp>
            <p:nvSpPr>
              <p:cNvPr id="11" name="TextBox 10"/>
              <p:cNvSpPr txBox="1">
                <a:spLocks noRot="1" noChangeAspect="1" noMove="1" noResize="1" noEditPoints="1" noAdjustHandles="1" noChangeArrowheads="1" noChangeShapeType="1" noTextEdit="1"/>
              </p:cNvSpPr>
              <p:nvPr/>
            </p:nvSpPr>
            <p:spPr>
              <a:xfrm>
                <a:off x="983092" y="4534758"/>
                <a:ext cx="10659649" cy="338554"/>
              </a:xfrm>
              <a:prstGeom prst="rect">
                <a:avLst/>
              </a:prstGeom>
              <a:blipFill>
                <a:blip r:embed="rId4"/>
                <a:stretch>
                  <a:fillRect l="-286" t="-5455" b="-23636"/>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983092" y="5029040"/>
                <a:ext cx="6727867" cy="369332"/>
              </a:xfrm>
              <a:prstGeom prst="rect">
                <a:avLst/>
              </a:prstGeom>
              <a:noFill/>
            </p:spPr>
            <p:txBody>
              <a:bodyPr wrap="none" rtlCol="0">
                <a:spAutoFit/>
              </a:bodyPr>
              <a:lstStyle/>
              <a:p>
                <a:r>
                  <a:rPr lang="tr-TR" dirty="0" smtClean="0"/>
                  <a:t>3. </a:t>
                </a:r>
                <a14:m>
                  <m:oMath xmlns:m="http://schemas.openxmlformats.org/officeDocument/2006/math">
                    <m:r>
                      <a:rPr lang="tr-TR" b="0" i="1" smtClean="0">
                        <a:latin typeface="Cambria Math" panose="02040503050406030204" pitchFamily="18" charset="0"/>
                      </a:rPr>
                      <m:t>𝐻𝐾𝑂</m:t>
                    </m:r>
                    <m:r>
                      <a:rPr lang="tr-TR" b="0" i="1" smtClean="0">
                        <a:latin typeface="Cambria Math" panose="02040503050406030204" pitchFamily="18" charset="0"/>
                      </a:rPr>
                      <m:t>=</m:t>
                    </m:r>
                    <m:r>
                      <a:rPr lang="tr-TR" b="0" i="1" smtClean="0">
                        <a:latin typeface="Cambria Math" panose="02040503050406030204" pitchFamily="18" charset="0"/>
                      </a:rPr>
                      <m:t>𝐺𝐾𝑇</m:t>
                    </m:r>
                    <m:r>
                      <a:rPr lang="tr-TR" b="0" i="1" smtClean="0">
                        <a:latin typeface="Cambria Math" panose="02040503050406030204" pitchFamily="18" charset="0"/>
                      </a:rPr>
                      <m:t>−</m:t>
                    </m:r>
                    <m:r>
                      <a:rPr lang="tr-TR" b="0" i="1" smtClean="0">
                        <a:latin typeface="Cambria Math" panose="02040503050406030204" pitchFamily="18" charset="0"/>
                      </a:rPr>
                      <m:t>𝐾𝑜𝑚𝑏𝑖𝑛𝑎𝑠𝑦𝑜𝑛𝐾𝑇</m:t>
                    </m:r>
                    <m:r>
                      <a:rPr lang="tr-TR" b="0" i="1" smtClean="0">
                        <a:latin typeface="Cambria Math" panose="02040503050406030204" pitchFamily="18" charset="0"/>
                      </a:rPr>
                      <m:t>=190050−147500=42550</m:t>
                    </m:r>
                  </m:oMath>
                </a14:m>
                <a:endParaRPr lang="tr-TR" dirty="0"/>
              </a:p>
            </p:txBody>
          </p:sp>
        </mc:Choice>
        <mc:Fallback xmlns="">
          <p:sp>
            <p:nvSpPr>
              <p:cNvPr id="12" name="TextBox 11"/>
              <p:cNvSpPr txBox="1">
                <a:spLocks noRot="1" noChangeAspect="1" noMove="1" noResize="1" noEditPoints="1" noAdjustHandles="1" noChangeArrowheads="1" noChangeShapeType="1" noTextEdit="1"/>
              </p:cNvSpPr>
              <p:nvPr/>
            </p:nvSpPr>
            <p:spPr>
              <a:xfrm>
                <a:off x="983092" y="5029040"/>
                <a:ext cx="6727867" cy="369332"/>
              </a:xfrm>
              <a:prstGeom prst="rect">
                <a:avLst/>
              </a:prstGeom>
              <a:blipFill>
                <a:blip r:embed="rId5"/>
                <a:stretch>
                  <a:fillRect l="-725" t="-9836" b="-24590"/>
                </a:stretch>
              </a:blipFill>
            </p:spPr>
            <p:txBody>
              <a:bodyPr/>
              <a:lstStyle/>
              <a:p>
                <a:r>
                  <a:rPr lang="tr-TR">
                    <a:noFill/>
                  </a:rPr>
                  <a:t> </a:t>
                </a:r>
              </a:p>
            </p:txBody>
          </p:sp>
        </mc:Fallback>
      </mc:AlternateContent>
    </p:spTree>
    <p:extLst>
      <p:ext uri="{BB962C8B-B14F-4D97-AF65-F5344CB8AC3E}">
        <p14:creationId xmlns:p14="http://schemas.microsoft.com/office/powerpoint/2010/main" val="3205160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74525"/>
            <a:ext cx="10515600" cy="646929"/>
          </a:xfrm>
        </p:spPr>
        <p:txBody>
          <a:bodyPr>
            <a:normAutofit fontScale="90000"/>
          </a:bodyPr>
          <a:lstStyle/>
          <a:p>
            <a:r>
              <a:rPr lang="tr-TR" b="1" dirty="0" smtClean="0">
                <a:solidFill>
                  <a:srgbClr val="C00000"/>
                </a:solidFill>
                <a:effectLst>
                  <a:outerShdw blurRad="38100" dist="38100" dir="2700000" algn="tl">
                    <a:srgbClr val="000000">
                      <a:alpha val="43137"/>
                    </a:srgbClr>
                  </a:outerShdw>
                </a:effectLst>
              </a:rPr>
              <a:t>Şansa Bağlı Parsellerde Faktöriyel Düzenleme</a:t>
            </a:r>
            <a:endParaRPr lang="tr-TR"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1251751"/>
            <a:ext cx="10515600" cy="346230"/>
          </a:xfrm>
        </p:spPr>
        <p:txBody>
          <a:bodyPr>
            <a:normAutofit fontScale="92500" lnSpcReduction="20000"/>
          </a:bodyPr>
          <a:lstStyle/>
          <a:p>
            <a:pPr marL="0" indent="0">
              <a:buNone/>
            </a:pPr>
            <a:endParaRPr lang="tr-TR" sz="2400" dirty="0" smtClean="0"/>
          </a:p>
          <a:p>
            <a:pPr marL="0" indent="0">
              <a:buNone/>
            </a:pPr>
            <a:endParaRPr lang="tr-TR" sz="2400" dirty="0"/>
          </a:p>
        </p:txBody>
      </p:sp>
      <p:graphicFrame>
        <p:nvGraphicFramePr>
          <p:cNvPr id="5" name="Table 4"/>
          <p:cNvGraphicFramePr>
            <a:graphicFrameLocks noGrp="1"/>
          </p:cNvGraphicFramePr>
          <p:nvPr>
            <p:extLst>
              <p:ext uri="{D42A27DB-BD31-4B8C-83A1-F6EECF244321}">
                <p14:modId xmlns:p14="http://schemas.microsoft.com/office/powerpoint/2010/main" val="1629295151"/>
              </p:ext>
            </p:extLst>
          </p:nvPr>
        </p:nvGraphicFramePr>
        <p:xfrm>
          <a:off x="940046" y="1121454"/>
          <a:ext cx="8306118" cy="2865120"/>
        </p:xfrm>
        <a:graphic>
          <a:graphicData uri="http://schemas.openxmlformats.org/drawingml/2006/table">
            <a:tbl>
              <a:tblPr firstRow="1" bandRow="1">
                <a:tableStyleId>{2D5ABB26-0587-4C30-8999-92F81FD0307C}</a:tableStyleId>
              </a:tblPr>
              <a:tblGrid>
                <a:gridCol w="1723255">
                  <a:extLst>
                    <a:ext uri="{9D8B030D-6E8A-4147-A177-3AD203B41FA5}">
                      <a16:colId xmlns:a16="http://schemas.microsoft.com/office/drawing/2014/main" val="3631801608"/>
                    </a:ext>
                  </a:extLst>
                </a:gridCol>
                <a:gridCol w="1207363">
                  <a:extLst>
                    <a:ext uri="{9D8B030D-6E8A-4147-A177-3AD203B41FA5}">
                      <a16:colId xmlns:a16="http://schemas.microsoft.com/office/drawing/2014/main" val="2817662860"/>
                    </a:ext>
                  </a:extLst>
                </a:gridCol>
                <a:gridCol w="1311500">
                  <a:extLst>
                    <a:ext uri="{9D8B030D-6E8A-4147-A177-3AD203B41FA5}">
                      <a16:colId xmlns:a16="http://schemas.microsoft.com/office/drawing/2014/main" val="436747884"/>
                    </a:ext>
                  </a:extLst>
                </a:gridCol>
                <a:gridCol w="259848">
                  <a:extLst>
                    <a:ext uri="{9D8B030D-6E8A-4147-A177-3AD203B41FA5}">
                      <a16:colId xmlns:a16="http://schemas.microsoft.com/office/drawing/2014/main" val="312949812"/>
                    </a:ext>
                  </a:extLst>
                </a:gridCol>
                <a:gridCol w="1225118">
                  <a:extLst>
                    <a:ext uri="{9D8B030D-6E8A-4147-A177-3AD203B41FA5}">
                      <a16:colId xmlns:a16="http://schemas.microsoft.com/office/drawing/2014/main" val="3664772808"/>
                    </a:ext>
                  </a:extLst>
                </a:gridCol>
                <a:gridCol w="994299">
                  <a:extLst>
                    <a:ext uri="{9D8B030D-6E8A-4147-A177-3AD203B41FA5}">
                      <a16:colId xmlns:a16="http://schemas.microsoft.com/office/drawing/2014/main" val="215804877"/>
                    </a:ext>
                  </a:extLst>
                </a:gridCol>
                <a:gridCol w="1584735">
                  <a:extLst>
                    <a:ext uri="{9D8B030D-6E8A-4147-A177-3AD203B41FA5}">
                      <a16:colId xmlns:a16="http://schemas.microsoft.com/office/drawing/2014/main" val="1009538025"/>
                    </a:ext>
                  </a:extLst>
                </a:gridCol>
              </a:tblGrid>
              <a:tr h="370840">
                <a:tc>
                  <a:txBody>
                    <a:bodyPr/>
                    <a:lstStyle/>
                    <a:p>
                      <a:pPr algn="ctr"/>
                      <a:r>
                        <a:rPr lang="tr-TR" dirty="0" smtClean="0"/>
                        <a:t>VK</a:t>
                      </a:r>
                      <a:endParaRPr lang="tr-TR"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endParaRPr lang="tr-TR"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dirty="0" smtClean="0"/>
                        <a:t>SD</a:t>
                      </a:r>
                      <a:endParaRPr lang="tr-TR"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endParaRPr lang="tr-TR"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dirty="0" smtClean="0"/>
                        <a:t>KT</a:t>
                      </a:r>
                      <a:endParaRPr lang="tr-TR"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dirty="0" smtClean="0"/>
                        <a:t>KO</a:t>
                      </a:r>
                      <a:endParaRPr lang="tr-TR"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dirty="0" smtClean="0"/>
                        <a:t>F</a:t>
                      </a:r>
                      <a:endParaRPr lang="tr-TR"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729529345"/>
                  </a:ext>
                </a:extLst>
              </a:tr>
              <a:tr h="370840">
                <a:tc>
                  <a:txBody>
                    <a:bodyPr/>
                    <a:lstStyle/>
                    <a:p>
                      <a:pPr algn="l"/>
                      <a:r>
                        <a:rPr lang="tr-TR" dirty="0" smtClean="0"/>
                        <a:t>Genel</a:t>
                      </a:r>
                      <a:endParaRPr lang="tr-TR" dirty="0"/>
                    </a:p>
                  </a:txBody>
                  <a:tcPr anchor="ctr">
                    <a:lnT w="12700" cap="flat" cmpd="sng" algn="ctr">
                      <a:solidFill>
                        <a:schemeClr val="tx1"/>
                      </a:solidFill>
                      <a:prstDash val="solid"/>
                      <a:round/>
                      <a:headEnd type="none" w="med" len="med"/>
                      <a:tailEnd type="none" w="med" len="med"/>
                    </a:lnT>
                    <a:solidFill>
                      <a:schemeClr val="accent4">
                        <a:lumMod val="20000"/>
                        <a:lumOff val="80000"/>
                      </a:schemeClr>
                    </a:solidFill>
                  </a:tcPr>
                </a:tc>
                <a:tc>
                  <a:txBody>
                    <a:bodyPr/>
                    <a:lstStyle/>
                    <a:p>
                      <a:pPr algn="l"/>
                      <a:r>
                        <a:rPr lang="tr-TR" dirty="0" smtClean="0">
                          <a:latin typeface="Cambria Math" panose="02040503050406030204" pitchFamily="18" charset="0"/>
                          <a:ea typeface="Cambria Math" panose="02040503050406030204" pitchFamily="18" charset="0"/>
                        </a:rPr>
                        <a:t>(</a:t>
                      </a:r>
                      <a:r>
                        <a:rPr lang="tr-TR" dirty="0" err="1" smtClean="0">
                          <a:latin typeface="Cambria Math" panose="02040503050406030204" pitchFamily="18" charset="0"/>
                          <a:ea typeface="Cambria Math" panose="02040503050406030204" pitchFamily="18" charset="0"/>
                        </a:rPr>
                        <a:t>nxsxr</a:t>
                      </a:r>
                      <a:r>
                        <a:rPr lang="tr-TR" dirty="0" smtClean="0">
                          <a:latin typeface="Cambria Math" panose="02040503050406030204" pitchFamily="18" charset="0"/>
                          <a:ea typeface="Cambria Math" panose="02040503050406030204" pitchFamily="18" charset="0"/>
                        </a:rPr>
                        <a:t>)-1</a:t>
                      </a:r>
                      <a:endParaRPr lang="tr-TR" dirty="0">
                        <a:latin typeface="Cambria Math" panose="02040503050406030204" pitchFamily="18" charset="0"/>
                        <a:ea typeface="Cambria Math" panose="02040503050406030204" pitchFamily="18" charset="0"/>
                      </a:endParaRPr>
                    </a:p>
                  </a:txBody>
                  <a:tcPr anchor="ctr">
                    <a:lnT w="12700" cap="flat" cmpd="sng" algn="ctr">
                      <a:solidFill>
                        <a:schemeClr val="tx1"/>
                      </a:solidFill>
                      <a:prstDash val="solid"/>
                      <a:round/>
                      <a:headEnd type="none" w="med" len="med"/>
                      <a:tailEnd type="none" w="med" len="med"/>
                    </a:lnT>
                    <a:solidFill>
                      <a:schemeClr val="accent4">
                        <a:lumMod val="20000"/>
                        <a:lumOff val="80000"/>
                      </a:schemeClr>
                    </a:solidFill>
                  </a:tcPr>
                </a:tc>
                <a:tc gridSpan="2">
                  <a:txBody>
                    <a:bodyPr/>
                    <a:lstStyle/>
                    <a:p>
                      <a:pPr algn="r"/>
                      <a:r>
                        <a:rPr lang="tr-TR" dirty="0" smtClean="0"/>
                        <a:t>2x2x4-1=15</a:t>
                      </a:r>
                      <a:endParaRPr lang="tr-TR" dirty="0"/>
                    </a:p>
                  </a:txBody>
                  <a:tcPr anchor="ctr">
                    <a:lnT w="12700" cap="flat" cmpd="sng" algn="ctr">
                      <a:solidFill>
                        <a:schemeClr val="tx1"/>
                      </a:solidFill>
                      <a:prstDash val="solid"/>
                      <a:round/>
                      <a:headEnd type="none" w="med" len="med"/>
                      <a:tailEnd type="none" w="med" len="med"/>
                    </a:lnT>
                  </a:tcPr>
                </a:tc>
                <a:tc hMerge="1">
                  <a:txBody>
                    <a:bodyPr/>
                    <a:lstStyle/>
                    <a:p>
                      <a:pPr algn="ctr"/>
                      <a:endParaRPr lang="tr-TR" dirty="0"/>
                    </a:p>
                  </a:txBody>
                  <a:tcPr anchor="ctr"/>
                </a:tc>
                <a:tc>
                  <a:txBody>
                    <a:bodyPr/>
                    <a:lstStyle/>
                    <a:p>
                      <a:pPr algn="ctr"/>
                      <a:endParaRPr lang="tr-TR" dirty="0"/>
                    </a:p>
                  </a:txBody>
                  <a:tcPr anchor="ctr">
                    <a:lnT w="12700" cap="flat" cmpd="sng" algn="ctr">
                      <a:solidFill>
                        <a:schemeClr val="tx1"/>
                      </a:solidFill>
                      <a:prstDash val="solid"/>
                      <a:round/>
                      <a:headEnd type="none" w="med" len="med"/>
                      <a:tailEnd type="none" w="med" len="med"/>
                    </a:lnT>
                  </a:tcPr>
                </a:tc>
                <a:tc>
                  <a:txBody>
                    <a:bodyPr/>
                    <a:lstStyle/>
                    <a:p>
                      <a:pPr algn="ctr"/>
                      <a:endParaRPr lang="tr-TR" dirty="0"/>
                    </a:p>
                  </a:txBody>
                  <a:tcPr anchor="ctr">
                    <a:lnT w="12700" cap="flat" cmpd="sng" algn="ctr">
                      <a:solidFill>
                        <a:schemeClr val="tx1"/>
                      </a:solidFill>
                      <a:prstDash val="solid"/>
                      <a:round/>
                      <a:headEnd type="none" w="med" len="med"/>
                      <a:tailEnd type="none" w="med" len="med"/>
                    </a:lnT>
                  </a:tcPr>
                </a:tc>
                <a:tc>
                  <a:txBody>
                    <a:bodyPr/>
                    <a:lstStyle/>
                    <a:p>
                      <a:pPr algn="ctr"/>
                      <a:endParaRPr lang="tr-TR" dirty="0"/>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793492344"/>
                  </a:ext>
                </a:extLst>
              </a:tr>
              <a:tr h="370840">
                <a:tc>
                  <a:txBody>
                    <a:bodyPr/>
                    <a:lstStyle/>
                    <a:p>
                      <a:pPr algn="l"/>
                      <a:r>
                        <a:rPr lang="tr-TR" dirty="0" smtClean="0"/>
                        <a:t>Kombinasyon</a:t>
                      </a:r>
                      <a:endParaRPr lang="tr-TR" dirty="0"/>
                    </a:p>
                  </a:txBody>
                  <a:tcPr anchor="ctr">
                    <a:solidFill>
                      <a:schemeClr val="accent4">
                        <a:lumMod val="20000"/>
                        <a:lumOff val="80000"/>
                      </a:schemeClr>
                    </a:solidFill>
                  </a:tcPr>
                </a:tc>
                <a:tc>
                  <a:txBody>
                    <a:bodyPr/>
                    <a:lstStyle/>
                    <a:p>
                      <a:pPr algn="l"/>
                      <a:r>
                        <a:rPr lang="tr-TR" dirty="0" smtClean="0">
                          <a:latin typeface="Cambria Math" panose="02040503050406030204" pitchFamily="18" charset="0"/>
                          <a:ea typeface="Cambria Math" panose="02040503050406030204" pitchFamily="18" charset="0"/>
                        </a:rPr>
                        <a:t>(i=</a:t>
                      </a:r>
                      <a:r>
                        <a:rPr lang="tr-TR" dirty="0" err="1" smtClean="0">
                          <a:latin typeface="Cambria Math" panose="02040503050406030204" pitchFamily="18" charset="0"/>
                          <a:ea typeface="Cambria Math" panose="02040503050406030204" pitchFamily="18" charset="0"/>
                        </a:rPr>
                        <a:t>nxs</a:t>
                      </a:r>
                      <a:r>
                        <a:rPr lang="tr-TR" dirty="0" smtClean="0">
                          <a:latin typeface="Cambria Math" panose="02040503050406030204" pitchFamily="18" charset="0"/>
                          <a:ea typeface="Cambria Math" panose="02040503050406030204" pitchFamily="18" charset="0"/>
                        </a:rPr>
                        <a:t>)-1</a:t>
                      </a:r>
                      <a:endParaRPr lang="tr-TR" dirty="0">
                        <a:latin typeface="Cambria Math" panose="02040503050406030204" pitchFamily="18" charset="0"/>
                        <a:ea typeface="Cambria Math" panose="02040503050406030204" pitchFamily="18" charset="0"/>
                      </a:endParaRPr>
                    </a:p>
                  </a:txBody>
                  <a:tcPr anchor="ctr">
                    <a:solidFill>
                      <a:schemeClr val="accent4">
                        <a:lumMod val="20000"/>
                        <a:lumOff val="80000"/>
                      </a:schemeClr>
                    </a:solidFill>
                  </a:tcPr>
                </a:tc>
                <a:tc gridSpan="2">
                  <a:txBody>
                    <a:bodyPr/>
                    <a:lstStyle/>
                    <a:p>
                      <a:pPr algn="r"/>
                      <a:r>
                        <a:rPr lang="tr-TR" dirty="0" smtClean="0"/>
                        <a:t>2x2-1=3</a:t>
                      </a:r>
                      <a:endParaRPr lang="tr-TR" dirty="0"/>
                    </a:p>
                  </a:txBody>
                  <a:tcPr anchor="ctr"/>
                </a:tc>
                <a:tc hMerge="1">
                  <a:txBody>
                    <a:bodyPr/>
                    <a:lstStyle/>
                    <a:p>
                      <a:pPr algn="ctr"/>
                      <a:endParaRPr lang="tr-TR" dirty="0"/>
                    </a:p>
                  </a:txBody>
                  <a:tcPr anchor="ctr"/>
                </a:tc>
                <a:tc>
                  <a:txBody>
                    <a:bodyPr/>
                    <a:lstStyle/>
                    <a:p>
                      <a:pPr algn="ctr"/>
                      <a:r>
                        <a:rPr lang="tr-TR" dirty="0" smtClean="0"/>
                        <a:t>147500</a:t>
                      </a:r>
                      <a:endParaRPr lang="tr-TR" dirty="0"/>
                    </a:p>
                  </a:txBody>
                  <a:tcPr anchor="ctr"/>
                </a:tc>
                <a:tc>
                  <a:txBody>
                    <a:bodyPr/>
                    <a:lstStyle/>
                    <a:p>
                      <a:pPr algn="ctr"/>
                      <a:r>
                        <a:rPr lang="tr-TR" dirty="0" smtClean="0"/>
                        <a:t>49166.7</a:t>
                      </a:r>
                      <a:endParaRPr lang="tr-TR" dirty="0"/>
                    </a:p>
                  </a:txBody>
                  <a:tcPr anchor="ctr"/>
                </a:tc>
                <a:tc>
                  <a:txBody>
                    <a:bodyPr/>
                    <a:lstStyle/>
                    <a:p>
                      <a:pPr algn="ctr"/>
                      <a:r>
                        <a:rPr lang="tr-TR" dirty="0" smtClean="0"/>
                        <a:t>13.87**</a:t>
                      </a:r>
                      <a:endParaRPr lang="tr-TR" dirty="0"/>
                    </a:p>
                  </a:txBody>
                  <a:tcPr anchor="ctr"/>
                </a:tc>
                <a:extLst>
                  <a:ext uri="{0D108BD9-81ED-4DB2-BD59-A6C34878D82A}">
                    <a16:rowId xmlns:a16="http://schemas.microsoft.com/office/drawing/2014/main" val="1614849808"/>
                  </a:ext>
                </a:extLst>
              </a:tr>
              <a:tr h="370840">
                <a:tc>
                  <a:txBody>
                    <a:bodyPr/>
                    <a:lstStyle/>
                    <a:p>
                      <a:pPr algn="ctr"/>
                      <a:r>
                        <a:rPr lang="tr-TR" dirty="0" smtClean="0"/>
                        <a:t>Azot (N)</a:t>
                      </a:r>
                      <a:endParaRPr lang="tr-TR" dirty="0"/>
                    </a:p>
                  </a:txBody>
                  <a:tcPr anchor="ctr">
                    <a:solidFill>
                      <a:schemeClr val="accent4">
                        <a:lumMod val="20000"/>
                        <a:lumOff val="80000"/>
                      </a:schemeClr>
                    </a:solidFill>
                  </a:tcPr>
                </a:tc>
                <a:tc>
                  <a:txBody>
                    <a:bodyPr/>
                    <a:lstStyle/>
                    <a:p>
                      <a:pPr algn="l"/>
                      <a:r>
                        <a:rPr lang="tr-TR" dirty="0" smtClean="0">
                          <a:latin typeface="Cambria Math" panose="02040503050406030204" pitchFamily="18" charset="0"/>
                          <a:ea typeface="Cambria Math" panose="02040503050406030204" pitchFamily="18" charset="0"/>
                        </a:rPr>
                        <a:t>(n-1)</a:t>
                      </a:r>
                      <a:endParaRPr lang="tr-TR" dirty="0">
                        <a:latin typeface="Cambria Math" panose="02040503050406030204" pitchFamily="18" charset="0"/>
                        <a:ea typeface="Cambria Math" panose="02040503050406030204" pitchFamily="18" charset="0"/>
                      </a:endParaRPr>
                    </a:p>
                  </a:txBody>
                  <a:tcPr anchor="ctr">
                    <a:solidFill>
                      <a:schemeClr val="accent4">
                        <a:lumMod val="20000"/>
                        <a:lumOff val="80000"/>
                      </a:schemeClr>
                    </a:solidFill>
                  </a:tcPr>
                </a:tc>
                <a:tc gridSpan="2">
                  <a:txBody>
                    <a:bodyPr/>
                    <a:lstStyle/>
                    <a:p>
                      <a:pPr algn="r"/>
                      <a:r>
                        <a:rPr lang="tr-TR" dirty="0" smtClean="0"/>
                        <a:t>2-1=1</a:t>
                      </a:r>
                      <a:endParaRPr lang="tr-TR" dirty="0"/>
                    </a:p>
                  </a:txBody>
                  <a:tcPr anchor="ctr"/>
                </a:tc>
                <a:tc hMerge="1">
                  <a:txBody>
                    <a:bodyPr/>
                    <a:lstStyle/>
                    <a:p>
                      <a:pPr algn="ctr"/>
                      <a:endParaRPr lang="tr-TR" dirty="0"/>
                    </a:p>
                  </a:txBody>
                  <a:tcPr anchor="ctr"/>
                </a:tc>
                <a:tc>
                  <a:txBody>
                    <a:bodyPr/>
                    <a:lstStyle/>
                    <a:p>
                      <a:pPr algn="ctr"/>
                      <a:r>
                        <a:rPr lang="tr-TR" dirty="0" smtClean="0"/>
                        <a:t>122500</a:t>
                      </a:r>
                      <a:endParaRPr lang="tr-TR" dirty="0"/>
                    </a:p>
                  </a:txBody>
                  <a:tcPr anchor="ctr"/>
                </a:tc>
                <a:tc>
                  <a:txBody>
                    <a:bodyPr/>
                    <a:lstStyle/>
                    <a:p>
                      <a:pPr algn="ctr"/>
                      <a:r>
                        <a:rPr lang="tr-TR" dirty="0" smtClean="0"/>
                        <a:t>122500</a:t>
                      </a:r>
                      <a:endParaRPr lang="tr-TR" dirty="0"/>
                    </a:p>
                  </a:txBody>
                  <a:tcPr anchor="ctr"/>
                </a:tc>
                <a:tc>
                  <a:txBody>
                    <a:bodyPr/>
                    <a:lstStyle/>
                    <a:p>
                      <a:pPr algn="ctr"/>
                      <a:r>
                        <a:rPr lang="tr-TR" dirty="0" smtClean="0"/>
                        <a:t>35.55**</a:t>
                      </a:r>
                      <a:endParaRPr lang="tr-TR" dirty="0"/>
                    </a:p>
                  </a:txBody>
                  <a:tcPr anchor="ctr"/>
                </a:tc>
                <a:extLst>
                  <a:ext uri="{0D108BD9-81ED-4DB2-BD59-A6C34878D82A}">
                    <a16:rowId xmlns:a16="http://schemas.microsoft.com/office/drawing/2014/main" val="3343905471"/>
                  </a:ext>
                </a:extLst>
              </a:tr>
              <a:tr h="370840">
                <a:tc>
                  <a:txBody>
                    <a:bodyPr/>
                    <a:lstStyle/>
                    <a:p>
                      <a:pPr algn="ctr"/>
                      <a:r>
                        <a:rPr lang="tr-TR" dirty="0" smtClean="0"/>
                        <a:t>Sulama (S)</a:t>
                      </a:r>
                      <a:endParaRPr lang="tr-TR" dirty="0"/>
                    </a:p>
                  </a:txBody>
                  <a:tcPr anchor="ctr">
                    <a:solidFill>
                      <a:schemeClr val="accent4">
                        <a:lumMod val="20000"/>
                        <a:lumOff val="80000"/>
                      </a:schemeClr>
                    </a:solidFill>
                  </a:tcPr>
                </a:tc>
                <a:tc>
                  <a:txBody>
                    <a:bodyPr/>
                    <a:lstStyle/>
                    <a:p>
                      <a:pPr algn="l"/>
                      <a:r>
                        <a:rPr lang="tr-TR" dirty="0" smtClean="0">
                          <a:latin typeface="Cambria Math" panose="02040503050406030204" pitchFamily="18" charset="0"/>
                          <a:ea typeface="Cambria Math" panose="02040503050406030204" pitchFamily="18" charset="0"/>
                        </a:rPr>
                        <a:t>(s-1)</a:t>
                      </a:r>
                      <a:endParaRPr lang="tr-TR" dirty="0">
                        <a:latin typeface="Cambria Math" panose="02040503050406030204" pitchFamily="18" charset="0"/>
                        <a:ea typeface="Cambria Math" panose="02040503050406030204" pitchFamily="18" charset="0"/>
                      </a:endParaRPr>
                    </a:p>
                  </a:txBody>
                  <a:tcPr anchor="ctr">
                    <a:solidFill>
                      <a:schemeClr val="accent4">
                        <a:lumMod val="20000"/>
                        <a:lumOff val="80000"/>
                      </a:schemeClr>
                    </a:solidFill>
                  </a:tcPr>
                </a:tc>
                <a:tc gridSpan="2">
                  <a:txBody>
                    <a:bodyPr/>
                    <a:lstStyle/>
                    <a:p>
                      <a:pPr algn="r"/>
                      <a:r>
                        <a:rPr lang="tr-TR" dirty="0" smtClean="0"/>
                        <a:t>2-1=1</a:t>
                      </a:r>
                      <a:endParaRPr lang="tr-TR" dirty="0"/>
                    </a:p>
                  </a:txBody>
                  <a:tcPr anchor="ctr"/>
                </a:tc>
                <a:tc hMerge="1">
                  <a:txBody>
                    <a:bodyPr/>
                    <a:lstStyle/>
                    <a:p>
                      <a:pPr algn="ctr"/>
                      <a:endParaRPr lang="tr-TR" dirty="0"/>
                    </a:p>
                  </a:txBody>
                  <a:tcPr anchor="ctr"/>
                </a:tc>
                <a:tc>
                  <a:txBody>
                    <a:bodyPr/>
                    <a:lstStyle/>
                    <a:p>
                      <a:pPr algn="ctr"/>
                      <a:r>
                        <a:rPr lang="tr-TR" dirty="0" smtClean="0"/>
                        <a:t>2500</a:t>
                      </a:r>
                      <a:endParaRPr lang="tr-TR" dirty="0"/>
                    </a:p>
                  </a:txBody>
                  <a:tcPr anchor="ctr"/>
                </a:tc>
                <a:tc>
                  <a:txBody>
                    <a:bodyPr/>
                    <a:lstStyle/>
                    <a:p>
                      <a:pPr algn="ctr"/>
                      <a:r>
                        <a:rPr lang="tr-TR" dirty="0" smtClean="0"/>
                        <a:t>2500</a:t>
                      </a:r>
                      <a:endParaRPr lang="tr-TR" dirty="0"/>
                    </a:p>
                  </a:txBody>
                  <a:tcPr anchor="ctr"/>
                </a:tc>
                <a:tc>
                  <a:txBody>
                    <a:bodyPr/>
                    <a:lstStyle/>
                    <a:p>
                      <a:pPr algn="ctr"/>
                      <a:r>
                        <a:rPr lang="tr-TR" dirty="0" smtClean="0"/>
                        <a:t>0.71</a:t>
                      </a:r>
                      <a:endParaRPr lang="tr-TR" dirty="0"/>
                    </a:p>
                  </a:txBody>
                  <a:tcPr anchor="ctr"/>
                </a:tc>
                <a:extLst>
                  <a:ext uri="{0D108BD9-81ED-4DB2-BD59-A6C34878D82A}">
                    <a16:rowId xmlns:a16="http://schemas.microsoft.com/office/drawing/2014/main" val="2833439150"/>
                  </a:ext>
                </a:extLst>
              </a:tr>
              <a:tr h="370840">
                <a:tc>
                  <a:txBody>
                    <a:bodyPr/>
                    <a:lstStyle/>
                    <a:p>
                      <a:pPr algn="ctr"/>
                      <a:r>
                        <a:rPr lang="tr-TR" dirty="0" err="1" smtClean="0"/>
                        <a:t>AxS</a:t>
                      </a:r>
                      <a:r>
                        <a:rPr lang="tr-TR" dirty="0" smtClean="0"/>
                        <a:t> </a:t>
                      </a:r>
                      <a:r>
                        <a:rPr lang="tr-TR" dirty="0" err="1" smtClean="0"/>
                        <a:t>İnt</a:t>
                      </a:r>
                      <a:r>
                        <a:rPr lang="tr-TR" dirty="0" smtClean="0"/>
                        <a:t>.</a:t>
                      </a:r>
                      <a:endParaRPr lang="tr-TR" dirty="0"/>
                    </a:p>
                  </a:txBody>
                  <a:tcPr anchor="ctr">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l"/>
                      <a:r>
                        <a:rPr lang="tr-TR" dirty="0" smtClean="0">
                          <a:latin typeface="Cambria Math" panose="02040503050406030204" pitchFamily="18" charset="0"/>
                          <a:ea typeface="Cambria Math" panose="02040503050406030204" pitchFamily="18" charset="0"/>
                        </a:rPr>
                        <a:t>(s-1)x(n-1)</a:t>
                      </a:r>
                      <a:endParaRPr lang="tr-TR" dirty="0">
                        <a:latin typeface="Cambria Math" panose="02040503050406030204" pitchFamily="18" charset="0"/>
                        <a:ea typeface="Cambria Math" panose="02040503050406030204" pitchFamily="18" charset="0"/>
                      </a:endParaRPr>
                    </a:p>
                  </a:txBody>
                  <a:tcPr anchor="ctr">
                    <a:lnB w="12700" cap="flat" cmpd="sng" algn="ctr">
                      <a:solidFill>
                        <a:schemeClr val="tx1"/>
                      </a:solidFill>
                      <a:prstDash val="solid"/>
                      <a:round/>
                      <a:headEnd type="none" w="med" len="med"/>
                      <a:tailEnd type="none" w="med" len="med"/>
                    </a:lnB>
                    <a:solidFill>
                      <a:schemeClr val="accent4">
                        <a:lumMod val="20000"/>
                        <a:lumOff val="80000"/>
                      </a:schemeClr>
                    </a:solidFill>
                  </a:tcPr>
                </a:tc>
                <a:tc gridSpan="2">
                  <a:txBody>
                    <a:bodyPr/>
                    <a:lstStyle/>
                    <a:p>
                      <a:pPr algn="r"/>
                      <a:r>
                        <a:rPr lang="tr-TR" dirty="0" smtClean="0"/>
                        <a:t>(2-1)x(2-1)=1</a:t>
                      </a:r>
                      <a:endParaRPr lang="tr-TR" dirty="0"/>
                    </a:p>
                  </a:txBody>
                  <a:tcPr anchor="ctr">
                    <a:lnB w="12700" cap="flat" cmpd="sng" algn="ctr">
                      <a:solidFill>
                        <a:schemeClr val="tx1"/>
                      </a:solidFill>
                      <a:prstDash val="solid"/>
                      <a:round/>
                      <a:headEnd type="none" w="med" len="med"/>
                      <a:tailEnd type="none" w="med" len="med"/>
                    </a:lnB>
                  </a:tcPr>
                </a:tc>
                <a:tc hMerge="1">
                  <a:txBody>
                    <a:bodyPr/>
                    <a:lstStyle/>
                    <a:p>
                      <a:pPr algn="ctr"/>
                      <a:endParaRPr lang="tr-TR" dirty="0"/>
                    </a:p>
                  </a:txBody>
                  <a:tcPr anchor="ctr"/>
                </a:tc>
                <a:tc>
                  <a:txBody>
                    <a:bodyPr/>
                    <a:lstStyle/>
                    <a:p>
                      <a:pPr algn="ctr"/>
                      <a:r>
                        <a:rPr lang="tr-TR" dirty="0" smtClean="0"/>
                        <a:t>22500</a:t>
                      </a:r>
                      <a:endParaRPr lang="tr-TR" dirty="0"/>
                    </a:p>
                  </a:txBody>
                  <a:tcPr anchor="ctr">
                    <a:lnB w="12700" cap="flat" cmpd="sng" algn="ctr">
                      <a:solidFill>
                        <a:schemeClr val="tx1"/>
                      </a:solidFill>
                      <a:prstDash val="solid"/>
                      <a:round/>
                      <a:headEnd type="none" w="med" len="med"/>
                      <a:tailEnd type="none" w="med" len="med"/>
                    </a:lnB>
                  </a:tcPr>
                </a:tc>
                <a:tc>
                  <a:txBody>
                    <a:bodyPr/>
                    <a:lstStyle/>
                    <a:p>
                      <a:pPr algn="ctr"/>
                      <a:r>
                        <a:rPr lang="tr-TR" dirty="0" smtClean="0"/>
                        <a:t>22500</a:t>
                      </a:r>
                      <a:endParaRPr lang="tr-TR" dirty="0"/>
                    </a:p>
                  </a:txBody>
                  <a:tcPr anchor="ctr">
                    <a:lnB w="12700" cap="flat" cmpd="sng" algn="ctr">
                      <a:solidFill>
                        <a:schemeClr val="tx1"/>
                      </a:solidFill>
                      <a:prstDash val="solid"/>
                      <a:round/>
                      <a:headEnd type="none" w="med" len="med"/>
                      <a:tailEnd type="none" w="med" len="med"/>
                    </a:lnB>
                  </a:tcPr>
                </a:tc>
                <a:tc>
                  <a:txBody>
                    <a:bodyPr/>
                    <a:lstStyle/>
                    <a:p>
                      <a:pPr algn="ctr"/>
                      <a:r>
                        <a:rPr lang="tr-TR" dirty="0" smtClean="0"/>
                        <a:t>6.35*</a:t>
                      </a:r>
                      <a:endParaRPr lang="tr-TR" dirty="0"/>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6365206"/>
                  </a:ext>
                </a:extLst>
              </a:tr>
              <a:tr h="370840">
                <a:tc>
                  <a:txBody>
                    <a:bodyPr/>
                    <a:lstStyle/>
                    <a:p>
                      <a:pPr algn="l"/>
                      <a:r>
                        <a:rPr lang="tr-TR" dirty="0" smtClean="0"/>
                        <a:t>Hata</a:t>
                      </a:r>
                      <a:endParaRPr lang="tr-TR"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l"/>
                      <a:r>
                        <a:rPr lang="tr-TR" dirty="0" err="1" smtClean="0">
                          <a:latin typeface="Cambria Math" panose="02040503050406030204" pitchFamily="18" charset="0"/>
                          <a:ea typeface="Cambria Math" panose="02040503050406030204" pitchFamily="18" charset="0"/>
                        </a:rPr>
                        <a:t>İx</a:t>
                      </a:r>
                      <a:r>
                        <a:rPr lang="tr-TR" dirty="0" smtClean="0">
                          <a:latin typeface="Cambria Math" panose="02040503050406030204" pitchFamily="18" charset="0"/>
                          <a:ea typeface="Cambria Math" panose="02040503050406030204" pitchFamily="18" charset="0"/>
                        </a:rPr>
                        <a:t>(r-1)</a:t>
                      </a:r>
                      <a:endParaRPr lang="tr-TR" dirty="0">
                        <a:latin typeface="Cambria Math" panose="02040503050406030204" pitchFamily="18" charset="0"/>
                        <a:ea typeface="Cambria Math" panose="02040503050406030204" pitchFamily="18" charset="0"/>
                      </a:endParaRP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gridSpan="2">
                  <a:txBody>
                    <a:bodyPr/>
                    <a:lstStyle/>
                    <a:p>
                      <a:pPr algn="r"/>
                      <a:r>
                        <a:rPr lang="tr-TR" dirty="0" smtClean="0"/>
                        <a:t>4x(4-1)=12</a:t>
                      </a:r>
                      <a:endParaRPr lang="tr-TR"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tr-TR" dirty="0"/>
                    </a:p>
                  </a:txBody>
                  <a:tcPr anchor="ctr"/>
                </a:tc>
                <a:tc>
                  <a:txBody>
                    <a:bodyPr/>
                    <a:lstStyle/>
                    <a:p>
                      <a:pPr algn="ctr"/>
                      <a:r>
                        <a:rPr lang="tr-TR" dirty="0" smtClean="0"/>
                        <a:t>42550</a:t>
                      </a:r>
                      <a:endParaRPr lang="tr-TR"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dirty="0" smtClean="0"/>
                        <a:t>3545.8</a:t>
                      </a:r>
                      <a:endParaRPr lang="tr-TR"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tr-TR" dirty="0"/>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75943990"/>
                  </a:ext>
                </a:extLst>
              </a:tr>
            </a:tbl>
          </a:graphicData>
        </a:graphic>
      </p:graphicFrame>
      <p:sp>
        <p:nvSpPr>
          <p:cNvPr id="6" name="Rectangle 5"/>
          <p:cNvSpPr/>
          <p:nvPr/>
        </p:nvSpPr>
        <p:spPr>
          <a:xfrm>
            <a:off x="426720" y="4093029"/>
            <a:ext cx="11286309" cy="25690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tr-TR" sz="2000" dirty="0" smtClean="0"/>
              <a:t>F kontrolü yapılırken ilk önce kombinasyonlara bakılır eğer, kontrol sonucunda F değeri % 5 ya da % 1 olasılıkla önemli bulunduysa kombinasyonları oluşturan konuların tek etkileri ile </a:t>
            </a:r>
            <a:r>
              <a:rPr lang="tr-TR" sz="2000" dirty="0" err="1" smtClean="0"/>
              <a:t>interaksiyonlarının</a:t>
            </a:r>
            <a:r>
              <a:rPr lang="tr-TR" sz="2000" dirty="0" smtClean="0"/>
              <a:t> da kontrol edilmesi gerekir. Bu çalışmada yoncanın ot verimine </a:t>
            </a:r>
            <a:r>
              <a:rPr lang="tr-TR" sz="2000" dirty="0" smtClean="0">
                <a:solidFill>
                  <a:srgbClr val="FFC000"/>
                </a:solidFill>
                <a:effectLst>
                  <a:outerShdw blurRad="38100" dist="38100" dir="2700000" algn="tl">
                    <a:srgbClr val="000000">
                      <a:alpha val="43137"/>
                    </a:srgbClr>
                  </a:outerShdw>
                </a:effectLst>
              </a:rPr>
              <a:t>azot uygulamasının </a:t>
            </a:r>
            <a:r>
              <a:rPr lang="tr-TR" sz="2000" dirty="0" smtClean="0"/>
              <a:t>çok önemli (%1), </a:t>
            </a:r>
            <a:r>
              <a:rPr lang="tr-TR" sz="2000" dirty="0" err="1" smtClean="0">
                <a:solidFill>
                  <a:srgbClr val="FFC000"/>
                </a:solidFill>
                <a:effectLst>
                  <a:outerShdw blurRad="38100" dist="38100" dir="2700000" algn="tl">
                    <a:srgbClr val="000000">
                      <a:alpha val="43137"/>
                    </a:srgbClr>
                  </a:outerShdw>
                </a:effectLst>
              </a:rPr>
              <a:t>azotxsulama</a:t>
            </a:r>
            <a:r>
              <a:rPr lang="tr-TR" sz="2000" dirty="0" smtClean="0">
                <a:solidFill>
                  <a:srgbClr val="FFC000"/>
                </a:solidFill>
                <a:effectLst>
                  <a:outerShdw blurRad="38100" dist="38100" dir="2700000" algn="tl">
                    <a:srgbClr val="000000">
                      <a:alpha val="43137"/>
                    </a:srgbClr>
                  </a:outerShdw>
                </a:effectLst>
              </a:rPr>
              <a:t> </a:t>
            </a:r>
            <a:r>
              <a:rPr lang="tr-TR" sz="2000" dirty="0" err="1" smtClean="0">
                <a:solidFill>
                  <a:srgbClr val="FFC000"/>
                </a:solidFill>
                <a:effectLst>
                  <a:outerShdw blurRad="38100" dist="38100" dir="2700000" algn="tl">
                    <a:srgbClr val="000000">
                      <a:alpha val="43137"/>
                    </a:srgbClr>
                  </a:outerShdw>
                </a:effectLst>
              </a:rPr>
              <a:t>interaksiyonunun</a:t>
            </a:r>
            <a:r>
              <a:rPr lang="tr-TR" sz="2000" dirty="0" smtClean="0">
                <a:solidFill>
                  <a:srgbClr val="FFC000"/>
                </a:solidFill>
                <a:effectLst>
                  <a:outerShdw blurRad="38100" dist="38100" dir="2700000" algn="tl">
                    <a:srgbClr val="000000">
                      <a:alpha val="43137"/>
                    </a:srgbClr>
                  </a:outerShdw>
                </a:effectLst>
              </a:rPr>
              <a:t> </a:t>
            </a:r>
            <a:r>
              <a:rPr lang="tr-TR" sz="2000" dirty="0" smtClean="0"/>
              <a:t>ise önemli (%5) etkisi olduğu tespit edilmiştir. </a:t>
            </a:r>
          </a:p>
          <a:p>
            <a:pPr marL="285750" indent="-285750">
              <a:buFont typeface="Arial" panose="020B0604020202020204" pitchFamily="34" charset="0"/>
              <a:buChar char="•"/>
            </a:pPr>
            <a:r>
              <a:rPr lang="tr-TR" sz="2000" dirty="0" smtClean="0"/>
              <a:t>Azotlar iki doz olup (n</a:t>
            </a:r>
            <a:r>
              <a:rPr lang="tr-TR" sz="2000" baseline="-25000" dirty="0" smtClean="0"/>
              <a:t>0</a:t>
            </a:r>
            <a:r>
              <a:rPr lang="tr-TR" sz="2000" dirty="0" smtClean="0"/>
              <a:t>, n</a:t>
            </a:r>
            <a:r>
              <a:rPr lang="tr-TR" sz="2000" baseline="-25000" dirty="0" smtClean="0"/>
              <a:t>1</a:t>
            </a:r>
            <a:r>
              <a:rPr lang="tr-TR" sz="2000" dirty="0" smtClean="0"/>
              <a:t>) yapılan </a:t>
            </a:r>
            <a:r>
              <a:rPr lang="tr-TR" sz="2000" dirty="0" err="1" smtClean="0"/>
              <a:t>varyans</a:t>
            </a:r>
            <a:r>
              <a:rPr lang="tr-TR" sz="2000" dirty="0" smtClean="0"/>
              <a:t> analiz sonucu bu dozlarının birbirinden % 1 olasılıkla farklılık gösterdiği belirlendiğinden ortalaması büyük olan uygulama yeni azot verme işlemi önerilir. </a:t>
            </a:r>
            <a:r>
              <a:rPr lang="tr-TR" sz="2000" dirty="0" err="1" smtClean="0"/>
              <a:t>İnteraksiyonların</a:t>
            </a:r>
            <a:r>
              <a:rPr lang="tr-TR" sz="2000" dirty="0" smtClean="0"/>
              <a:t> hangisinin seçileceğini belirlemek için ise çoklu karşılaştırma testlerinden biri kullanılmalıdır. </a:t>
            </a:r>
            <a:endParaRPr lang="tr-TR" sz="2000" dirty="0"/>
          </a:p>
        </p:txBody>
      </p:sp>
    </p:spTree>
    <p:extLst>
      <p:ext uri="{BB962C8B-B14F-4D97-AF65-F5344CB8AC3E}">
        <p14:creationId xmlns:p14="http://schemas.microsoft.com/office/powerpoint/2010/main" val="11853893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tr-TR" b="1" dirty="0" err="1" smtClean="0">
                <a:solidFill>
                  <a:srgbClr val="C00000"/>
                </a:solidFill>
                <a:effectLst>
                  <a:outerShdw blurRad="38100" dist="38100" dir="2700000" algn="tl">
                    <a:srgbClr val="000000">
                      <a:alpha val="43137"/>
                    </a:srgbClr>
                  </a:outerShdw>
                </a:effectLst>
              </a:rPr>
              <a:t>İnteraksiyonlar</a:t>
            </a:r>
            <a:r>
              <a:rPr lang="tr-TR" b="1" dirty="0" smtClean="0">
                <a:solidFill>
                  <a:srgbClr val="C00000"/>
                </a:solidFill>
                <a:effectLst>
                  <a:outerShdw blurRad="38100" dist="38100" dir="2700000" algn="tl">
                    <a:srgbClr val="000000">
                      <a:alpha val="43137"/>
                    </a:srgbClr>
                  </a:outerShdw>
                </a:effectLst>
              </a:rPr>
              <a:t> için karşılaştırma</a:t>
            </a:r>
            <a:endParaRPr lang="tr-TR" b="1" dirty="0">
              <a:solidFill>
                <a:srgbClr val="C00000"/>
              </a:solidFill>
              <a:effectLst>
                <a:outerShdw blurRad="38100" dist="38100" dir="2700000" algn="tl">
                  <a:srgbClr val="000000">
                    <a:alpha val="43137"/>
                  </a:srgbClr>
                </a:outerShdw>
              </a:effectLst>
            </a:endParaRPr>
          </a:p>
        </p:txBody>
      </p:sp>
      <p:graphicFrame>
        <p:nvGraphicFramePr>
          <p:cNvPr id="7" name="Table 6"/>
          <p:cNvGraphicFramePr>
            <a:graphicFrameLocks noGrp="1"/>
          </p:cNvGraphicFramePr>
          <p:nvPr>
            <p:extLst>
              <p:ext uri="{D42A27DB-BD31-4B8C-83A1-F6EECF244321}">
                <p14:modId xmlns:p14="http://schemas.microsoft.com/office/powerpoint/2010/main" val="4100572292"/>
              </p:ext>
            </p:extLst>
          </p:nvPr>
        </p:nvGraphicFramePr>
        <p:xfrm>
          <a:off x="1569016" y="2144204"/>
          <a:ext cx="4503309" cy="1830895"/>
        </p:xfrm>
        <a:graphic>
          <a:graphicData uri="http://schemas.openxmlformats.org/drawingml/2006/table">
            <a:tbl>
              <a:tblPr firstRow="1" bandRow="1">
                <a:tableStyleId>{2D5ABB26-0587-4C30-8999-92F81FD0307C}</a:tableStyleId>
              </a:tblPr>
              <a:tblGrid>
                <a:gridCol w="1382108">
                  <a:extLst>
                    <a:ext uri="{9D8B030D-6E8A-4147-A177-3AD203B41FA5}">
                      <a16:colId xmlns:a16="http://schemas.microsoft.com/office/drawing/2014/main" val="2548504308"/>
                    </a:ext>
                  </a:extLst>
                </a:gridCol>
                <a:gridCol w="1015345">
                  <a:extLst>
                    <a:ext uri="{9D8B030D-6E8A-4147-A177-3AD203B41FA5}">
                      <a16:colId xmlns:a16="http://schemas.microsoft.com/office/drawing/2014/main" val="3251552947"/>
                    </a:ext>
                  </a:extLst>
                </a:gridCol>
                <a:gridCol w="1023956">
                  <a:extLst>
                    <a:ext uri="{9D8B030D-6E8A-4147-A177-3AD203B41FA5}">
                      <a16:colId xmlns:a16="http://schemas.microsoft.com/office/drawing/2014/main" val="1075417194"/>
                    </a:ext>
                  </a:extLst>
                </a:gridCol>
                <a:gridCol w="1081900">
                  <a:extLst>
                    <a:ext uri="{9D8B030D-6E8A-4147-A177-3AD203B41FA5}">
                      <a16:colId xmlns:a16="http://schemas.microsoft.com/office/drawing/2014/main" val="4076375639"/>
                    </a:ext>
                  </a:extLst>
                </a:gridCol>
              </a:tblGrid>
              <a:tr h="366179">
                <a:tc rowSpan="2">
                  <a:txBody>
                    <a:bodyPr/>
                    <a:lstStyle/>
                    <a:p>
                      <a:pPr algn="ctr"/>
                      <a:r>
                        <a:rPr lang="tr-TR" sz="1800" dirty="0" smtClean="0"/>
                        <a:t>Sulama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t>Azot</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tc>
                <a:tc rowSpan="2">
                  <a:txBody>
                    <a:bodyPr/>
                    <a:lstStyle/>
                    <a:p>
                      <a:pPr algn="ctr"/>
                      <a:r>
                        <a:rPr lang="tr-TR" sz="1800" dirty="0" smtClean="0"/>
                        <a:t>Ortalama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4177041"/>
                  </a:ext>
                </a:extLst>
              </a:tr>
              <a:tr h="366179">
                <a:tc vMerge="1">
                  <a:txBody>
                    <a:bodyPr/>
                    <a:lstStyle/>
                    <a:p>
                      <a:pPr algn="ctr"/>
                      <a:endParaRPr lang="tr-TR" dirty="0"/>
                    </a:p>
                  </a:txBody>
                  <a:tcPr anchor="ctr"/>
                </a:tc>
                <a:tc>
                  <a:txBody>
                    <a:bodyPr/>
                    <a:lstStyle/>
                    <a:p>
                      <a:pPr algn="ctr"/>
                      <a:r>
                        <a:rPr lang="tr-TR" sz="1800" dirty="0" smtClean="0"/>
                        <a:t>n</a:t>
                      </a:r>
                      <a:r>
                        <a:rPr lang="tr-TR" sz="1800" baseline="-25000" dirty="0" smtClean="0"/>
                        <a:t>0</a:t>
                      </a:r>
                      <a:endParaRPr lang="tr-TR" sz="18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smtClean="0"/>
                        <a:t>n</a:t>
                      </a:r>
                      <a:r>
                        <a:rPr lang="tr-TR" sz="1800" baseline="-25000" dirty="0" smtClean="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dirty="0"/>
                    </a:p>
                  </a:txBody>
                  <a:tcPr anchor="ctr"/>
                </a:tc>
                <a:extLst>
                  <a:ext uri="{0D108BD9-81ED-4DB2-BD59-A6C34878D82A}">
                    <a16:rowId xmlns:a16="http://schemas.microsoft.com/office/drawing/2014/main" val="913208949"/>
                  </a:ext>
                </a:extLst>
              </a:tr>
              <a:tr h="36617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aseline="0" dirty="0" smtClean="0"/>
                        <a:t>S</a:t>
                      </a:r>
                      <a:r>
                        <a:rPr lang="tr-TR" sz="1800" baseline="-25000" dirty="0" smtClean="0"/>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t>700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tr-TR" sz="1800" dirty="0" smtClean="0"/>
                        <a:t>800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tr-TR" sz="1800" dirty="0" smtClean="0"/>
                        <a:t>750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580008179"/>
                  </a:ext>
                </a:extLst>
              </a:tr>
              <a:tr h="366179">
                <a:tc>
                  <a:txBody>
                    <a:bodyPr/>
                    <a:lstStyle/>
                    <a:p>
                      <a:pPr algn="ctr"/>
                      <a:r>
                        <a:rPr lang="tr-TR" sz="1800" dirty="0" smtClean="0"/>
                        <a:t>S</a:t>
                      </a:r>
                      <a:r>
                        <a:rPr lang="tr-TR" sz="1800" baseline="-25000" dirty="0" smtClean="0"/>
                        <a:t>1</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t>650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tr-TR" sz="1800" dirty="0" smtClean="0"/>
                        <a:t>900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tr-TR" sz="1800" dirty="0" smtClean="0"/>
                        <a:t>775</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414374792"/>
                  </a:ext>
                </a:extLst>
              </a:tr>
              <a:tr h="366179">
                <a:tc>
                  <a:txBody>
                    <a:bodyPr/>
                    <a:lstStyle/>
                    <a:p>
                      <a:pPr algn="ctr"/>
                      <a:r>
                        <a:rPr lang="tr-TR" sz="1800" dirty="0" smtClean="0"/>
                        <a:t>Ortalama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t>675</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1800" dirty="0" smtClean="0"/>
                        <a:t>850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5241479"/>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990269231"/>
              </p:ext>
            </p:extLst>
          </p:nvPr>
        </p:nvGraphicFramePr>
        <p:xfrm>
          <a:off x="6224725" y="2143586"/>
          <a:ext cx="4503309" cy="1830895"/>
        </p:xfrm>
        <a:graphic>
          <a:graphicData uri="http://schemas.openxmlformats.org/drawingml/2006/table">
            <a:tbl>
              <a:tblPr firstRow="1" bandRow="1">
                <a:tableStyleId>{2D5ABB26-0587-4C30-8999-92F81FD0307C}</a:tableStyleId>
              </a:tblPr>
              <a:tblGrid>
                <a:gridCol w="1382108">
                  <a:extLst>
                    <a:ext uri="{9D8B030D-6E8A-4147-A177-3AD203B41FA5}">
                      <a16:colId xmlns:a16="http://schemas.microsoft.com/office/drawing/2014/main" val="2548504308"/>
                    </a:ext>
                  </a:extLst>
                </a:gridCol>
                <a:gridCol w="1015345">
                  <a:extLst>
                    <a:ext uri="{9D8B030D-6E8A-4147-A177-3AD203B41FA5}">
                      <a16:colId xmlns:a16="http://schemas.microsoft.com/office/drawing/2014/main" val="3251552947"/>
                    </a:ext>
                  </a:extLst>
                </a:gridCol>
                <a:gridCol w="1023956">
                  <a:extLst>
                    <a:ext uri="{9D8B030D-6E8A-4147-A177-3AD203B41FA5}">
                      <a16:colId xmlns:a16="http://schemas.microsoft.com/office/drawing/2014/main" val="1075417194"/>
                    </a:ext>
                  </a:extLst>
                </a:gridCol>
                <a:gridCol w="1081900">
                  <a:extLst>
                    <a:ext uri="{9D8B030D-6E8A-4147-A177-3AD203B41FA5}">
                      <a16:colId xmlns:a16="http://schemas.microsoft.com/office/drawing/2014/main" val="4076375639"/>
                    </a:ext>
                  </a:extLst>
                </a:gridCol>
              </a:tblGrid>
              <a:tr h="366179">
                <a:tc rowSpan="2">
                  <a:txBody>
                    <a:bodyPr/>
                    <a:lstStyle/>
                    <a:p>
                      <a:pPr algn="ctr"/>
                      <a:r>
                        <a:rPr lang="tr-TR" sz="1800" dirty="0" smtClean="0"/>
                        <a:t>Sulama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t>Azot</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tc>
                <a:tc rowSpan="2">
                  <a:txBody>
                    <a:bodyPr/>
                    <a:lstStyle/>
                    <a:p>
                      <a:pPr algn="ctr"/>
                      <a:r>
                        <a:rPr lang="tr-TR" sz="1800" dirty="0" smtClean="0"/>
                        <a:t>Ortalama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4177041"/>
                  </a:ext>
                </a:extLst>
              </a:tr>
              <a:tr h="366179">
                <a:tc vMerge="1">
                  <a:txBody>
                    <a:bodyPr/>
                    <a:lstStyle/>
                    <a:p>
                      <a:pPr algn="ctr"/>
                      <a:endParaRPr lang="tr-TR" dirty="0"/>
                    </a:p>
                  </a:txBody>
                  <a:tcPr anchor="ctr"/>
                </a:tc>
                <a:tc>
                  <a:txBody>
                    <a:bodyPr/>
                    <a:lstStyle/>
                    <a:p>
                      <a:pPr algn="ctr"/>
                      <a:r>
                        <a:rPr lang="tr-TR" sz="1800" dirty="0" smtClean="0"/>
                        <a:t>n</a:t>
                      </a:r>
                      <a:r>
                        <a:rPr lang="tr-TR" sz="1800" baseline="-25000" dirty="0" smtClean="0"/>
                        <a:t>0</a:t>
                      </a:r>
                      <a:endParaRPr lang="tr-TR" sz="18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smtClean="0"/>
                        <a:t>n</a:t>
                      </a:r>
                      <a:r>
                        <a:rPr lang="tr-TR" sz="1800" baseline="-25000" dirty="0" smtClean="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dirty="0"/>
                    </a:p>
                  </a:txBody>
                  <a:tcPr anchor="ctr"/>
                </a:tc>
                <a:extLst>
                  <a:ext uri="{0D108BD9-81ED-4DB2-BD59-A6C34878D82A}">
                    <a16:rowId xmlns:a16="http://schemas.microsoft.com/office/drawing/2014/main" val="913208949"/>
                  </a:ext>
                </a:extLst>
              </a:tr>
              <a:tr h="36617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aseline="0" dirty="0" smtClean="0"/>
                        <a:t>S</a:t>
                      </a:r>
                      <a:r>
                        <a:rPr lang="tr-TR" sz="1800" baseline="-25000" dirty="0" smtClean="0"/>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t>700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tr-TR" sz="1800" dirty="0" smtClean="0"/>
                        <a:t>800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tr-TR" sz="1800" dirty="0" smtClean="0"/>
                        <a:t>750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580008179"/>
                  </a:ext>
                </a:extLst>
              </a:tr>
              <a:tr h="366179">
                <a:tc>
                  <a:txBody>
                    <a:bodyPr/>
                    <a:lstStyle/>
                    <a:p>
                      <a:pPr algn="ctr"/>
                      <a:r>
                        <a:rPr lang="tr-TR" sz="1800" dirty="0" smtClean="0"/>
                        <a:t>S</a:t>
                      </a:r>
                      <a:r>
                        <a:rPr lang="tr-TR" sz="1800" baseline="-25000" dirty="0" smtClean="0"/>
                        <a:t>1</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t>650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tr-TR" sz="1800" dirty="0" smtClean="0"/>
                        <a:t>900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tr-TR" sz="1800" dirty="0" smtClean="0"/>
                        <a:t>775</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414374792"/>
                  </a:ext>
                </a:extLst>
              </a:tr>
              <a:tr h="366179">
                <a:tc>
                  <a:txBody>
                    <a:bodyPr/>
                    <a:lstStyle/>
                    <a:p>
                      <a:pPr algn="ctr"/>
                      <a:r>
                        <a:rPr lang="tr-TR" sz="1800" dirty="0" smtClean="0"/>
                        <a:t>Ortalama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t>675</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1800" dirty="0" smtClean="0"/>
                        <a:t>850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5241479"/>
                  </a:ext>
                </a:extLst>
              </a:tr>
            </a:tbl>
          </a:graphicData>
        </a:graphic>
      </p:graphicFrame>
      <p:sp>
        <p:nvSpPr>
          <p:cNvPr id="10" name="Rectangle 9"/>
          <p:cNvSpPr/>
          <p:nvPr/>
        </p:nvSpPr>
        <p:spPr>
          <a:xfrm>
            <a:off x="2947386" y="2867487"/>
            <a:ext cx="2041864" cy="73684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Rectangle 12"/>
          <p:cNvSpPr/>
          <p:nvPr/>
        </p:nvSpPr>
        <p:spPr>
          <a:xfrm>
            <a:off x="1569016" y="4190260"/>
            <a:ext cx="9159018" cy="15979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tr-TR" sz="2400" dirty="0" err="1"/>
              <a:t>İ</a:t>
            </a:r>
            <a:r>
              <a:rPr lang="tr-TR" sz="2400" dirty="0" err="1" smtClean="0"/>
              <a:t>nteraksiyonun</a:t>
            </a:r>
            <a:r>
              <a:rPr lang="tr-TR" sz="2400" dirty="0" smtClean="0"/>
              <a:t> önemli çıkması durumunda </a:t>
            </a:r>
            <a:r>
              <a:rPr lang="tr-TR" sz="2400" dirty="0" err="1"/>
              <a:t>b</a:t>
            </a:r>
            <a:r>
              <a:rPr lang="tr-TR" sz="2400" dirty="0" err="1" smtClean="0"/>
              <a:t>iyometri</a:t>
            </a:r>
            <a:r>
              <a:rPr lang="tr-TR" sz="2400" dirty="0" smtClean="0"/>
              <a:t> </a:t>
            </a:r>
            <a:r>
              <a:rPr lang="tr-TR" sz="2400" dirty="0"/>
              <a:t>konusunda </a:t>
            </a:r>
            <a:r>
              <a:rPr lang="tr-TR" sz="2400" dirty="0" smtClean="0"/>
              <a:t>çalışan araştırıcılar arasında bir anlaşmazlık bulunmaktadır. Bir kısım araştırmacı </a:t>
            </a:r>
            <a:r>
              <a:rPr lang="tr-TR" sz="2400" dirty="0" err="1" smtClean="0"/>
              <a:t>interaksiyon</a:t>
            </a:r>
            <a:r>
              <a:rPr lang="tr-TR" sz="2400" dirty="0" smtClean="0"/>
              <a:t> ortalamaları bir arada karşılaştırırken bir kısım ise konulara göre etkileri ayırarak gruplandırmayı tercih etmektedir. </a:t>
            </a:r>
            <a:endParaRPr lang="tr-TR" sz="2400" dirty="0"/>
          </a:p>
        </p:txBody>
      </p:sp>
      <p:sp>
        <p:nvSpPr>
          <p:cNvPr id="14" name="TextBox 13"/>
          <p:cNvSpPr txBox="1"/>
          <p:nvPr/>
        </p:nvSpPr>
        <p:spPr>
          <a:xfrm>
            <a:off x="1633491" y="1510614"/>
            <a:ext cx="4438834" cy="646331"/>
          </a:xfrm>
          <a:prstGeom prst="rect">
            <a:avLst/>
          </a:prstGeom>
          <a:noFill/>
        </p:spPr>
        <p:txBody>
          <a:bodyPr wrap="square" rtlCol="0">
            <a:spAutoFit/>
          </a:bodyPr>
          <a:lstStyle/>
          <a:p>
            <a:r>
              <a:rPr lang="tr-TR" dirty="0" smtClean="0"/>
              <a:t>Tüm </a:t>
            </a:r>
            <a:r>
              <a:rPr lang="tr-TR" dirty="0" err="1" smtClean="0"/>
              <a:t>interaksiyon</a:t>
            </a:r>
            <a:r>
              <a:rPr lang="tr-TR" dirty="0" smtClean="0"/>
              <a:t> ortalamaların bir arada karşılaştırılması</a:t>
            </a:r>
            <a:endParaRPr lang="tr-TR" dirty="0"/>
          </a:p>
        </p:txBody>
      </p:sp>
      <p:sp>
        <p:nvSpPr>
          <p:cNvPr id="15" name="TextBox 14"/>
          <p:cNvSpPr txBox="1"/>
          <p:nvPr/>
        </p:nvSpPr>
        <p:spPr>
          <a:xfrm>
            <a:off x="6224725" y="1520642"/>
            <a:ext cx="4438834" cy="646331"/>
          </a:xfrm>
          <a:prstGeom prst="rect">
            <a:avLst/>
          </a:prstGeom>
          <a:noFill/>
        </p:spPr>
        <p:txBody>
          <a:bodyPr wrap="square" rtlCol="0">
            <a:spAutoFit/>
          </a:bodyPr>
          <a:lstStyle/>
          <a:p>
            <a:r>
              <a:rPr lang="tr-TR" dirty="0" err="1"/>
              <a:t>İ</a:t>
            </a:r>
            <a:r>
              <a:rPr lang="tr-TR" dirty="0" err="1" smtClean="0"/>
              <a:t>nteraksiyon</a:t>
            </a:r>
            <a:r>
              <a:rPr lang="tr-TR" dirty="0" smtClean="0"/>
              <a:t> ortalamalarının konularına  karşılaştırılması</a:t>
            </a:r>
            <a:endParaRPr lang="tr-TR" dirty="0"/>
          </a:p>
        </p:txBody>
      </p:sp>
    </p:spTree>
    <p:extLst>
      <p:ext uri="{BB962C8B-B14F-4D97-AF65-F5344CB8AC3E}">
        <p14:creationId xmlns:p14="http://schemas.microsoft.com/office/powerpoint/2010/main" val="15624249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1" name="TextBox 10"/>
              <p:cNvSpPr txBox="1"/>
              <p:nvPr/>
            </p:nvSpPr>
            <p:spPr>
              <a:xfrm>
                <a:off x="261151" y="1844384"/>
                <a:ext cx="2585003"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tr-TR" sz="3200" b="0" i="1" smtClean="0">
                          <a:latin typeface="Cambria Math" panose="02040503050406030204" pitchFamily="18" charset="0"/>
                        </a:rPr>
                        <m:t>𝐿𝑆𝐷</m:t>
                      </m:r>
                      <m:r>
                        <a:rPr lang="tr-TR" sz="3200" b="0" i="1" smtClean="0">
                          <a:latin typeface="Cambria Math" panose="02040503050406030204" pitchFamily="18" charset="0"/>
                        </a:rPr>
                        <m:t>=</m:t>
                      </m:r>
                      <m:sSub>
                        <m:sSubPr>
                          <m:ctrlPr>
                            <a:rPr lang="tr-TR" sz="3200" b="0" i="1" smtClean="0">
                              <a:latin typeface="Cambria Math" panose="02040503050406030204" pitchFamily="18" charset="0"/>
                            </a:rPr>
                          </m:ctrlPr>
                        </m:sSubPr>
                        <m:e>
                          <m:r>
                            <a:rPr lang="tr-TR" sz="3200" b="0" i="1" smtClean="0">
                              <a:latin typeface="Cambria Math" panose="02040503050406030204" pitchFamily="18" charset="0"/>
                            </a:rPr>
                            <m:t>𝑡</m:t>
                          </m:r>
                        </m:e>
                        <m:sub>
                          <m:r>
                            <a:rPr lang="tr-TR" sz="3200" b="0" i="1" smtClean="0">
                              <a:latin typeface="Cambria Math" panose="02040503050406030204" pitchFamily="18" charset="0"/>
                              <a:ea typeface="Cambria Math" panose="02040503050406030204" pitchFamily="18" charset="0"/>
                            </a:rPr>
                            <m:t>𝛼</m:t>
                          </m:r>
                        </m:sub>
                      </m:sSub>
                      <m:r>
                        <a:rPr lang="tr-TR" sz="3200" b="0" i="1" smtClean="0">
                          <a:latin typeface="Cambria Math" panose="02040503050406030204" pitchFamily="18" charset="0"/>
                        </a:rPr>
                        <m:t> </m:t>
                      </m:r>
                      <m:r>
                        <a:rPr lang="tr-TR" sz="3200" b="0" i="1" smtClean="0">
                          <a:latin typeface="Cambria Math" panose="02040503050406030204" pitchFamily="18" charset="0"/>
                        </a:rPr>
                        <m:t>𝑥</m:t>
                      </m:r>
                      <m:r>
                        <a:rPr lang="tr-TR" sz="3200" b="0" i="1" smtClean="0">
                          <a:latin typeface="Cambria Math" panose="02040503050406030204" pitchFamily="18" charset="0"/>
                        </a:rPr>
                        <m:t> </m:t>
                      </m:r>
                      <m:sSub>
                        <m:sSubPr>
                          <m:ctrlPr>
                            <a:rPr lang="tr-TR" sz="3200" b="0" i="1" smtClean="0">
                              <a:latin typeface="Cambria Math" panose="02040503050406030204" pitchFamily="18" charset="0"/>
                            </a:rPr>
                          </m:ctrlPr>
                        </m:sSubPr>
                        <m:e>
                          <m:r>
                            <a:rPr lang="tr-TR" sz="3200" b="0" i="1" smtClean="0">
                              <a:latin typeface="Cambria Math" panose="02040503050406030204" pitchFamily="18" charset="0"/>
                            </a:rPr>
                            <m:t>𝑆</m:t>
                          </m:r>
                        </m:e>
                        <m:sub>
                          <m:acc>
                            <m:accPr>
                              <m:chr m:val="̅"/>
                              <m:ctrlPr>
                                <a:rPr lang="tr-TR" sz="3200" b="0" i="1" smtClean="0">
                                  <a:latin typeface="Cambria Math" panose="02040503050406030204" pitchFamily="18" charset="0"/>
                                </a:rPr>
                              </m:ctrlPr>
                            </m:accPr>
                            <m:e>
                              <m:r>
                                <a:rPr lang="tr-TR" sz="3200" b="0" i="1" smtClean="0">
                                  <a:latin typeface="Cambria Math" panose="02040503050406030204" pitchFamily="18" charset="0"/>
                                </a:rPr>
                                <m:t>𝑑</m:t>
                              </m:r>
                            </m:e>
                          </m:acc>
                        </m:sub>
                      </m:sSub>
                    </m:oMath>
                  </m:oMathPara>
                </a14:m>
                <a:endParaRPr lang="tr-TR" sz="3200" dirty="0"/>
              </a:p>
            </p:txBody>
          </p:sp>
        </mc:Choice>
        <mc:Fallback xmlns="">
          <p:sp>
            <p:nvSpPr>
              <p:cNvPr id="11" name="TextBox 10"/>
              <p:cNvSpPr txBox="1">
                <a:spLocks noRot="1" noChangeAspect="1" noMove="1" noResize="1" noEditPoints="1" noAdjustHandles="1" noChangeArrowheads="1" noChangeShapeType="1" noTextEdit="1"/>
              </p:cNvSpPr>
              <p:nvPr/>
            </p:nvSpPr>
            <p:spPr>
              <a:xfrm>
                <a:off x="261151" y="1844384"/>
                <a:ext cx="2585003" cy="492443"/>
              </a:xfrm>
              <a:prstGeom prst="rect">
                <a:avLst/>
              </a:prstGeom>
              <a:blipFill>
                <a:blip r:embed="rId2"/>
                <a:stretch>
                  <a:fillRect/>
                </a:stretch>
              </a:blipFill>
            </p:spPr>
            <p:txBody>
              <a:bodyPr/>
              <a:lstStyle/>
              <a:p>
                <a:r>
                  <a:rPr lang="tr-TR">
                    <a:noFill/>
                  </a:rPr>
                  <a:t> </a:t>
                </a:r>
              </a:p>
            </p:txBody>
          </p:sp>
        </mc:Fallback>
      </mc:AlternateContent>
      <p:pic>
        <p:nvPicPr>
          <p:cNvPr id="17" name="Picture 16"/>
          <p:cNvPicPr>
            <a:picLocks noChangeAspect="1"/>
          </p:cNvPicPr>
          <p:nvPr/>
        </p:nvPicPr>
        <p:blipFill rotWithShape="1">
          <a:blip r:embed="rId3">
            <a:extLst>
              <a:ext uri="{28A0092B-C50C-407E-A947-70E740481C1C}">
                <a14:useLocalDpi xmlns:a14="http://schemas.microsoft.com/office/drawing/2010/main" val="0"/>
              </a:ext>
            </a:extLst>
          </a:blip>
          <a:srcRect t="3703" b="41459"/>
          <a:stretch/>
        </p:blipFill>
        <p:spPr>
          <a:xfrm>
            <a:off x="5922010" y="987795"/>
            <a:ext cx="6198969" cy="4810118"/>
          </a:xfrm>
          <a:prstGeom prst="rect">
            <a:avLst/>
          </a:prstGeom>
        </p:spPr>
      </p:pic>
      <p:sp>
        <p:nvSpPr>
          <p:cNvPr id="18" name="Rectangle 17"/>
          <p:cNvSpPr/>
          <p:nvPr/>
        </p:nvSpPr>
        <p:spPr>
          <a:xfrm>
            <a:off x="6097776" y="5229742"/>
            <a:ext cx="409556" cy="126492"/>
          </a:xfrm>
          <a:prstGeom prst="rect">
            <a:avLst/>
          </a:prstGeom>
          <a:solidFill>
            <a:schemeClr val="accent1">
              <a:alpha val="35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9" name="Rectangle 18"/>
          <p:cNvSpPr/>
          <p:nvPr/>
        </p:nvSpPr>
        <p:spPr>
          <a:xfrm>
            <a:off x="8801761" y="3323043"/>
            <a:ext cx="431016" cy="165901"/>
          </a:xfrm>
          <a:prstGeom prst="rect">
            <a:avLst/>
          </a:prstGeom>
          <a:solidFill>
            <a:schemeClr val="accent1">
              <a:alpha val="35000"/>
            </a:scheme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0" name="Rectangle 19"/>
          <p:cNvSpPr/>
          <p:nvPr/>
        </p:nvSpPr>
        <p:spPr>
          <a:xfrm>
            <a:off x="8801761" y="5229742"/>
            <a:ext cx="431016" cy="116332"/>
          </a:xfrm>
          <a:prstGeom prst="rect">
            <a:avLst/>
          </a:prstGeom>
          <a:solidFill>
            <a:srgbClr val="FFC000">
              <a:alpha val="35000"/>
            </a:srgbClr>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mc:AlternateContent xmlns:mc="http://schemas.openxmlformats.org/markup-compatibility/2006" xmlns:a14="http://schemas.microsoft.com/office/drawing/2010/main">
        <mc:Choice Requires="a14">
          <p:sp>
            <p:nvSpPr>
              <p:cNvPr id="12" name="TextBox 11"/>
              <p:cNvSpPr txBox="1"/>
              <p:nvPr/>
            </p:nvSpPr>
            <p:spPr>
              <a:xfrm>
                <a:off x="188818" y="2767095"/>
                <a:ext cx="5892511" cy="127740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tr-TR" sz="2800" i="1" smtClean="0">
                              <a:latin typeface="Cambria Math" panose="02040503050406030204" pitchFamily="18" charset="0"/>
                            </a:rPr>
                          </m:ctrlPr>
                        </m:sSubPr>
                        <m:e>
                          <m:r>
                            <a:rPr lang="tr-TR" sz="2800" i="1">
                              <a:latin typeface="Cambria Math" panose="02040503050406030204" pitchFamily="18" charset="0"/>
                            </a:rPr>
                            <m:t>𝑆</m:t>
                          </m:r>
                        </m:e>
                        <m:sub>
                          <m:acc>
                            <m:accPr>
                              <m:chr m:val="̅"/>
                              <m:ctrlPr>
                                <a:rPr lang="tr-TR" sz="2800" i="1">
                                  <a:latin typeface="Cambria Math" panose="02040503050406030204" pitchFamily="18" charset="0"/>
                                </a:rPr>
                              </m:ctrlPr>
                            </m:accPr>
                            <m:e>
                              <m:r>
                                <a:rPr lang="tr-TR" sz="2800" i="1">
                                  <a:latin typeface="Cambria Math" panose="02040503050406030204" pitchFamily="18" charset="0"/>
                                </a:rPr>
                                <m:t>𝑑</m:t>
                              </m:r>
                            </m:e>
                          </m:acc>
                        </m:sub>
                      </m:sSub>
                      <m:r>
                        <a:rPr lang="tr-TR" sz="2800" b="0" i="1" smtClean="0">
                          <a:latin typeface="Cambria Math" panose="02040503050406030204" pitchFamily="18" charset="0"/>
                        </a:rPr>
                        <m:t>=</m:t>
                      </m:r>
                      <m:rad>
                        <m:radPr>
                          <m:degHide m:val="on"/>
                          <m:ctrlPr>
                            <a:rPr lang="tr-TR" sz="2800" i="1">
                              <a:latin typeface="Cambria Math" panose="02040503050406030204" pitchFamily="18" charset="0"/>
                            </a:rPr>
                          </m:ctrlPr>
                        </m:radPr>
                        <m:deg/>
                        <m:e>
                          <m:f>
                            <m:fPr>
                              <m:ctrlPr>
                                <a:rPr lang="tr-TR" sz="2800" i="1">
                                  <a:latin typeface="Cambria Math" panose="02040503050406030204" pitchFamily="18" charset="0"/>
                                </a:rPr>
                              </m:ctrlPr>
                            </m:fPr>
                            <m:num>
                              <m:r>
                                <a:rPr lang="tr-TR" sz="2800" i="1">
                                  <a:latin typeface="Cambria Math" panose="02040503050406030204" pitchFamily="18" charset="0"/>
                                </a:rPr>
                                <m:t>2</m:t>
                              </m:r>
                              <m:r>
                                <a:rPr lang="tr-TR" sz="2800" i="1">
                                  <a:latin typeface="Cambria Math" panose="02040503050406030204" pitchFamily="18" charset="0"/>
                                </a:rPr>
                                <m:t>𝑥𝐻𝐾𝑂</m:t>
                              </m:r>
                            </m:num>
                            <m:den>
                              <m:r>
                                <a:rPr lang="tr-TR" sz="2800" i="1">
                                  <a:latin typeface="Cambria Math" panose="02040503050406030204" pitchFamily="18" charset="0"/>
                                </a:rPr>
                                <m:t>𝑟</m:t>
                              </m:r>
                            </m:den>
                          </m:f>
                        </m:e>
                      </m:rad>
                      <m:r>
                        <a:rPr lang="tr-TR" sz="2800" b="0" i="1" smtClean="0">
                          <a:latin typeface="Cambria Math" panose="02040503050406030204" pitchFamily="18" charset="0"/>
                        </a:rPr>
                        <m:t>=</m:t>
                      </m:r>
                      <m:rad>
                        <m:radPr>
                          <m:degHide m:val="on"/>
                          <m:ctrlPr>
                            <a:rPr lang="tr-TR" sz="2800" b="0" i="1" smtClean="0">
                              <a:latin typeface="Cambria Math" panose="02040503050406030204" pitchFamily="18" charset="0"/>
                            </a:rPr>
                          </m:ctrlPr>
                        </m:radPr>
                        <m:deg/>
                        <m:e>
                          <m:f>
                            <m:fPr>
                              <m:ctrlPr>
                                <a:rPr lang="tr-TR" sz="2800" b="0" i="1" smtClean="0">
                                  <a:latin typeface="Cambria Math" panose="02040503050406030204" pitchFamily="18" charset="0"/>
                                </a:rPr>
                              </m:ctrlPr>
                            </m:fPr>
                            <m:num>
                              <m:r>
                                <a:rPr lang="tr-TR" sz="2800" b="0" i="1" smtClean="0">
                                  <a:latin typeface="Cambria Math" panose="02040503050406030204" pitchFamily="18" charset="0"/>
                                </a:rPr>
                                <m:t>2</m:t>
                              </m:r>
                              <m:r>
                                <a:rPr lang="tr-TR" sz="2800" b="0" i="1" smtClean="0">
                                  <a:latin typeface="Cambria Math" panose="02040503050406030204" pitchFamily="18" charset="0"/>
                                </a:rPr>
                                <m:t>𝑥</m:t>
                              </m:r>
                              <m:r>
                                <a:rPr lang="tr-TR" sz="2800" b="0" i="1" smtClean="0">
                                  <a:latin typeface="Cambria Math" panose="02040503050406030204" pitchFamily="18" charset="0"/>
                                </a:rPr>
                                <m:t>3545.8</m:t>
                              </m:r>
                            </m:num>
                            <m:den>
                              <m:r>
                                <a:rPr lang="tr-TR" sz="2800" b="0" i="1" smtClean="0">
                                  <a:latin typeface="Cambria Math" panose="02040503050406030204" pitchFamily="18" charset="0"/>
                                </a:rPr>
                                <m:t>4</m:t>
                              </m:r>
                            </m:den>
                          </m:f>
                        </m:e>
                      </m:rad>
                      <m:r>
                        <a:rPr lang="tr-TR" sz="2800" b="0" i="1" smtClean="0">
                          <a:latin typeface="Cambria Math" panose="02040503050406030204" pitchFamily="18" charset="0"/>
                        </a:rPr>
                        <m:t>=42.11</m:t>
                      </m:r>
                    </m:oMath>
                  </m:oMathPara>
                </a14:m>
                <a:endParaRPr lang="tr-TR" sz="2800" dirty="0"/>
              </a:p>
            </p:txBody>
          </p:sp>
        </mc:Choice>
        <mc:Fallback xmlns="">
          <p:sp>
            <p:nvSpPr>
              <p:cNvPr id="12" name="TextBox 11"/>
              <p:cNvSpPr txBox="1">
                <a:spLocks noRot="1" noChangeAspect="1" noMove="1" noResize="1" noEditPoints="1" noAdjustHandles="1" noChangeArrowheads="1" noChangeShapeType="1" noTextEdit="1"/>
              </p:cNvSpPr>
              <p:nvPr/>
            </p:nvSpPr>
            <p:spPr>
              <a:xfrm>
                <a:off x="188818" y="2767095"/>
                <a:ext cx="5892511" cy="1277401"/>
              </a:xfrm>
              <a:prstGeom prst="rect">
                <a:avLst/>
              </a:prstGeom>
              <a:blipFill>
                <a:blip r:embed="rId4"/>
                <a:stretch>
                  <a:fillRect/>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16" name="TextBox 15"/>
              <p:cNvSpPr txBox="1"/>
              <p:nvPr/>
            </p:nvSpPr>
            <p:spPr>
              <a:xfrm>
                <a:off x="188818" y="4510501"/>
                <a:ext cx="4941289" cy="492443"/>
              </a:xfrm>
              <a:prstGeom prst="rect">
                <a:avLst/>
              </a:prstGeom>
              <a:noFill/>
            </p:spPr>
            <p:txBody>
              <a:bodyPr wrap="none" lIns="0" tIns="0" rIns="0" bIns="0" rtlCol="0">
                <a:spAutoFit/>
              </a:bodyPr>
              <a:lstStyle/>
              <a:p>
                <a14:m>
                  <m:oMath xmlns:m="http://schemas.openxmlformats.org/officeDocument/2006/math">
                    <m:r>
                      <a:rPr lang="tr-TR" sz="3200" b="0" i="1" smtClean="0">
                        <a:latin typeface="Cambria Math" panose="02040503050406030204" pitchFamily="18" charset="0"/>
                      </a:rPr>
                      <m:t>𝐿𝑆𝐷</m:t>
                    </m:r>
                    <m:r>
                      <a:rPr lang="tr-TR" sz="3200" b="0" i="1" smtClean="0">
                        <a:latin typeface="Cambria Math" panose="02040503050406030204" pitchFamily="18" charset="0"/>
                      </a:rPr>
                      <m:t>=2.179 </m:t>
                    </m:r>
                    <m:r>
                      <a:rPr lang="tr-TR" sz="3200" b="0" i="1" smtClean="0">
                        <a:latin typeface="Cambria Math" panose="02040503050406030204" pitchFamily="18" charset="0"/>
                      </a:rPr>
                      <m:t>𝑥</m:t>
                    </m:r>
                  </m:oMath>
                </a14:m>
                <a:r>
                  <a:rPr lang="tr-TR" sz="3200" dirty="0" smtClean="0"/>
                  <a:t> 42.11 = 91.76</a:t>
                </a:r>
                <a:endParaRPr lang="tr-TR" sz="3200" dirty="0"/>
              </a:p>
            </p:txBody>
          </p:sp>
        </mc:Choice>
        <mc:Fallback xmlns="">
          <p:sp>
            <p:nvSpPr>
              <p:cNvPr id="16" name="TextBox 15"/>
              <p:cNvSpPr txBox="1">
                <a:spLocks noRot="1" noChangeAspect="1" noMove="1" noResize="1" noEditPoints="1" noAdjustHandles="1" noChangeArrowheads="1" noChangeShapeType="1" noTextEdit="1"/>
              </p:cNvSpPr>
              <p:nvPr/>
            </p:nvSpPr>
            <p:spPr>
              <a:xfrm>
                <a:off x="188818" y="4510501"/>
                <a:ext cx="4941289" cy="492443"/>
              </a:xfrm>
              <a:prstGeom prst="rect">
                <a:avLst/>
              </a:prstGeom>
              <a:blipFill>
                <a:blip r:embed="rId5"/>
                <a:stretch>
                  <a:fillRect t="-24691" r="-3946" b="-49383"/>
                </a:stretch>
              </a:blipFill>
            </p:spPr>
            <p:txBody>
              <a:bodyPr/>
              <a:lstStyle/>
              <a:p>
                <a:r>
                  <a:rPr lang="tr-TR">
                    <a:noFill/>
                  </a:rPr>
                  <a:t> </a:t>
                </a:r>
              </a:p>
            </p:txBody>
          </p:sp>
        </mc:Fallback>
      </mc:AlternateContent>
      <p:sp>
        <p:nvSpPr>
          <p:cNvPr id="2" name="Title 1"/>
          <p:cNvSpPr>
            <a:spLocks noGrp="1"/>
          </p:cNvSpPr>
          <p:nvPr>
            <p:ph type="title"/>
          </p:nvPr>
        </p:nvSpPr>
        <p:spPr>
          <a:xfrm>
            <a:off x="823529" y="107301"/>
            <a:ext cx="10515600" cy="932155"/>
          </a:xfrm>
        </p:spPr>
        <p:txBody>
          <a:bodyPr/>
          <a:lstStyle/>
          <a:p>
            <a:pPr algn="ctr"/>
            <a:r>
              <a:rPr lang="tr-TR" b="1" dirty="0" err="1" smtClean="0">
                <a:solidFill>
                  <a:srgbClr val="C00000"/>
                </a:solidFill>
                <a:effectLst>
                  <a:outerShdw blurRad="38100" dist="38100" dir="2700000" algn="tl">
                    <a:srgbClr val="000000">
                      <a:alpha val="43137"/>
                    </a:srgbClr>
                  </a:outerShdw>
                </a:effectLst>
              </a:rPr>
              <a:t>İnteraksiyonlar</a:t>
            </a:r>
            <a:r>
              <a:rPr lang="tr-TR" b="1" dirty="0" smtClean="0">
                <a:solidFill>
                  <a:srgbClr val="C00000"/>
                </a:solidFill>
                <a:effectLst>
                  <a:outerShdw blurRad="38100" dist="38100" dir="2700000" algn="tl">
                    <a:srgbClr val="000000">
                      <a:alpha val="43137"/>
                    </a:srgbClr>
                  </a:outerShdw>
                </a:effectLst>
              </a:rPr>
              <a:t> için karşılaştırma</a:t>
            </a:r>
            <a:endParaRPr lang="tr-TR" b="1" dirty="0">
              <a:solidFill>
                <a:srgbClr val="C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162244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60498"/>
          </a:xfrm>
        </p:spPr>
        <p:txBody>
          <a:bodyPr>
            <a:normAutofit fontScale="90000"/>
          </a:bodyPr>
          <a:lstStyle/>
          <a:p>
            <a:pPr algn="ctr"/>
            <a:r>
              <a:rPr lang="tr-TR" b="1" dirty="0" err="1" smtClean="0">
                <a:solidFill>
                  <a:srgbClr val="C00000"/>
                </a:solidFill>
                <a:effectLst>
                  <a:outerShdw blurRad="38100" dist="38100" dir="2700000" algn="tl">
                    <a:srgbClr val="000000">
                      <a:alpha val="43137"/>
                    </a:srgbClr>
                  </a:outerShdw>
                </a:effectLst>
              </a:rPr>
              <a:t>İnteraksiyonlar</a:t>
            </a:r>
            <a:r>
              <a:rPr lang="tr-TR" b="1" dirty="0" smtClean="0">
                <a:solidFill>
                  <a:srgbClr val="C00000"/>
                </a:solidFill>
                <a:effectLst>
                  <a:outerShdw blurRad="38100" dist="38100" dir="2700000" algn="tl">
                    <a:srgbClr val="000000">
                      <a:alpha val="43137"/>
                    </a:srgbClr>
                  </a:outerShdw>
                </a:effectLst>
              </a:rPr>
              <a:t> için karşılaştırma</a:t>
            </a:r>
            <a:endParaRPr lang="tr-TR"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24735180"/>
              </p:ext>
            </p:extLst>
          </p:nvPr>
        </p:nvGraphicFramePr>
        <p:xfrm>
          <a:off x="838200" y="1013479"/>
          <a:ext cx="10515600" cy="1854200"/>
        </p:xfrm>
        <a:graphic>
          <a:graphicData uri="http://schemas.openxmlformats.org/drawingml/2006/table">
            <a:tbl>
              <a:tblPr firstRow="1" bandRow="1">
                <a:tableStyleId>{2D5ABB26-0587-4C30-8999-92F81FD0307C}</a:tableStyleId>
              </a:tblPr>
              <a:tblGrid>
                <a:gridCol w="1752600">
                  <a:extLst>
                    <a:ext uri="{9D8B030D-6E8A-4147-A177-3AD203B41FA5}">
                      <a16:colId xmlns:a16="http://schemas.microsoft.com/office/drawing/2014/main" val="227645510"/>
                    </a:ext>
                  </a:extLst>
                </a:gridCol>
                <a:gridCol w="1752600">
                  <a:extLst>
                    <a:ext uri="{9D8B030D-6E8A-4147-A177-3AD203B41FA5}">
                      <a16:colId xmlns:a16="http://schemas.microsoft.com/office/drawing/2014/main" val="2850758656"/>
                    </a:ext>
                  </a:extLst>
                </a:gridCol>
                <a:gridCol w="1752600">
                  <a:extLst>
                    <a:ext uri="{9D8B030D-6E8A-4147-A177-3AD203B41FA5}">
                      <a16:colId xmlns:a16="http://schemas.microsoft.com/office/drawing/2014/main" val="3305340462"/>
                    </a:ext>
                  </a:extLst>
                </a:gridCol>
                <a:gridCol w="1752600">
                  <a:extLst>
                    <a:ext uri="{9D8B030D-6E8A-4147-A177-3AD203B41FA5}">
                      <a16:colId xmlns:a16="http://schemas.microsoft.com/office/drawing/2014/main" val="778269099"/>
                    </a:ext>
                  </a:extLst>
                </a:gridCol>
                <a:gridCol w="1752600">
                  <a:extLst>
                    <a:ext uri="{9D8B030D-6E8A-4147-A177-3AD203B41FA5}">
                      <a16:colId xmlns:a16="http://schemas.microsoft.com/office/drawing/2014/main" val="829128148"/>
                    </a:ext>
                  </a:extLst>
                </a:gridCol>
                <a:gridCol w="1752600">
                  <a:extLst>
                    <a:ext uri="{9D8B030D-6E8A-4147-A177-3AD203B41FA5}">
                      <a16:colId xmlns:a16="http://schemas.microsoft.com/office/drawing/2014/main" val="1360423426"/>
                    </a:ext>
                  </a:extLst>
                </a:gridCol>
              </a:tblGrid>
              <a:tr h="370840">
                <a:tc>
                  <a:txBody>
                    <a:bodyPr/>
                    <a:lstStyle/>
                    <a:p>
                      <a:pPr algn="ctr"/>
                      <a:r>
                        <a:rPr lang="tr-TR" dirty="0" smtClean="0"/>
                        <a:t>İşlemler</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dirty="0" smtClean="0"/>
                        <a:t>Ortalamalar</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tc>
                <a:tc>
                  <a:txBody>
                    <a:bodyPr/>
                    <a:lstStyle/>
                    <a:p>
                      <a:pPr algn="ctr"/>
                      <a:r>
                        <a:rPr lang="tr-TR" dirty="0" smtClean="0"/>
                        <a:t>LSD</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dirty="0" smtClean="0"/>
                        <a:t>Fark</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dirty="0" smtClean="0"/>
                        <a:t>Gruplar</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7263214"/>
                  </a:ext>
                </a:extLst>
              </a:tr>
              <a:tr h="370840">
                <a:tc>
                  <a:txBody>
                    <a:bodyPr/>
                    <a:lstStyle/>
                    <a:p>
                      <a:pPr algn="ctr"/>
                      <a:r>
                        <a:rPr lang="tr-TR" dirty="0" smtClean="0"/>
                        <a:t>n</a:t>
                      </a:r>
                      <a:r>
                        <a:rPr lang="tr-TR" baseline="-25000" dirty="0" smtClean="0"/>
                        <a:t>1</a:t>
                      </a:r>
                      <a:r>
                        <a:rPr lang="tr-TR" baseline="0" dirty="0" smtClean="0"/>
                        <a:t>s</a:t>
                      </a:r>
                      <a:r>
                        <a:rPr lang="tr-TR" baseline="-25000" dirty="0" smtClean="0"/>
                        <a:t>1</a:t>
                      </a:r>
                      <a:endParaRPr lang="tr-TR" dirty="0"/>
                    </a:p>
                  </a:txBody>
                  <a:tcPr>
                    <a:lnT w="12700" cap="flat" cmpd="sng" algn="ctr">
                      <a:solidFill>
                        <a:schemeClr val="tx1"/>
                      </a:solidFill>
                      <a:prstDash val="solid"/>
                      <a:round/>
                      <a:headEnd type="none" w="med" len="med"/>
                      <a:tailEnd type="none" w="med" len="med"/>
                    </a:lnT>
                  </a:tcPr>
                </a:tc>
                <a:tc>
                  <a:txBody>
                    <a:bodyPr/>
                    <a:lstStyle/>
                    <a:p>
                      <a:pPr algn="r"/>
                      <a:endParaRPr lang="tr-TR" dirty="0"/>
                    </a:p>
                  </a:txBody>
                  <a:tcPr>
                    <a:lnR w="127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tr-TR" dirty="0" smtClean="0"/>
                        <a:t>900</a:t>
                      </a:r>
                      <a:endParaRPr lang="tr-TR" dirty="0"/>
                    </a:p>
                  </a:txBody>
                  <a:tcPr>
                    <a:lnL w="12700" cap="flat" cmpd="sng" algn="ctr">
                      <a:solidFill>
                        <a:srgbClr val="FF0000"/>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tr-TR" dirty="0" smtClean="0"/>
                        <a:t>91.76</a:t>
                      </a:r>
                      <a:endParaRPr lang="tr-TR" dirty="0"/>
                    </a:p>
                  </a:txBody>
                  <a:tcPr>
                    <a:lnT w="12700" cap="flat" cmpd="sng" algn="ctr">
                      <a:solidFill>
                        <a:schemeClr val="tx1"/>
                      </a:solidFill>
                      <a:prstDash val="solid"/>
                      <a:round/>
                      <a:headEnd type="none" w="med" len="med"/>
                      <a:tailEnd type="none" w="med" len="med"/>
                    </a:lnT>
                  </a:tcPr>
                </a:tc>
                <a:tc>
                  <a:txBody>
                    <a:bodyPr/>
                    <a:lstStyle/>
                    <a:p>
                      <a:pPr algn="ctr"/>
                      <a:r>
                        <a:rPr lang="tr-TR" dirty="0" smtClean="0"/>
                        <a:t>808.24</a:t>
                      </a:r>
                      <a:endParaRPr lang="tr-TR" dirty="0"/>
                    </a:p>
                  </a:txBody>
                  <a:tcPr>
                    <a:lnT w="12700" cap="flat" cmpd="sng" algn="ctr">
                      <a:solidFill>
                        <a:schemeClr val="tx1"/>
                      </a:solidFill>
                      <a:prstDash val="solid"/>
                      <a:round/>
                      <a:headEnd type="none" w="med" len="med"/>
                      <a:tailEnd type="none" w="med" len="med"/>
                    </a:lnT>
                  </a:tcPr>
                </a:tc>
                <a:tc>
                  <a:txBody>
                    <a:bodyPr/>
                    <a:lstStyle/>
                    <a:p>
                      <a:pPr algn="ctr"/>
                      <a:r>
                        <a:rPr lang="tr-TR" dirty="0" smtClean="0"/>
                        <a:t>a</a:t>
                      </a:r>
                      <a:endParaRPr lang="tr-TR"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854416070"/>
                  </a:ext>
                </a:extLst>
              </a:tr>
              <a:tr h="370840">
                <a:tc>
                  <a:txBody>
                    <a:bodyPr/>
                    <a:lstStyle/>
                    <a:p>
                      <a:pPr algn="ctr"/>
                      <a:r>
                        <a:rPr lang="tr-TR" baseline="0" dirty="0" smtClean="0"/>
                        <a:t>n</a:t>
                      </a:r>
                      <a:r>
                        <a:rPr lang="tr-TR" baseline="-25000" dirty="0" smtClean="0"/>
                        <a:t>1</a:t>
                      </a:r>
                      <a:r>
                        <a:rPr lang="tr-TR" baseline="0" dirty="0" smtClean="0"/>
                        <a:t>s</a:t>
                      </a:r>
                      <a:r>
                        <a:rPr lang="tr-TR" baseline="-25000" dirty="0" smtClean="0"/>
                        <a:t>0</a:t>
                      </a:r>
                      <a:endParaRPr lang="tr-TR" dirty="0"/>
                    </a:p>
                  </a:txBody>
                  <a:tcPr/>
                </a:tc>
                <a:tc>
                  <a:txBody>
                    <a:bodyPr/>
                    <a:lstStyle/>
                    <a:p>
                      <a:endParaRPr lang="tr-TR" dirty="0"/>
                    </a:p>
                  </a:txBody>
                  <a:tcPr/>
                </a:tc>
                <a:tc>
                  <a:txBody>
                    <a:bodyPr/>
                    <a:lstStyle/>
                    <a:p>
                      <a:r>
                        <a:rPr lang="tr-TR" dirty="0" smtClean="0"/>
                        <a:t>800</a:t>
                      </a:r>
                      <a:endParaRPr lang="tr-TR" dirty="0"/>
                    </a:p>
                  </a:txBody>
                  <a:tcPr/>
                </a:tc>
                <a:tc>
                  <a:txBody>
                    <a:bodyPr/>
                    <a:lstStyle/>
                    <a:p>
                      <a:pPr algn="ctr"/>
                      <a:r>
                        <a:rPr lang="tr-TR" dirty="0" smtClean="0"/>
                        <a:t>91.76</a:t>
                      </a:r>
                      <a:endParaRPr lang="tr-TR" dirty="0"/>
                    </a:p>
                  </a:txBody>
                  <a:tcPr/>
                </a:tc>
                <a:tc>
                  <a:txBody>
                    <a:bodyPr/>
                    <a:lstStyle/>
                    <a:p>
                      <a:pPr algn="ctr"/>
                      <a:r>
                        <a:rPr lang="tr-TR" dirty="0" smtClean="0"/>
                        <a:t>708.24</a:t>
                      </a:r>
                      <a:endParaRPr lang="tr-TR" dirty="0"/>
                    </a:p>
                  </a:txBody>
                  <a:tcPr/>
                </a:tc>
                <a:tc>
                  <a:txBody>
                    <a:bodyPr/>
                    <a:lstStyle/>
                    <a:p>
                      <a:pPr algn="ctr"/>
                      <a:r>
                        <a:rPr lang="tr-TR" dirty="0" smtClean="0"/>
                        <a:t>b</a:t>
                      </a:r>
                      <a:endParaRPr lang="tr-TR" dirty="0"/>
                    </a:p>
                  </a:txBody>
                  <a:tcPr/>
                </a:tc>
                <a:extLst>
                  <a:ext uri="{0D108BD9-81ED-4DB2-BD59-A6C34878D82A}">
                    <a16:rowId xmlns:a16="http://schemas.microsoft.com/office/drawing/2014/main" val="412093919"/>
                  </a:ext>
                </a:extLst>
              </a:tr>
              <a:tr h="370840">
                <a:tc>
                  <a:txBody>
                    <a:bodyPr/>
                    <a:lstStyle/>
                    <a:p>
                      <a:pPr algn="ctr"/>
                      <a:r>
                        <a:rPr lang="tr-TR" baseline="0" dirty="0" smtClean="0"/>
                        <a:t>n</a:t>
                      </a:r>
                      <a:r>
                        <a:rPr lang="tr-TR" baseline="-25000" dirty="0" smtClean="0"/>
                        <a:t>0</a:t>
                      </a:r>
                      <a:r>
                        <a:rPr lang="tr-TR" baseline="0" dirty="0" smtClean="0"/>
                        <a:t>s</a:t>
                      </a:r>
                      <a:r>
                        <a:rPr lang="tr-TR" baseline="-25000" dirty="0" smtClean="0"/>
                        <a:t>0</a:t>
                      </a:r>
                      <a:endParaRPr lang="tr-TR" dirty="0"/>
                    </a:p>
                  </a:txBody>
                  <a:tcPr/>
                </a:tc>
                <a:tc>
                  <a:txBody>
                    <a:bodyPr/>
                    <a:lstStyle/>
                    <a:p>
                      <a:endParaRPr lang="tr-TR" dirty="0"/>
                    </a:p>
                  </a:txBody>
                  <a:tcPr/>
                </a:tc>
                <a:tc>
                  <a:txBody>
                    <a:bodyPr/>
                    <a:lstStyle/>
                    <a:p>
                      <a:r>
                        <a:rPr lang="tr-TR" dirty="0" smtClean="0"/>
                        <a:t>700</a:t>
                      </a:r>
                      <a:endParaRPr lang="tr-TR" dirty="0"/>
                    </a:p>
                  </a:txBody>
                  <a:tcPr/>
                </a:tc>
                <a:tc>
                  <a:txBody>
                    <a:bodyPr/>
                    <a:lstStyle/>
                    <a:p>
                      <a:pPr algn="ctr"/>
                      <a:r>
                        <a:rPr lang="tr-TR" dirty="0" smtClean="0"/>
                        <a:t>91.76</a:t>
                      </a:r>
                      <a:endParaRPr lang="tr-TR" dirty="0"/>
                    </a:p>
                  </a:txBody>
                  <a:tcPr/>
                </a:tc>
                <a:tc>
                  <a:txBody>
                    <a:bodyPr/>
                    <a:lstStyle/>
                    <a:p>
                      <a:pPr algn="ctr"/>
                      <a:r>
                        <a:rPr lang="tr-TR" dirty="0" smtClean="0"/>
                        <a:t>608.24</a:t>
                      </a:r>
                      <a:endParaRPr lang="tr-TR" dirty="0"/>
                    </a:p>
                  </a:txBody>
                  <a:tcPr/>
                </a:tc>
                <a:tc>
                  <a:txBody>
                    <a:bodyPr/>
                    <a:lstStyle/>
                    <a:p>
                      <a:pPr algn="ctr"/>
                      <a:r>
                        <a:rPr lang="tr-TR" dirty="0" smtClean="0"/>
                        <a:t>c</a:t>
                      </a:r>
                      <a:endParaRPr lang="tr-TR" dirty="0"/>
                    </a:p>
                  </a:txBody>
                  <a:tcPr/>
                </a:tc>
                <a:extLst>
                  <a:ext uri="{0D108BD9-81ED-4DB2-BD59-A6C34878D82A}">
                    <a16:rowId xmlns:a16="http://schemas.microsoft.com/office/drawing/2014/main" val="3656673174"/>
                  </a:ext>
                </a:extLst>
              </a:tr>
              <a:tr h="370840">
                <a:tc>
                  <a:txBody>
                    <a:bodyPr/>
                    <a:lstStyle/>
                    <a:p>
                      <a:pPr algn="ctr"/>
                      <a:r>
                        <a:rPr lang="tr-TR" baseline="0" dirty="0" smtClean="0"/>
                        <a:t>n</a:t>
                      </a:r>
                      <a:r>
                        <a:rPr lang="tr-TR" baseline="-25000" dirty="0" smtClean="0"/>
                        <a:t>0</a:t>
                      </a:r>
                      <a:r>
                        <a:rPr lang="tr-TR" baseline="0" dirty="0" smtClean="0"/>
                        <a:t>s</a:t>
                      </a:r>
                      <a:r>
                        <a:rPr lang="tr-TR" baseline="-25000" dirty="0" smtClean="0"/>
                        <a:t>1</a:t>
                      </a:r>
                      <a:endParaRPr lang="tr-TR" dirty="0"/>
                    </a:p>
                  </a:txBody>
                  <a:tcPr>
                    <a:lnB w="12700" cap="flat" cmpd="sng" algn="ctr">
                      <a:solidFill>
                        <a:schemeClr val="tx1"/>
                      </a:solidFill>
                      <a:prstDash val="solid"/>
                      <a:round/>
                      <a:headEnd type="none" w="med" len="med"/>
                      <a:tailEnd type="none" w="med" len="med"/>
                    </a:lnB>
                  </a:tcPr>
                </a:tc>
                <a:tc>
                  <a:txBody>
                    <a:bodyPr/>
                    <a:lstStyle/>
                    <a:p>
                      <a:endParaRPr lang="tr-TR" dirty="0"/>
                    </a:p>
                  </a:txBody>
                  <a:tcPr>
                    <a:lnB w="12700" cap="flat" cmpd="sng" algn="ctr">
                      <a:solidFill>
                        <a:schemeClr val="tx1"/>
                      </a:solidFill>
                      <a:prstDash val="solid"/>
                      <a:round/>
                      <a:headEnd type="none" w="med" len="med"/>
                      <a:tailEnd type="none" w="med" len="med"/>
                    </a:lnB>
                  </a:tcPr>
                </a:tc>
                <a:tc>
                  <a:txBody>
                    <a:bodyPr/>
                    <a:lstStyle/>
                    <a:p>
                      <a:r>
                        <a:rPr lang="tr-TR" dirty="0" smtClean="0"/>
                        <a:t>650</a:t>
                      </a:r>
                      <a:endParaRPr lang="tr-TR" dirty="0"/>
                    </a:p>
                  </a:txBody>
                  <a:tcPr>
                    <a:lnB w="12700" cap="flat" cmpd="sng" algn="ctr">
                      <a:solidFill>
                        <a:schemeClr val="tx1"/>
                      </a:solidFill>
                      <a:prstDash val="solid"/>
                      <a:round/>
                      <a:headEnd type="none" w="med" len="med"/>
                      <a:tailEnd type="none" w="med" len="med"/>
                    </a:lnB>
                  </a:tcPr>
                </a:tc>
                <a:tc>
                  <a:txBody>
                    <a:bodyPr/>
                    <a:lstStyle/>
                    <a:p>
                      <a:endParaRPr lang="tr-TR" dirty="0"/>
                    </a:p>
                  </a:txBody>
                  <a:tcPr>
                    <a:lnB w="12700" cap="flat" cmpd="sng" algn="ctr">
                      <a:solidFill>
                        <a:schemeClr val="tx1"/>
                      </a:solidFill>
                      <a:prstDash val="solid"/>
                      <a:round/>
                      <a:headEnd type="none" w="med" len="med"/>
                      <a:tailEnd type="none" w="med" len="med"/>
                    </a:lnB>
                  </a:tcPr>
                </a:tc>
                <a:tc>
                  <a:txBody>
                    <a:bodyPr/>
                    <a:lstStyle/>
                    <a:p>
                      <a:pPr algn="ctr"/>
                      <a:endParaRPr lang="tr-TR" dirty="0"/>
                    </a:p>
                  </a:txBody>
                  <a:tcPr>
                    <a:lnB w="12700" cap="flat" cmpd="sng" algn="ctr">
                      <a:solidFill>
                        <a:schemeClr val="tx1"/>
                      </a:solidFill>
                      <a:prstDash val="solid"/>
                      <a:round/>
                      <a:headEnd type="none" w="med" len="med"/>
                      <a:tailEnd type="none" w="med" len="med"/>
                    </a:lnB>
                  </a:tcPr>
                </a:tc>
                <a:tc>
                  <a:txBody>
                    <a:bodyPr/>
                    <a:lstStyle/>
                    <a:p>
                      <a:pPr algn="ctr"/>
                      <a:r>
                        <a:rPr lang="tr-TR" dirty="0" smtClean="0"/>
                        <a:t>c</a:t>
                      </a:r>
                      <a:endParaRPr lang="tr-TR"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85694683"/>
                  </a:ext>
                </a:extLst>
              </a:tr>
            </a:tbl>
          </a:graphicData>
        </a:graphic>
      </p:graphicFrame>
      <p:cxnSp>
        <p:nvCxnSpPr>
          <p:cNvPr id="6" name="Straight Connector 5"/>
          <p:cNvCxnSpPr/>
          <p:nvPr/>
        </p:nvCxnSpPr>
        <p:spPr>
          <a:xfrm>
            <a:off x="4172505" y="1718637"/>
            <a:ext cx="0" cy="443884"/>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4029808" y="2162521"/>
            <a:ext cx="0" cy="573228"/>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838200" y="3055534"/>
            <a:ext cx="10515600" cy="5440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dirty="0" smtClean="0">
                <a:solidFill>
                  <a:schemeClr val="bg1"/>
                </a:solidFill>
              </a:rPr>
              <a:t>LSD testi sonucuna göre ot verimin artması için azotla birlikte sulama yapmak gerekmektedir.</a:t>
            </a:r>
            <a:endParaRPr lang="tr-TR" sz="2000" dirty="0">
              <a:solidFill>
                <a:schemeClr val="bg1"/>
              </a:solidFill>
            </a:endParaRPr>
          </a:p>
        </p:txBody>
      </p:sp>
      <p:graphicFrame>
        <p:nvGraphicFramePr>
          <p:cNvPr id="21" name="Table 20"/>
          <p:cNvGraphicFramePr>
            <a:graphicFrameLocks noGrp="1"/>
          </p:cNvGraphicFramePr>
          <p:nvPr>
            <p:extLst>
              <p:ext uri="{D42A27DB-BD31-4B8C-83A1-F6EECF244321}">
                <p14:modId xmlns:p14="http://schemas.microsoft.com/office/powerpoint/2010/main" val="2165701736"/>
              </p:ext>
            </p:extLst>
          </p:nvPr>
        </p:nvGraphicFramePr>
        <p:xfrm>
          <a:off x="1036355" y="3888805"/>
          <a:ext cx="4503309" cy="1830895"/>
        </p:xfrm>
        <a:graphic>
          <a:graphicData uri="http://schemas.openxmlformats.org/drawingml/2006/table">
            <a:tbl>
              <a:tblPr firstRow="1" bandRow="1">
                <a:tableStyleId>{2D5ABB26-0587-4C30-8999-92F81FD0307C}</a:tableStyleId>
              </a:tblPr>
              <a:tblGrid>
                <a:gridCol w="1382108">
                  <a:extLst>
                    <a:ext uri="{9D8B030D-6E8A-4147-A177-3AD203B41FA5}">
                      <a16:colId xmlns:a16="http://schemas.microsoft.com/office/drawing/2014/main" val="2548504308"/>
                    </a:ext>
                  </a:extLst>
                </a:gridCol>
                <a:gridCol w="1015345">
                  <a:extLst>
                    <a:ext uri="{9D8B030D-6E8A-4147-A177-3AD203B41FA5}">
                      <a16:colId xmlns:a16="http://schemas.microsoft.com/office/drawing/2014/main" val="3251552947"/>
                    </a:ext>
                  </a:extLst>
                </a:gridCol>
                <a:gridCol w="1023956">
                  <a:extLst>
                    <a:ext uri="{9D8B030D-6E8A-4147-A177-3AD203B41FA5}">
                      <a16:colId xmlns:a16="http://schemas.microsoft.com/office/drawing/2014/main" val="1075417194"/>
                    </a:ext>
                  </a:extLst>
                </a:gridCol>
                <a:gridCol w="1081900">
                  <a:extLst>
                    <a:ext uri="{9D8B030D-6E8A-4147-A177-3AD203B41FA5}">
                      <a16:colId xmlns:a16="http://schemas.microsoft.com/office/drawing/2014/main" val="4076375639"/>
                    </a:ext>
                  </a:extLst>
                </a:gridCol>
              </a:tblGrid>
              <a:tr h="366179">
                <a:tc rowSpan="2">
                  <a:txBody>
                    <a:bodyPr/>
                    <a:lstStyle/>
                    <a:p>
                      <a:pPr algn="ctr"/>
                      <a:r>
                        <a:rPr lang="tr-TR" sz="1800" dirty="0" smtClean="0"/>
                        <a:t>Sulama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t>Azot</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tc>
                <a:tc rowSpan="2">
                  <a:txBody>
                    <a:bodyPr/>
                    <a:lstStyle/>
                    <a:p>
                      <a:pPr algn="ctr"/>
                      <a:r>
                        <a:rPr lang="tr-TR" sz="1800" dirty="0" smtClean="0"/>
                        <a:t>Ortalama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4177041"/>
                  </a:ext>
                </a:extLst>
              </a:tr>
              <a:tr h="366179">
                <a:tc vMerge="1">
                  <a:txBody>
                    <a:bodyPr/>
                    <a:lstStyle/>
                    <a:p>
                      <a:pPr algn="ctr"/>
                      <a:endParaRPr lang="tr-TR" dirty="0"/>
                    </a:p>
                  </a:txBody>
                  <a:tcPr anchor="ctr"/>
                </a:tc>
                <a:tc>
                  <a:txBody>
                    <a:bodyPr/>
                    <a:lstStyle/>
                    <a:p>
                      <a:pPr algn="ctr"/>
                      <a:r>
                        <a:rPr lang="tr-TR" sz="1800" dirty="0" smtClean="0"/>
                        <a:t>n</a:t>
                      </a:r>
                      <a:r>
                        <a:rPr lang="tr-TR" sz="1800" baseline="-25000" dirty="0" smtClean="0"/>
                        <a:t>0</a:t>
                      </a:r>
                      <a:endParaRPr lang="tr-TR" sz="18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smtClean="0"/>
                        <a:t>n</a:t>
                      </a:r>
                      <a:r>
                        <a:rPr lang="tr-TR" sz="1800" baseline="-25000" dirty="0" smtClean="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dirty="0"/>
                    </a:p>
                  </a:txBody>
                  <a:tcPr anchor="ctr"/>
                </a:tc>
                <a:extLst>
                  <a:ext uri="{0D108BD9-81ED-4DB2-BD59-A6C34878D82A}">
                    <a16:rowId xmlns:a16="http://schemas.microsoft.com/office/drawing/2014/main" val="913208949"/>
                  </a:ext>
                </a:extLst>
              </a:tr>
              <a:tr h="36617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aseline="0" dirty="0" smtClean="0"/>
                        <a:t>S</a:t>
                      </a:r>
                      <a:r>
                        <a:rPr lang="tr-TR" sz="1800" baseline="-25000" dirty="0" smtClean="0"/>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t>700 c</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tr-TR" sz="1800" dirty="0" smtClean="0"/>
                        <a:t>800 b</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tr-TR" sz="1800" dirty="0" smtClean="0"/>
                        <a:t>750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580008179"/>
                  </a:ext>
                </a:extLst>
              </a:tr>
              <a:tr h="366179">
                <a:tc>
                  <a:txBody>
                    <a:bodyPr/>
                    <a:lstStyle/>
                    <a:p>
                      <a:pPr algn="ctr"/>
                      <a:r>
                        <a:rPr lang="tr-TR" sz="1800" dirty="0" smtClean="0"/>
                        <a:t>S</a:t>
                      </a:r>
                      <a:r>
                        <a:rPr lang="tr-TR" sz="1800" baseline="-25000" dirty="0" smtClean="0"/>
                        <a:t>1</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t>650 c</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tr-TR" sz="1800" dirty="0" smtClean="0"/>
                        <a:t>900 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tr-TR" sz="1800" dirty="0" smtClean="0"/>
                        <a:t>775</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414374792"/>
                  </a:ext>
                </a:extLst>
              </a:tr>
              <a:tr h="366179">
                <a:tc>
                  <a:txBody>
                    <a:bodyPr/>
                    <a:lstStyle/>
                    <a:p>
                      <a:pPr algn="ctr"/>
                      <a:r>
                        <a:rPr lang="tr-TR" sz="1800" dirty="0" smtClean="0"/>
                        <a:t>Ortalama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t>675</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1800" dirty="0" smtClean="0"/>
                        <a:t>850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5241479"/>
                  </a:ext>
                </a:extLst>
              </a:tr>
            </a:tbl>
          </a:graphicData>
        </a:graphic>
      </p:graphicFrame>
    </p:spTree>
    <p:extLst>
      <p:ext uri="{BB962C8B-B14F-4D97-AF65-F5344CB8AC3E}">
        <p14:creationId xmlns:p14="http://schemas.microsoft.com/office/powerpoint/2010/main" val="1207826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67564"/>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FAKTÖRİYEL DENEMELER</a:t>
            </a:r>
            <a:endParaRPr lang="tr-TR" sz="32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48070" y="1332690"/>
            <a:ext cx="11079332" cy="4844273"/>
          </a:xfrm>
        </p:spPr>
        <p:txBody>
          <a:bodyPr>
            <a:normAutofit lnSpcReduction="10000"/>
          </a:bodyPr>
          <a:lstStyle/>
          <a:p>
            <a:r>
              <a:rPr lang="tr-TR" dirty="0" smtClean="0"/>
              <a:t>Tek bir konunun incelendiği basit denemeler yerine, birden fazla konunun aynı anda incelendiği faktöriyel denemeler tercih edilir.</a:t>
            </a:r>
          </a:p>
          <a:p>
            <a:r>
              <a:rPr lang="tr-TR" dirty="0" smtClean="0"/>
              <a:t>Örneğin: Herhangi bir bitkiden alınacak verim; genotip, toprak yapısı, bitki besin maddeleri, ortamdaki su, ışık, sıcaklık, yetiştirme teknikleri, hastalık ve zararlı etmenleri gibi birçok faktörün etkisi altındadır. </a:t>
            </a:r>
          </a:p>
          <a:p>
            <a:r>
              <a:rPr lang="tr-TR" dirty="0" smtClean="0"/>
              <a:t>Bunların verime etkilerinin ayrı ayrı belirlenmesinden çok birlikteki etkilerinin belirlenmesi araştırıcıyı ve yetiştiriciyi daha çok ilgilendirmektedir. </a:t>
            </a:r>
          </a:p>
          <a:p>
            <a:r>
              <a:rPr lang="tr-TR" dirty="0" smtClean="0"/>
              <a:t>Deneme alınacak konu sayısı birden fazla oldğu ve aralarında önem bakımından fark bulunmadığı durumlarda, bu konuların tek tek ektileri ile birlikteki etkileri yani interaksiyonlarını araştırmak amacıyla yapılacak düzenleme </a:t>
            </a:r>
            <a:r>
              <a:rPr lang="tr-TR" b="1" dirty="0" smtClean="0">
                <a:solidFill>
                  <a:srgbClr val="C00000"/>
                </a:solidFill>
                <a:effectLst>
                  <a:outerShdw blurRad="38100" dist="38100" dir="2700000" algn="tl">
                    <a:srgbClr val="000000">
                      <a:alpha val="43137"/>
                    </a:srgbClr>
                  </a:outerShdw>
                </a:effectLst>
              </a:rPr>
              <a:t>«Faktöriye Düzenleme» </a:t>
            </a:r>
            <a:r>
              <a:rPr lang="tr-TR" dirty="0" smtClean="0"/>
              <a:t>denir.</a:t>
            </a:r>
            <a:endParaRPr lang="tr-TR" dirty="0"/>
          </a:p>
        </p:txBody>
      </p:sp>
    </p:spTree>
    <p:extLst>
      <p:ext uri="{BB962C8B-B14F-4D97-AF65-F5344CB8AC3E}">
        <p14:creationId xmlns:p14="http://schemas.microsoft.com/office/powerpoint/2010/main" val="16367353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60498"/>
          </a:xfrm>
        </p:spPr>
        <p:txBody>
          <a:bodyPr>
            <a:normAutofit fontScale="90000"/>
          </a:bodyPr>
          <a:lstStyle/>
          <a:p>
            <a:pPr algn="ctr"/>
            <a:r>
              <a:rPr lang="tr-TR" b="1" dirty="0" err="1" smtClean="0">
                <a:solidFill>
                  <a:srgbClr val="C00000"/>
                </a:solidFill>
                <a:effectLst>
                  <a:outerShdw blurRad="38100" dist="38100" dir="2700000" algn="tl">
                    <a:srgbClr val="000000">
                      <a:alpha val="43137"/>
                    </a:srgbClr>
                  </a:outerShdw>
                </a:effectLst>
              </a:rPr>
              <a:t>İnteraksiyonlar</a:t>
            </a:r>
            <a:r>
              <a:rPr lang="tr-TR" b="1" dirty="0" smtClean="0">
                <a:solidFill>
                  <a:srgbClr val="C00000"/>
                </a:solidFill>
                <a:effectLst>
                  <a:outerShdw blurRad="38100" dist="38100" dir="2700000" algn="tl">
                    <a:srgbClr val="000000">
                      <a:alpha val="43137"/>
                    </a:srgbClr>
                  </a:outerShdw>
                </a:effectLst>
              </a:rPr>
              <a:t> için karşılaştırma</a:t>
            </a:r>
            <a:endParaRPr lang="tr-TR"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20381972"/>
              </p:ext>
            </p:extLst>
          </p:nvPr>
        </p:nvGraphicFramePr>
        <p:xfrm>
          <a:off x="838201" y="1013479"/>
          <a:ext cx="4960232" cy="1112520"/>
        </p:xfrm>
        <a:graphic>
          <a:graphicData uri="http://schemas.openxmlformats.org/drawingml/2006/table">
            <a:tbl>
              <a:tblPr firstRow="1" bandRow="1">
                <a:tableStyleId>{2D5ABB26-0587-4C30-8999-92F81FD0307C}</a:tableStyleId>
              </a:tblPr>
              <a:tblGrid>
                <a:gridCol w="976630">
                  <a:extLst>
                    <a:ext uri="{9D8B030D-6E8A-4147-A177-3AD203B41FA5}">
                      <a16:colId xmlns:a16="http://schemas.microsoft.com/office/drawing/2014/main" val="227645510"/>
                    </a:ext>
                  </a:extLst>
                </a:gridCol>
                <a:gridCol w="220173">
                  <a:extLst>
                    <a:ext uri="{9D8B030D-6E8A-4147-A177-3AD203B41FA5}">
                      <a16:colId xmlns:a16="http://schemas.microsoft.com/office/drawing/2014/main" val="2850758656"/>
                    </a:ext>
                  </a:extLst>
                </a:gridCol>
                <a:gridCol w="1123551">
                  <a:extLst>
                    <a:ext uri="{9D8B030D-6E8A-4147-A177-3AD203B41FA5}">
                      <a16:colId xmlns:a16="http://schemas.microsoft.com/office/drawing/2014/main" val="3305340462"/>
                    </a:ext>
                  </a:extLst>
                </a:gridCol>
                <a:gridCol w="755968">
                  <a:extLst>
                    <a:ext uri="{9D8B030D-6E8A-4147-A177-3AD203B41FA5}">
                      <a16:colId xmlns:a16="http://schemas.microsoft.com/office/drawing/2014/main" val="778269099"/>
                    </a:ext>
                  </a:extLst>
                </a:gridCol>
                <a:gridCol w="871855">
                  <a:extLst>
                    <a:ext uri="{9D8B030D-6E8A-4147-A177-3AD203B41FA5}">
                      <a16:colId xmlns:a16="http://schemas.microsoft.com/office/drawing/2014/main" val="829128148"/>
                    </a:ext>
                  </a:extLst>
                </a:gridCol>
                <a:gridCol w="1012055">
                  <a:extLst>
                    <a:ext uri="{9D8B030D-6E8A-4147-A177-3AD203B41FA5}">
                      <a16:colId xmlns:a16="http://schemas.microsoft.com/office/drawing/2014/main" val="1360423426"/>
                    </a:ext>
                  </a:extLst>
                </a:gridCol>
              </a:tblGrid>
              <a:tr h="370840">
                <a:tc>
                  <a:txBody>
                    <a:bodyPr/>
                    <a:lstStyle/>
                    <a:p>
                      <a:pPr algn="ctr"/>
                      <a:r>
                        <a:rPr lang="tr-TR" dirty="0" smtClean="0"/>
                        <a:t>İşlemler</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dirty="0" smtClean="0"/>
                        <a:t>Ortalamalar</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tc>
                <a:tc>
                  <a:txBody>
                    <a:bodyPr/>
                    <a:lstStyle/>
                    <a:p>
                      <a:pPr algn="ctr"/>
                      <a:r>
                        <a:rPr lang="tr-TR" dirty="0" smtClean="0"/>
                        <a:t>LSD</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dirty="0" smtClean="0"/>
                        <a:t>Fark</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dirty="0" smtClean="0"/>
                        <a:t>Gruplar</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7263214"/>
                  </a:ext>
                </a:extLst>
              </a:tr>
              <a:tr h="370840">
                <a:tc>
                  <a:txBody>
                    <a:bodyPr/>
                    <a:lstStyle/>
                    <a:p>
                      <a:pPr algn="ctr"/>
                      <a:r>
                        <a:rPr lang="tr-TR" dirty="0" smtClean="0"/>
                        <a:t>n</a:t>
                      </a:r>
                      <a:r>
                        <a:rPr lang="tr-TR" baseline="-25000" dirty="0" smtClean="0"/>
                        <a:t>0</a:t>
                      </a:r>
                      <a:r>
                        <a:rPr lang="tr-TR" baseline="0" dirty="0" smtClean="0"/>
                        <a:t>s</a:t>
                      </a:r>
                      <a:r>
                        <a:rPr lang="tr-TR" baseline="-25000" dirty="0" smtClean="0"/>
                        <a:t>0</a:t>
                      </a:r>
                      <a:endParaRPr lang="tr-TR" dirty="0"/>
                    </a:p>
                  </a:txBody>
                  <a:tcPr>
                    <a:lnT w="12700" cap="flat" cmpd="sng" algn="ctr">
                      <a:solidFill>
                        <a:schemeClr val="tx1"/>
                      </a:solidFill>
                      <a:prstDash val="solid"/>
                      <a:round/>
                      <a:headEnd type="none" w="med" len="med"/>
                      <a:tailEnd type="none" w="med" len="med"/>
                    </a:lnT>
                  </a:tcPr>
                </a:tc>
                <a:tc>
                  <a:txBody>
                    <a:bodyPr/>
                    <a:lstStyle/>
                    <a:p>
                      <a:pPr algn="r"/>
                      <a:endParaRPr lang="tr-TR" dirty="0"/>
                    </a:p>
                  </a:txBody>
                  <a:tcPr>
                    <a:lnR w="127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tr-TR" dirty="0" smtClean="0"/>
                        <a:t>700</a:t>
                      </a:r>
                      <a:endParaRPr lang="tr-TR" dirty="0"/>
                    </a:p>
                  </a:txBody>
                  <a:tcPr>
                    <a:lnL w="12700" cap="flat" cmpd="sng" algn="ctr">
                      <a:solidFill>
                        <a:srgbClr val="FF0000"/>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tr-TR" dirty="0" smtClean="0"/>
                        <a:t>91.76</a:t>
                      </a:r>
                      <a:endParaRPr lang="tr-TR" dirty="0"/>
                    </a:p>
                  </a:txBody>
                  <a:tcPr>
                    <a:lnT w="12700" cap="flat" cmpd="sng" algn="ctr">
                      <a:solidFill>
                        <a:schemeClr val="tx1"/>
                      </a:solidFill>
                      <a:prstDash val="solid"/>
                      <a:round/>
                      <a:headEnd type="none" w="med" len="med"/>
                      <a:tailEnd type="none" w="med" len="med"/>
                    </a:lnT>
                  </a:tcPr>
                </a:tc>
                <a:tc>
                  <a:txBody>
                    <a:bodyPr/>
                    <a:lstStyle/>
                    <a:p>
                      <a:pPr algn="ctr"/>
                      <a:r>
                        <a:rPr lang="tr-TR" dirty="0" smtClean="0"/>
                        <a:t>608.24</a:t>
                      </a:r>
                      <a:endParaRPr lang="tr-TR" dirty="0"/>
                    </a:p>
                  </a:txBody>
                  <a:tcPr>
                    <a:lnT w="12700" cap="flat" cmpd="sng" algn="ctr">
                      <a:solidFill>
                        <a:schemeClr val="tx1"/>
                      </a:solidFill>
                      <a:prstDash val="solid"/>
                      <a:round/>
                      <a:headEnd type="none" w="med" len="med"/>
                      <a:tailEnd type="none" w="med" len="med"/>
                    </a:lnT>
                  </a:tcPr>
                </a:tc>
                <a:tc>
                  <a:txBody>
                    <a:bodyPr/>
                    <a:lstStyle/>
                    <a:p>
                      <a:pPr algn="ctr"/>
                      <a:r>
                        <a:rPr lang="tr-TR" dirty="0" smtClean="0"/>
                        <a:t>a</a:t>
                      </a:r>
                      <a:endParaRPr lang="tr-TR"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854416070"/>
                  </a:ext>
                </a:extLst>
              </a:tr>
              <a:tr h="370840">
                <a:tc>
                  <a:txBody>
                    <a:bodyPr/>
                    <a:lstStyle/>
                    <a:p>
                      <a:pPr algn="ctr"/>
                      <a:r>
                        <a:rPr lang="tr-TR" baseline="0" dirty="0" smtClean="0"/>
                        <a:t>n</a:t>
                      </a:r>
                      <a:r>
                        <a:rPr lang="tr-TR" baseline="-25000" dirty="0" smtClean="0"/>
                        <a:t>0</a:t>
                      </a:r>
                      <a:r>
                        <a:rPr lang="tr-TR" baseline="0" dirty="0" smtClean="0"/>
                        <a:t>s</a:t>
                      </a:r>
                      <a:r>
                        <a:rPr lang="tr-TR" baseline="-25000" dirty="0" smtClean="0"/>
                        <a:t>1</a:t>
                      </a:r>
                      <a:endParaRPr lang="tr-TR" dirty="0"/>
                    </a:p>
                  </a:txBody>
                  <a:tcPr>
                    <a:lnB w="12700" cap="flat" cmpd="sng" algn="ctr">
                      <a:solidFill>
                        <a:schemeClr val="tx1"/>
                      </a:solidFill>
                      <a:prstDash val="solid"/>
                      <a:round/>
                      <a:headEnd type="none" w="med" len="med"/>
                      <a:tailEnd type="none" w="med" len="med"/>
                    </a:lnB>
                  </a:tcPr>
                </a:tc>
                <a:tc>
                  <a:txBody>
                    <a:bodyPr/>
                    <a:lstStyle/>
                    <a:p>
                      <a:endParaRPr lang="tr-TR" dirty="0"/>
                    </a:p>
                  </a:txBody>
                  <a:tcPr>
                    <a:lnR w="12700" cap="flat" cmpd="sng" algn="ctr">
                      <a:solidFill>
                        <a:srgbClr val="FF0000"/>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r>
                        <a:rPr lang="tr-TR" dirty="0" smtClean="0"/>
                        <a:t>650</a:t>
                      </a:r>
                      <a:endParaRPr lang="tr-TR" dirty="0"/>
                    </a:p>
                  </a:txBody>
                  <a:tcPr>
                    <a:lnL w="12700" cap="flat" cmpd="sng" algn="ctr">
                      <a:solidFill>
                        <a:srgbClr val="FF0000"/>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endParaRPr lang="tr-TR" dirty="0"/>
                    </a:p>
                  </a:txBody>
                  <a:tcPr>
                    <a:lnB w="12700" cap="flat" cmpd="sng" algn="ctr">
                      <a:solidFill>
                        <a:schemeClr val="tx1"/>
                      </a:solidFill>
                      <a:prstDash val="solid"/>
                      <a:round/>
                      <a:headEnd type="none" w="med" len="med"/>
                      <a:tailEnd type="none" w="med" len="med"/>
                    </a:lnB>
                  </a:tcPr>
                </a:tc>
                <a:tc>
                  <a:txBody>
                    <a:bodyPr/>
                    <a:lstStyle/>
                    <a:p>
                      <a:pPr algn="ctr"/>
                      <a:endParaRPr lang="tr-TR" dirty="0"/>
                    </a:p>
                  </a:txBody>
                  <a:tcPr>
                    <a:lnB w="12700" cap="flat" cmpd="sng" algn="ctr">
                      <a:solidFill>
                        <a:schemeClr val="tx1"/>
                      </a:solidFill>
                      <a:prstDash val="solid"/>
                      <a:round/>
                      <a:headEnd type="none" w="med" len="med"/>
                      <a:tailEnd type="none" w="med" len="med"/>
                    </a:lnB>
                  </a:tcPr>
                </a:tc>
                <a:tc>
                  <a:txBody>
                    <a:bodyPr/>
                    <a:lstStyle/>
                    <a:p>
                      <a:pPr algn="ctr"/>
                      <a:r>
                        <a:rPr lang="tr-TR" dirty="0" smtClean="0"/>
                        <a:t>a</a:t>
                      </a:r>
                      <a:endParaRPr lang="tr-TR"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093919"/>
                  </a:ext>
                </a:extLst>
              </a:tr>
            </a:tbl>
          </a:graphicData>
        </a:graphic>
      </p:graphicFrame>
      <p:sp>
        <p:nvSpPr>
          <p:cNvPr id="9" name="Rectangle 8"/>
          <p:cNvSpPr/>
          <p:nvPr/>
        </p:nvSpPr>
        <p:spPr>
          <a:xfrm>
            <a:off x="756080" y="5807612"/>
            <a:ext cx="10515600" cy="5440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dirty="0" smtClean="0">
                <a:solidFill>
                  <a:schemeClr val="bg1"/>
                </a:solidFill>
              </a:rPr>
              <a:t>LSD testi sonucuna göre ot verimin artması için azotla birlikte sulama yapmak gerekmektedir.</a:t>
            </a:r>
            <a:endParaRPr lang="tr-TR" sz="2000" dirty="0">
              <a:solidFill>
                <a:schemeClr val="bg1"/>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2979101228"/>
              </p:ext>
            </p:extLst>
          </p:nvPr>
        </p:nvGraphicFramePr>
        <p:xfrm>
          <a:off x="1122288" y="3627749"/>
          <a:ext cx="4503309" cy="1830895"/>
        </p:xfrm>
        <a:graphic>
          <a:graphicData uri="http://schemas.openxmlformats.org/drawingml/2006/table">
            <a:tbl>
              <a:tblPr firstRow="1" bandRow="1">
                <a:tableStyleId>{2D5ABB26-0587-4C30-8999-92F81FD0307C}</a:tableStyleId>
              </a:tblPr>
              <a:tblGrid>
                <a:gridCol w="1382108">
                  <a:extLst>
                    <a:ext uri="{9D8B030D-6E8A-4147-A177-3AD203B41FA5}">
                      <a16:colId xmlns:a16="http://schemas.microsoft.com/office/drawing/2014/main" val="2548504308"/>
                    </a:ext>
                  </a:extLst>
                </a:gridCol>
                <a:gridCol w="1015345">
                  <a:extLst>
                    <a:ext uri="{9D8B030D-6E8A-4147-A177-3AD203B41FA5}">
                      <a16:colId xmlns:a16="http://schemas.microsoft.com/office/drawing/2014/main" val="3251552947"/>
                    </a:ext>
                  </a:extLst>
                </a:gridCol>
                <a:gridCol w="1023956">
                  <a:extLst>
                    <a:ext uri="{9D8B030D-6E8A-4147-A177-3AD203B41FA5}">
                      <a16:colId xmlns:a16="http://schemas.microsoft.com/office/drawing/2014/main" val="1075417194"/>
                    </a:ext>
                  </a:extLst>
                </a:gridCol>
                <a:gridCol w="1081900">
                  <a:extLst>
                    <a:ext uri="{9D8B030D-6E8A-4147-A177-3AD203B41FA5}">
                      <a16:colId xmlns:a16="http://schemas.microsoft.com/office/drawing/2014/main" val="4076375639"/>
                    </a:ext>
                  </a:extLst>
                </a:gridCol>
              </a:tblGrid>
              <a:tr h="366179">
                <a:tc rowSpan="2">
                  <a:txBody>
                    <a:bodyPr/>
                    <a:lstStyle/>
                    <a:p>
                      <a:pPr algn="ctr"/>
                      <a:r>
                        <a:rPr lang="tr-TR" sz="1800" dirty="0" smtClean="0"/>
                        <a:t>Sulama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t>Azot</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tc>
                <a:tc rowSpan="2">
                  <a:txBody>
                    <a:bodyPr/>
                    <a:lstStyle/>
                    <a:p>
                      <a:pPr algn="ctr"/>
                      <a:r>
                        <a:rPr lang="tr-TR" sz="1800" dirty="0" smtClean="0"/>
                        <a:t>Ortalama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4177041"/>
                  </a:ext>
                </a:extLst>
              </a:tr>
              <a:tr h="366179">
                <a:tc vMerge="1">
                  <a:txBody>
                    <a:bodyPr/>
                    <a:lstStyle/>
                    <a:p>
                      <a:pPr algn="ctr"/>
                      <a:endParaRPr lang="tr-TR" dirty="0"/>
                    </a:p>
                  </a:txBody>
                  <a:tcPr anchor="ctr"/>
                </a:tc>
                <a:tc>
                  <a:txBody>
                    <a:bodyPr/>
                    <a:lstStyle/>
                    <a:p>
                      <a:pPr algn="ctr"/>
                      <a:r>
                        <a:rPr lang="tr-TR" sz="1800" dirty="0" smtClean="0"/>
                        <a:t>n</a:t>
                      </a:r>
                      <a:r>
                        <a:rPr lang="tr-TR" sz="1800" baseline="-25000" dirty="0" smtClean="0"/>
                        <a:t>0</a:t>
                      </a:r>
                      <a:endParaRPr lang="tr-TR" sz="18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smtClean="0"/>
                        <a:t>n</a:t>
                      </a:r>
                      <a:r>
                        <a:rPr lang="tr-TR" sz="1800" baseline="-25000" dirty="0" smtClean="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dirty="0"/>
                    </a:p>
                  </a:txBody>
                  <a:tcPr anchor="ctr"/>
                </a:tc>
                <a:extLst>
                  <a:ext uri="{0D108BD9-81ED-4DB2-BD59-A6C34878D82A}">
                    <a16:rowId xmlns:a16="http://schemas.microsoft.com/office/drawing/2014/main" val="913208949"/>
                  </a:ext>
                </a:extLst>
              </a:tr>
              <a:tr h="36617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aseline="0" dirty="0" smtClean="0"/>
                        <a:t>S</a:t>
                      </a:r>
                      <a:r>
                        <a:rPr lang="tr-TR" sz="1800" baseline="-25000" dirty="0" smtClean="0"/>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bg1"/>
                          </a:solidFill>
                          <a:effectLst>
                            <a:outerShdw blurRad="38100" dist="38100" dir="2700000" algn="tl">
                              <a:srgbClr val="000000">
                                <a:alpha val="43137"/>
                              </a:srgbClr>
                            </a:outerShdw>
                          </a:effectLst>
                        </a:rPr>
                        <a:t>700 a</a:t>
                      </a:r>
                      <a:endParaRPr lang="tr-TR" sz="1800" dirty="0">
                        <a:solidFill>
                          <a:schemeClr val="bg1"/>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tr-TR" sz="1800" dirty="0" smtClean="0">
                          <a:effectLst>
                            <a:outerShdw blurRad="38100" dist="38100" dir="2700000" algn="tl">
                              <a:srgbClr val="000000">
                                <a:alpha val="43137"/>
                              </a:srgbClr>
                            </a:outerShdw>
                          </a:effectLst>
                        </a:rPr>
                        <a:t>800 b</a:t>
                      </a:r>
                      <a:endParaRPr lang="tr-TR" sz="18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tr-TR" sz="1800" dirty="0" smtClean="0"/>
                        <a:t>750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580008179"/>
                  </a:ext>
                </a:extLst>
              </a:tr>
              <a:tr h="366179">
                <a:tc>
                  <a:txBody>
                    <a:bodyPr/>
                    <a:lstStyle/>
                    <a:p>
                      <a:pPr algn="ctr"/>
                      <a:r>
                        <a:rPr lang="tr-TR" sz="1800" dirty="0" smtClean="0"/>
                        <a:t>S</a:t>
                      </a:r>
                      <a:r>
                        <a:rPr lang="tr-TR" sz="1800" baseline="-25000" dirty="0" smtClean="0"/>
                        <a:t>1</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bg1"/>
                          </a:solidFill>
                          <a:effectLst>
                            <a:outerShdw blurRad="38100" dist="38100" dir="2700000" algn="tl">
                              <a:srgbClr val="000000">
                                <a:alpha val="43137"/>
                              </a:srgbClr>
                            </a:outerShdw>
                          </a:effectLst>
                        </a:rPr>
                        <a:t>650 a</a:t>
                      </a:r>
                      <a:endParaRPr lang="tr-TR" sz="1800" dirty="0">
                        <a:solidFill>
                          <a:schemeClr val="bg1"/>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tr-TR" sz="1800" dirty="0" smtClean="0">
                          <a:effectLst>
                            <a:outerShdw blurRad="38100" dist="38100" dir="2700000" algn="tl">
                              <a:srgbClr val="000000">
                                <a:alpha val="43137"/>
                              </a:srgbClr>
                            </a:outerShdw>
                          </a:effectLst>
                        </a:rPr>
                        <a:t>900 a</a:t>
                      </a:r>
                      <a:endParaRPr lang="tr-TR" sz="18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tr-TR" sz="1800" dirty="0" smtClean="0"/>
                        <a:t>775</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414374792"/>
                  </a:ext>
                </a:extLst>
              </a:tr>
              <a:tr h="366179">
                <a:tc>
                  <a:txBody>
                    <a:bodyPr/>
                    <a:lstStyle/>
                    <a:p>
                      <a:pPr algn="ctr"/>
                      <a:r>
                        <a:rPr lang="tr-TR" sz="1800" dirty="0" smtClean="0"/>
                        <a:t>Ortalama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t>675</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1800" dirty="0" smtClean="0"/>
                        <a:t>850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5241479"/>
                  </a:ext>
                </a:extLst>
              </a:tr>
            </a:tbl>
          </a:graphicData>
        </a:graphic>
      </p:graphicFrame>
      <p:graphicFrame>
        <p:nvGraphicFramePr>
          <p:cNvPr id="10" name="Content Placeholder 3"/>
          <p:cNvGraphicFramePr>
            <a:graphicFrameLocks/>
          </p:cNvGraphicFramePr>
          <p:nvPr>
            <p:extLst>
              <p:ext uri="{D42A27DB-BD31-4B8C-83A1-F6EECF244321}">
                <p14:modId xmlns:p14="http://schemas.microsoft.com/office/powerpoint/2010/main" val="2181492390"/>
              </p:ext>
            </p:extLst>
          </p:nvPr>
        </p:nvGraphicFramePr>
        <p:xfrm>
          <a:off x="838200" y="2264936"/>
          <a:ext cx="4960232" cy="1112520"/>
        </p:xfrm>
        <a:graphic>
          <a:graphicData uri="http://schemas.openxmlformats.org/drawingml/2006/table">
            <a:tbl>
              <a:tblPr firstRow="1" bandRow="1">
                <a:tableStyleId>{2D5ABB26-0587-4C30-8999-92F81FD0307C}</a:tableStyleId>
              </a:tblPr>
              <a:tblGrid>
                <a:gridCol w="976630">
                  <a:extLst>
                    <a:ext uri="{9D8B030D-6E8A-4147-A177-3AD203B41FA5}">
                      <a16:colId xmlns:a16="http://schemas.microsoft.com/office/drawing/2014/main" val="227645510"/>
                    </a:ext>
                  </a:extLst>
                </a:gridCol>
                <a:gridCol w="220173">
                  <a:extLst>
                    <a:ext uri="{9D8B030D-6E8A-4147-A177-3AD203B41FA5}">
                      <a16:colId xmlns:a16="http://schemas.microsoft.com/office/drawing/2014/main" val="2850758656"/>
                    </a:ext>
                  </a:extLst>
                </a:gridCol>
                <a:gridCol w="1123551">
                  <a:extLst>
                    <a:ext uri="{9D8B030D-6E8A-4147-A177-3AD203B41FA5}">
                      <a16:colId xmlns:a16="http://schemas.microsoft.com/office/drawing/2014/main" val="3305340462"/>
                    </a:ext>
                  </a:extLst>
                </a:gridCol>
                <a:gridCol w="755968">
                  <a:extLst>
                    <a:ext uri="{9D8B030D-6E8A-4147-A177-3AD203B41FA5}">
                      <a16:colId xmlns:a16="http://schemas.microsoft.com/office/drawing/2014/main" val="778269099"/>
                    </a:ext>
                  </a:extLst>
                </a:gridCol>
                <a:gridCol w="871855">
                  <a:extLst>
                    <a:ext uri="{9D8B030D-6E8A-4147-A177-3AD203B41FA5}">
                      <a16:colId xmlns:a16="http://schemas.microsoft.com/office/drawing/2014/main" val="829128148"/>
                    </a:ext>
                  </a:extLst>
                </a:gridCol>
                <a:gridCol w="1012055">
                  <a:extLst>
                    <a:ext uri="{9D8B030D-6E8A-4147-A177-3AD203B41FA5}">
                      <a16:colId xmlns:a16="http://schemas.microsoft.com/office/drawing/2014/main" val="1360423426"/>
                    </a:ext>
                  </a:extLst>
                </a:gridCol>
              </a:tblGrid>
              <a:tr h="370840">
                <a:tc>
                  <a:txBody>
                    <a:bodyPr/>
                    <a:lstStyle/>
                    <a:p>
                      <a:pPr algn="ctr"/>
                      <a:r>
                        <a:rPr lang="tr-TR" dirty="0" smtClean="0"/>
                        <a:t>İşlemler</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dirty="0" smtClean="0"/>
                        <a:t>Ortalamalar</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tc>
                <a:tc>
                  <a:txBody>
                    <a:bodyPr/>
                    <a:lstStyle/>
                    <a:p>
                      <a:pPr algn="ctr"/>
                      <a:r>
                        <a:rPr lang="tr-TR" dirty="0" smtClean="0"/>
                        <a:t>LSD</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dirty="0" smtClean="0"/>
                        <a:t>Fark</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dirty="0" smtClean="0"/>
                        <a:t>Gruplar</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7263214"/>
                  </a:ext>
                </a:extLst>
              </a:tr>
              <a:tr h="370840">
                <a:tc>
                  <a:txBody>
                    <a:bodyPr/>
                    <a:lstStyle/>
                    <a:p>
                      <a:pPr algn="ctr"/>
                      <a:r>
                        <a:rPr lang="tr-TR" dirty="0" smtClean="0"/>
                        <a:t>n</a:t>
                      </a:r>
                      <a:r>
                        <a:rPr lang="tr-TR" baseline="-25000" dirty="0" smtClean="0"/>
                        <a:t>1</a:t>
                      </a:r>
                      <a:r>
                        <a:rPr lang="tr-TR" baseline="0" dirty="0" smtClean="0"/>
                        <a:t>s</a:t>
                      </a:r>
                      <a:r>
                        <a:rPr lang="tr-TR" baseline="-25000" dirty="0" smtClean="0"/>
                        <a:t>1</a:t>
                      </a:r>
                      <a:endParaRPr lang="tr-TR" dirty="0"/>
                    </a:p>
                  </a:txBody>
                  <a:tcPr>
                    <a:lnT w="12700" cap="flat" cmpd="sng" algn="ctr">
                      <a:solidFill>
                        <a:schemeClr val="tx1"/>
                      </a:solidFill>
                      <a:prstDash val="solid"/>
                      <a:round/>
                      <a:headEnd type="none" w="med" len="med"/>
                      <a:tailEnd type="none" w="med" len="med"/>
                    </a:lnT>
                  </a:tcPr>
                </a:tc>
                <a:tc>
                  <a:txBody>
                    <a:bodyPr/>
                    <a:lstStyle/>
                    <a:p>
                      <a:pPr algn="r"/>
                      <a:endParaRPr lang="tr-TR" dirty="0"/>
                    </a:p>
                  </a:txBody>
                  <a:tcPr>
                    <a:lnR w="127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tr-TR" dirty="0" smtClean="0"/>
                        <a:t>900</a:t>
                      </a:r>
                      <a:endParaRPr lang="tr-TR" dirty="0"/>
                    </a:p>
                  </a:txBody>
                  <a:tcPr>
                    <a:lnL w="12700" cap="flat" cmpd="sng" algn="ctr">
                      <a:solidFill>
                        <a:srgbClr val="FF0000"/>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tr-TR" dirty="0" smtClean="0"/>
                        <a:t>91.76</a:t>
                      </a:r>
                      <a:endParaRPr lang="tr-TR" dirty="0"/>
                    </a:p>
                  </a:txBody>
                  <a:tcPr>
                    <a:lnT w="12700" cap="flat" cmpd="sng" algn="ctr">
                      <a:solidFill>
                        <a:schemeClr val="tx1"/>
                      </a:solidFill>
                      <a:prstDash val="solid"/>
                      <a:round/>
                      <a:headEnd type="none" w="med" len="med"/>
                      <a:tailEnd type="none" w="med" len="med"/>
                    </a:lnT>
                  </a:tcPr>
                </a:tc>
                <a:tc>
                  <a:txBody>
                    <a:bodyPr/>
                    <a:lstStyle/>
                    <a:p>
                      <a:pPr algn="ctr"/>
                      <a:r>
                        <a:rPr lang="tr-TR" dirty="0" smtClean="0"/>
                        <a:t>808.24</a:t>
                      </a:r>
                      <a:endParaRPr lang="tr-TR" dirty="0"/>
                    </a:p>
                  </a:txBody>
                  <a:tcPr>
                    <a:lnT w="12700" cap="flat" cmpd="sng" algn="ctr">
                      <a:solidFill>
                        <a:schemeClr val="tx1"/>
                      </a:solidFill>
                      <a:prstDash val="solid"/>
                      <a:round/>
                      <a:headEnd type="none" w="med" len="med"/>
                      <a:tailEnd type="none" w="med" len="med"/>
                    </a:lnT>
                  </a:tcPr>
                </a:tc>
                <a:tc>
                  <a:txBody>
                    <a:bodyPr/>
                    <a:lstStyle/>
                    <a:p>
                      <a:pPr algn="ctr"/>
                      <a:r>
                        <a:rPr lang="tr-TR" dirty="0" smtClean="0"/>
                        <a:t>a</a:t>
                      </a:r>
                      <a:endParaRPr lang="tr-TR"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854416070"/>
                  </a:ext>
                </a:extLst>
              </a:tr>
              <a:tr h="370840">
                <a:tc>
                  <a:txBody>
                    <a:bodyPr/>
                    <a:lstStyle/>
                    <a:p>
                      <a:pPr algn="ctr"/>
                      <a:r>
                        <a:rPr lang="tr-TR" baseline="0" dirty="0" smtClean="0"/>
                        <a:t>n</a:t>
                      </a:r>
                      <a:r>
                        <a:rPr lang="tr-TR" baseline="-25000" dirty="0" smtClean="0"/>
                        <a:t>1</a:t>
                      </a:r>
                      <a:r>
                        <a:rPr lang="tr-TR" baseline="0" dirty="0" smtClean="0"/>
                        <a:t>s</a:t>
                      </a:r>
                      <a:r>
                        <a:rPr lang="tr-TR" baseline="-25000" dirty="0" smtClean="0"/>
                        <a:t>0</a:t>
                      </a:r>
                      <a:endParaRPr lang="tr-TR" dirty="0"/>
                    </a:p>
                  </a:txBody>
                  <a:tcPr>
                    <a:lnB w="12700" cap="flat" cmpd="sng" algn="ctr">
                      <a:solidFill>
                        <a:schemeClr val="tx1"/>
                      </a:solidFill>
                      <a:prstDash val="solid"/>
                      <a:round/>
                      <a:headEnd type="none" w="med" len="med"/>
                      <a:tailEnd type="none" w="med" len="med"/>
                    </a:lnB>
                  </a:tcPr>
                </a:tc>
                <a:tc>
                  <a:txBody>
                    <a:bodyPr/>
                    <a:lstStyle/>
                    <a:p>
                      <a:endParaRPr lang="tr-TR" dirty="0"/>
                    </a:p>
                  </a:txBody>
                  <a:tcPr>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r>
                        <a:rPr lang="tr-TR" dirty="0" smtClean="0"/>
                        <a:t>800</a:t>
                      </a:r>
                      <a:endParaRPr lang="tr-TR" dirty="0"/>
                    </a:p>
                  </a:txBody>
                  <a:tcPr>
                    <a:lnL w="12700" cap="flat" cmpd="sng" algn="ctr">
                      <a:no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endParaRPr lang="tr-TR" dirty="0"/>
                    </a:p>
                  </a:txBody>
                  <a:tcPr>
                    <a:lnB w="12700" cap="flat" cmpd="sng" algn="ctr">
                      <a:solidFill>
                        <a:schemeClr val="tx1"/>
                      </a:solidFill>
                      <a:prstDash val="solid"/>
                      <a:round/>
                      <a:headEnd type="none" w="med" len="med"/>
                      <a:tailEnd type="none" w="med" len="med"/>
                    </a:lnB>
                  </a:tcPr>
                </a:tc>
                <a:tc>
                  <a:txBody>
                    <a:bodyPr/>
                    <a:lstStyle/>
                    <a:p>
                      <a:pPr algn="ctr"/>
                      <a:endParaRPr lang="tr-TR" dirty="0"/>
                    </a:p>
                  </a:txBody>
                  <a:tcPr>
                    <a:lnB w="12700" cap="flat" cmpd="sng" algn="ctr">
                      <a:solidFill>
                        <a:schemeClr val="tx1"/>
                      </a:solidFill>
                      <a:prstDash val="solid"/>
                      <a:round/>
                      <a:headEnd type="none" w="med" len="med"/>
                      <a:tailEnd type="none" w="med" len="med"/>
                    </a:lnB>
                  </a:tcPr>
                </a:tc>
                <a:tc>
                  <a:txBody>
                    <a:bodyPr/>
                    <a:lstStyle/>
                    <a:p>
                      <a:pPr algn="ctr"/>
                      <a:r>
                        <a:rPr lang="tr-TR" dirty="0" smtClean="0"/>
                        <a:t>b</a:t>
                      </a:r>
                      <a:endParaRPr lang="tr-TR"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093919"/>
                  </a:ext>
                </a:extLst>
              </a:tr>
            </a:tbl>
          </a:graphicData>
        </a:graphic>
      </p:graphicFrame>
      <p:cxnSp>
        <p:nvCxnSpPr>
          <p:cNvPr id="5" name="Straight Connector 4"/>
          <p:cNvCxnSpPr/>
          <p:nvPr/>
        </p:nvCxnSpPr>
        <p:spPr>
          <a:xfrm>
            <a:off x="1917577" y="3062502"/>
            <a:ext cx="0" cy="314954"/>
          </a:xfrm>
          <a:prstGeom prst="line">
            <a:avLst/>
          </a:prstGeom>
          <a:ln w="19050"/>
        </p:spPr>
        <p:style>
          <a:lnRef idx="1">
            <a:schemeClr val="accent1"/>
          </a:lnRef>
          <a:fillRef idx="0">
            <a:schemeClr val="accent1"/>
          </a:fillRef>
          <a:effectRef idx="0">
            <a:schemeClr val="accent1"/>
          </a:effectRef>
          <a:fontRef idx="minor">
            <a:schemeClr val="tx1"/>
          </a:fontRef>
        </p:style>
      </p:cxnSp>
      <p:graphicFrame>
        <p:nvGraphicFramePr>
          <p:cNvPr id="12" name="Content Placeholder 3"/>
          <p:cNvGraphicFramePr>
            <a:graphicFrameLocks/>
          </p:cNvGraphicFramePr>
          <p:nvPr>
            <p:extLst>
              <p:ext uri="{D42A27DB-BD31-4B8C-83A1-F6EECF244321}">
                <p14:modId xmlns:p14="http://schemas.microsoft.com/office/powerpoint/2010/main" val="2631086950"/>
              </p:ext>
            </p:extLst>
          </p:nvPr>
        </p:nvGraphicFramePr>
        <p:xfrm>
          <a:off x="6237303" y="1014315"/>
          <a:ext cx="4960232" cy="1112520"/>
        </p:xfrm>
        <a:graphic>
          <a:graphicData uri="http://schemas.openxmlformats.org/drawingml/2006/table">
            <a:tbl>
              <a:tblPr firstRow="1" bandRow="1">
                <a:tableStyleId>{2D5ABB26-0587-4C30-8999-92F81FD0307C}</a:tableStyleId>
              </a:tblPr>
              <a:tblGrid>
                <a:gridCol w="976630">
                  <a:extLst>
                    <a:ext uri="{9D8B030D-6E8A-4147-A177-3AD203B41FA5}">
                      <a16:colId xmlns:a16="http://schemas.microsoft.com/office/drawing/2014/main" val="227645510"/>
                    </a:ext>
                  </a:extLst>
                </a:gridCol>
                <a:gridCol w="220173">
                  <a:extLst>
                    <a:ext uri="{9D8B030D-6E8A-4147-A177-3AD203B41FA5}">
                      <a16:colId xmlns:a16="http://schemas.microsoft.com/office/drawing/2014/main" val="2850758656"/>
                    </a:ext>
                  </a:extLst>
                </a:gridCol>
                <a:gridCol w="1123551">
                  <a:extLst>
                    <a:ext uri="{9D8B030D-6E8A-4147-A177-3AD203B41FA5}">
                      <a16:colId xmlns:a16="http://schemas.microsoft.com/office/drawing/2014/main" val="3305340462"/>
                    </a:ext>
                  </a:extLst>
                </a:gridCol>
                <a:gridCol w="755968">
                  <a:extLst>
                    <a:ext uri="{9D8B030D-6E8A-4147-A177-3AD203B41FA5}">
                      <a16:colId xmlns:a16="http://schemas.microsoft.com/office/drawing/2014/main" val="778269099"/>
                    </a:ext>
                  </a:extLst>
                </a:gridCol>
                <a:gridCol w="871855">
                  <a:extLst>
                    <a:ext uri="{9D8B030D-6E8A-4147-A177-3AD203B41FA5}">
                      <a16:colId xmlns:a16="http://schemas.microsoft.com/office/drawing/2014/main" val="829128148"/>
                    </a:ext>
                  </a:extLst>
                </a:gridCol>
                <a:gridCol w="1012055">
                  <a:extLst>
                    <a:ext uri="{9D8B030D-6E8A-4147-A177-3AD203B41FA5}">
                      <a16:colId xmlns:a16="http://schemas.microsoft.com/office/drawing/2014/main" val="1360423426"/>
                    </a:ext>
                  </a:extLst>
                </a:gridCol>
              </a:tblGrid>
              <a:tr h="370840">
                <a:tc>
                  <a:txBody>
                    <a:bodyPr/>
                    <a:lstStyle/>
                    <a:p>
                      <a:pPr algn="ctr"/>
                      <a:r>
                        <a:rPr lang="tr-TR" dirty="0" smtClean="0"/>
                        <a:t>İşlemler</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dirty="0" smtClean="0"/>
                        <a:t>Ortalamalar</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tc>
                <a:tc>
                  <a:txBody>
                    <a:bodyPr/>
                    <a:lstStyle/>
                    <a:p>
                      <a:pPr algn="ctr"/>
                      <a:r>
                        <a:rPr lang="tr-TR" dirty="0" smtClean="0"/>
                        <a:t>LSD</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dirty="0" smtClean="0"/>
                        <a:t>Fark</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dirty="0" smtClean="0"/>
                        <a:t>Gruplar</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7263214"/>
                  </a:ext>
                </a:extLst>
              </a:tr>
              <a:tr h="370840">
                <a:tc>
                  <a:txBody>
                    <a:bodyPr/>
                    <a:lstStyle/>
                    <a:p>
                      <a:pPr algn="ctr"/>
                      <a:r>
                        <a:rPr lang="tr-TR" dirty="0" smtClean="0"/>
                        <a:t>s</a:t>
                      </a:r>
                      <a:r>
                        <a:rPr lang="tr-TR" baseline="-25000" dirty="0" smtClean="0"/>
                        <a:t>0</a:t>
                      </a:r>
                      <a:r>
                        <a:rPr lang="tr-TR" baseline="0" dirty="0" smtClean="0"/>
                        <a:t>n</a:t>
                      </a:r>
                      <a:r>
                        <a:rPr lang="tr-TR" baseline="-25000" dirty="0" smtClean="0"/>
                        <a:t>1</a:t>
                      </a:r>
                      <a:endParaRPr lang="tr-TR" dirty="0"/>
                    </a:p>
                  </a:txBody>
                  <a:tcPr>
                    <a:lnT w="12700" cap="flat" cmpd="sng" algn="ctr">
                      <a:solidFill>
                        <a:schemeClr val="tx1"/>
                      </a:solidFill>
                      <a:prstDash val="solid"/>
                      <a:round/>
                      <a:headEnd type="none" w="med" len="med"/>
                      <a:tailEnd type="none" w="med" len="med"/>
                    </a:lnT>
                  </a:tcPr>
                </a:tc>
                <a:tc>
                  <a:txBody>
                    <a:bodyPr/>
                    <a:lstStyle/>
                    <a:p>
                      <a:pPr algn="r"/>
                      <a:endParaRPr lang="tr-TR" dirty="0"/>
                    </a:p>
                  </a:txBody>
                  <a:tcPr>
                    <a:lnR w="127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tr-TR" dirty="0" smtClean="0"/>
                        <a:t>800</a:t>
                      </a:r>
                      <a:endParaRPr lang="tr-TR" dirty="0"/>
                    </a:p>
                  </a:txBody>
                  <a:tcPr>
                    <a:lnL w="12700" cap="flat" cmpd="sng" algn="ctr">
                      <a:solidFill>
                        <a:srgbClr val="FF0000"/>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tr-TR" dirty="0" smtClean="0"/>
                        <a:t>91.76</a:t>
                      </a:r>
                      <a:endParaRPr lang="tr-TR" dirty="0"/>
                    </a:p>
                  </a:txBody>
                  <a:tcPr>
                    <a:lnT w="12700" cap="flat" cmpd="sng" algn="ctr">
                      <a:solidFill>
                        <a:schemeClr val="tx1"/>
                      </a:solidFill>
                      <a:prstDash val="solid"/>
                      <a:round/>
                      <a:headEnd type="none" w="med" len="med"/>
                      <a:tailEnd type="none" w="med" len="med"/>
                    </a:lnT>
                  </a:tcPr>
                </a:tc>
                <a:tc>
                  <a:txBody>
                    <a:bodyPr/>
                    <a:lstStyle/>
                    <a:p>
                      <a:pPr algn="ctr"/>
                      <a:r>
                        <a:rPr lang="tr-TR" dirty="0" smtClean="0"/>
                        <a:t>708.24</a:t>
                      </a:r>
                      <a:endParaRPr lang="tr-TR" dirty="0"/>
                    </a:p>
                  </a:txBody>
                  <a:tcPr>
                    <a:lnT w="12700" cap="flat" cmpd="sng" algn="ctr">
                      <a:solidFill>
                        <a:schemeClr val="tx1"/>
                      </a:solidFill>
                      <a:prstDash val="solid"/>
                      <a:round/>
                      <a:headEnd type="none" w="med" len="med"/>
                      <a:tailEnd type="none" w="med" len="med"/>
                    </a:lnT>
                  </a:tcPr>
                </a:tc>
                <a:tc>
                  <a:txBody>
                    <a:bodyPr/>
                    <a:lstStyle/>
                    <a:p>
                      <a:pPr algn="ctr"/>
                      <a:r>
                        <a:rPr lang="tr-TR" dirty="0" smtClean="0"/>
                        <a:t>a</a:t>
                      </a:r>
                      <a:endParaRPr lang="tr-TR"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854416070"/>
                  </a:ext>
                </a:extLst>
              </a:tr>
              <a:tr h="370840">
                <a:tc>
                  <a:txBody>
                    <a:bodyPr/>
                    <a:lstStyle/>
                    <a:p>
                      <a:pPr algn="ctr"/>
                      <a:r>
                        <a:rPr lang="tr-TR" baseline="0" dirty="0" smtClean="0"/>
                        <a:t>s</a:t>
                      </a:r>
                      <a:r>
                        <a:rPr lang="tr-TR" baseline="-25000" dirty="0" smtClean="0"/>
                        <a:t>0</a:t>
                      </a:r>
                      <a:r>
                        <a:rPr lang="tr-TR" baseline="0" dirty="0" smtClean="0"/>
                        <a:t>n</a:t>
                      </a:r>
                      <a:r>
                        <a:rPr lang="tr-TR" baseline="-25000" dirty="0" smtClean="0"/>
                        <a:t>0</a:t>
                      </a:r>
                      <a:endParaRPr lang="tr-TR" dirty="0"/>
                    </a:p>
                  </a:txBody>
                  <a:tcPr>
                    <a:lnB w="12700" cap="flat" cmpd="sng" algn="ctr">
                      <a:solidFill>
                        <a:schemeClr val="tx1"/>
                      </a:solidFill>
                      <a:prstDash val="solid"/>
                      <a:round/>
                      <a:headEnd type="none" w="med" len="med"/>
                      <a:tailEnd type="none" w="med" len="med"/>
                    </a:lnB>
                  </a:tcPr>
                </a:tc>
                <a:tc>
                  <a:txBody>
                    <a:bodyPr/>
                    <a:lstStyle/>
                    <a:p>
                      <a:endParaRPr lang="tr-TR" dirty="0"/>
                    </a:p>
                  </a:txBody>
                  <a:tcPr>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r>
                        <a:rPr lang="tr-TR" dirty="0" smtClean="0"/>
                        <a:t>700</a:t>
                      </a:r>
                      <a:endParaRPr lang="tr-TR" dirty="0"/>
                    </a:p>
                  </a:txBody>
                  <a:tcPr>
                    <a:lnL w="12700" cap="flat" cmpd="sng" algn="ctr">
                      <a:no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endParaRPr lang="tr-TR" dirty="0"/>
                    </a:p>
                  </a:txBody>
                  <a:tcPr>
                    <a:lnB w="12700" cap="flat" cmpd="sng" algn="ctr">
                      <a:solidFill>
                        <a:schemeClr val="tx1"/>
                      </a:solidFill>
                      <a:prstDash val="solid"/>
                      <a:round/>
                      <a:headEnd type="none" w="med" len="med"/>
                      <a:tailEnd type="none" w="med" len="med"/>
                    </a:lnB>
                  </a:tcPr>
                </a:tc>
                <a:tc>
                  <a:txBody>
                    <a:bodyPr/>
                    <a:lstStyle/>
                    <a:p>
                      <a:pPr algn="ctr"/>
                      <a:endParaRPr lang="tr-TR" dirty="0"/>
                    </a:p>
                  </a:txBody>
                  <a:tcPr>
                    <a:lnB w="12700" cap="flat" cmpd="sng" algn="ctr">
                      <a:solidFill>
                        <a:schemeClr val="tx1"/>
                      </a:solidFill>
                      <a:prstDash val="solid"/>
                      <a:round/>
                      <a:headEnd type="none" w="med" len="med"/>
                      <a:tailEnd type="none" w="med" len="med"/>
                    </a:lnB>
                  </a:tcPr>
                </a:tc>
                <a:tc>
                  <a:txBody>
                    <a:bodyPr/>
                    <a:lstStyle/>
                    <a:p>
                      <a:pPr algn="ctr"/>
                      <a:r>
                        <a:rPr lang="tr-TR" dirty="0" smtClean="0"/>
                        <a:t>b</a:t>
                      </a:r>
                      <a:endParaRPr lang="tr-TR"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093919"/>
                  </a:ext>
                </a:extLst>
              </a:tr>
            </a:tbl>
          </a:graphicData>
        </a:graphic>
      </p:graphicFrame>
      <p:cxnSp>
        <p:nvCxnSpPr>
          <p:cNvPr id="13" name="Straight Connector 12"/>
          <p:cNvCxnSpPr/>
          <p:nvPr/>
        </p:nvCxnSpPr>
        <p:spPr>
          <a:xfrm>
            <a:off x="7316680" y="1811881"/>
            <a:ext cx="0" cy="314954"/>
          </a:xfrm>
          <a:prstGeom prst="line">
            <a:avLst/>
          </a:prstGeom>
          <a:ln w="19050"/>
        </p:spPr>
        <p:style>
          <a:lnRef idx="1">
            <a:schemeClr val="accent1"/>
          </a:lnRef>
          <a:fillRef idx="0">
            <a:schemeClr val="accent1"/>
          </a:fillRef>
          <a:effectRef idx="0">
            <a:schemeClr val="accent1"/>
          </a:effectRef>
          <a:fontRef idx="minor">
            <a:schemeClr val="tx1"/>
          </a:fontRef>
        </p:style>
      </p:cxnSp>
      <p:graphicFrame>
        <p:nvGraphicFramePr>
          <p:cNvPr id="15" name="Content Placeholder 3"/>
          <p:cNvGraphicFramePr>
            <a:graphicFrameLocks/>
          </p:cNvGraphicFramePr>
          <p:nvPr>
            <p:extLst>
              <p:ext uri="{D42A27DB-BD31-4B8C-83A1-F6EECF244321}">
                <p14:modId xmlns:p14="http://schemas.microsoft.com/office/powerpoint/2010/main" val="503412315"/>
              </p:ext>
            </p:extLst>
          </p:nvPr>
        </p:nvGraphicFramePr>
        <p:xfrm>
          <a:off x="6237303" y="2257364"/>
          <a:ext cx="4960232" cy="1112520"/>
        </p:xfrm>
        <a:graphic>
          <a:graphicData uri="http://schemas.openxmlformats.org/drawingml/2006/table">
            <a:tbl>
              <a:tblPr firstRow="1" bandRow="1">
                <a:tableStyleId>{2D5ABB26-0587-4C30-8999-92F81FD0307C}</a:tableStyleId>
              </a:tblPr>
              <a:tblGrid>
                <a:gridCol w="976630">
                  <a:extLst>
                    <a:ext uri="{9D8B030D-6E8A-4147-A177-3AD203B41FA5}">
                      <a16:colId xmlns:a16="http://schemas.microsoft.com/office/drawing/2014/main" val="227645510"/>
                    </a:ext>
                  </a:extLst>
                </a:gridCol>
                <a:gridCol w="220173">
                  <a:extLst>
                    <a:ext uri="{9D8B030D-6E8A-4147-A177-3AD203B41FA5}">
                      <a16:colId xmlns:a16="http://schemas.microsoft.com/office/drawing/2014/main" val="2850758656"/>
                    </a:ext>
                  </a:extLst>
                </a:gridCol>
                <a:gridCol w="1123551">
                  <a:extLst>
                    <a:ext uri="{9D8B030D-6E8A-4147-A177-3AD203B41FA5}">
                      <a16:colId xmlns:a16="http://schemas.microsoft.com/office/drawing/2014/main" val="3305340462"/>
                    </a:ext>
                  </a:extLst>
                </a:gridCol>
                <a:gridCol w="755968">
                  <a:extLst>
                    <a:ext uri="{9D8B030D-6E8A-4147-A177-3AD203B41FA5}">
                      <a16:colId xmlns:a16="http://schemas.microsoft.com/office/drawing/2014/main" val="778269099"/>
                    </a:ext>
                  </a:extLst>
                </a:gridCol>
                <a:gridCol w="871855">
                  <a:extLst>
                    <a:ext uri="{9D8B030D-6E8A-4147-A177-3AD203B41FA5}">
                      <a16:colId xmlns:a16="http://schemas.microsoft.com/office/drawing/2014/main" val="829128148"/>
                    </a:ext>
                  </a:extLst>
                </a:gridCol>
                <a:gridCol w="1012055">
                  <a:extLst>
                    <a:ext uri="{9D8B030D-6E8A-4147-A177-3AD203B41FA5}">
                      <a16:colId xmlns:a16="http://schemas.microsoft.com/office/drawing/2014/main" val="1360423426"/>
                    </a:ext>
                  </a:extLst>
                </a:gridCol>
              </a:tblGrid>
              <a:tr h="370840">
                <a:tc>
                  <a:txBody>
                    <a:bodyPr/>
                    <a:lstStyle/>
                    <a:p>
                      <a:pPr algn="ctr"/>
                      <a:r>
                        <a:rPr lang="tr-TR" dirty="0" smtClean="0"/>
                        <a:t>İşlemler</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dirty="0" smtClean="0"/>
                        <a:t>Ortalamalar</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tc>
                <a:tc>
                  <a:txBody>
                    <a:bodyPr/>
                    <a:lstStyle/>
                    <a:p>
                      <a:pPr algn="ctr"/>
                      <a:r>
                        <a:rPr lang="tr-TR" dirty="0" smtClean="0"/>
                        <a:t>LSD</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dirty="0" smtClean="0"/>
                        <a:t>Fark</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dirty="0" smtClean="0"/>
                        <a:t>Gruplar</a:t>
                      </a:r>
                      <a:endParaRPr lang="tr-TR"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7263214"/>
                  </a:ext>
                </a:extLst>
              </a:tr>
              <a:tr h="370840">
                <a:tc>
                  <a:txBody>
                    <a:bodyPr/>
                    <a:lstStyle/>
                    <a:p>
                      <a:pPr algn="ctr"/>
                      <a:r>
                        <a:rPr lang="tr-TR" dirty="0" smtClean="0"/>
                        <a:t>s</a:t>
                      </a:r>
                      <a:r>
                        <a:rPr lang="tr-TR" baseline="-25000" dirty="0" smtClean="0"/>
                        <a:t>1</a:t>
                      </a:r>
                      <a:r>
                        <a:rPr lang="tr-TR" baseline="0" dirty="0" smtClean="0"/>
                        <a:t>n</a:t>
                      </a:r>
                      <a:r>
                        <a:rPr lang="tr-TR" baseline="-25000" dirty="0" smtClean="0"/>
                        <a:t>1</a:t>
                      </a:r>
                      <a:endParaRPr lang="tr-TR" dirty="0"/>
                    </a:p>
                  </a:txBody>
                  <a:tcPr>
                    <a:lnT w="12700" cap="flat" cmpd="sng" algn="ctr">
                      <a:solidFill>
                        <a:schemeClr val="tx1"/>
                      </a:solidFill>
                      <a:prstDash val="solid"/>
                      <a:round/>
                      <a:headEnd type="none" w="med" len="med"/>
                      <a:tailEnd type="none" w="med" len="med"/>
                    </a:lnT>
                  </a:tcPr>
                </a:tc>
                <a:tc>
                  <a:txBody>
                    <a:bodyPr/>
                    <a:lstStyle/>
                    <a:p>
                      <a:pPr algn="r"/>
                      <a:endParaRPr lang="tr-TR" dirty="0"/>
                    </a:p>
                  </a:txBody>
                  <a:tcPr>
                    <a:lnR w="12700" cap="flat" cmpd="sng" algn="ctr">
                      <a:solidFill>
                        <a:srgbClr val="FF0000"/>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tr-TR" dirty="0" smtClean="0"/>
                        <a:t>900</a:t>
                      </a:r>
                      <a:endParaRPr lang="tr-TR" dirty="0"/>
                    </a:p>
                  </a:txBody>
                  <a:tcPr>
                    <a:lnL w="12700" cap="flat" cmpd="sng" algn="ctr">
                      <a:solidFill>
                        <a:srgbClr val="FF0000"/>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tr-TR" dirty="0" smtClean="0"/>
                        <a:t>91.76</a:t>
                      </a:r>
                      <a:endParaRPr lang="tr-TR" dirty="0"/>
                    </a:p>
                  </a:txBody>
                  <a:tcPr>
                    <a:lnT w="12700" cap="flat" cmpd="sng" algn="ctr">
                      <a:solidFill>
                        <a:schemeClr val="tx1"/>
                      </a:solidFill>
                      <a:prstDash val="solid"/>
                      <a:round/>
                      <a:headEnd type="none" w="med" len="med"/>
                      <a:tailEnd type="none" w="med" len="med"/>
                    </a:lnT>
                  </a:tcPr>
                </a:tc>
                <a:tc>
                  <a:txBody>
                    <a:bodyPr/>
                    <a:lstStyle/>
                    <a:p>
                      <a:pPr algn="ctr"/>
                      <a:r>
                        <a:rPr lang="tr-TR" dirty="0" smtClean="0"/>
                        <a:t>808.24</a:t>
                      </a:r>
                      <a:endParaRPr lang="tr-TR" dirty="0"/>
                    </a:p>
                  </a:txBody>
                  <a:tcPr>
                    <a:lnT w="12700" cap="flat" cmpd="sng" algn="ctr">
                      <a:solidFill>
                        <a:schemeClr val="tx1"/>
                      </a:solidFill>
                      <a:prstDash val="solid"/>
                      <a:round/>
                      <a:headEnd type="none" w="med" len="med"/>
                      <a:tailEnd type="none" w="med" len="med"/>
                    </a:lnT>
                  </a:tcPr>
                </a:tc>
                <a:tc>
                  <a:txBody>
                    <a:bodyPr/>
                    <a:lstStyle/>
                    <a:p>
                      <a:pPr algn="ctr"/>
                      <a:r>
                        <a:rPr lang="tr-TR" dirty="0" smtClean="0"/>
                        <a:t>a</a:t>
                      </a:r>
                      <a:endParaRPr lang="tr-TR"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854416070"/>
                  </a:ext>
                </a:extLst>
              </a:tr>
              <a:tr h="370840">
                <a:tc>
                  <a:txBody>
                    <a:bodyPr/>
                    <a:lstStyle/>
                    <a:p>
                      <a:pPr algn="ctr"/>
                      <a:r>
                        <a:rPr lang="tr-TR" baseline="0" dirty="0" smtClean="0"/>
                        <a:t>s</a:t>
                      </a:r>
                      <a:r>
                        <a:rPr lang="tr-TR" baseline="-25000" dirty="0" smtClean="0"/>
                        <a:t>1</a:t>
                      </a:r>
                      <a:r>
                        <a:rPr lang="tr-TR" baseline="0" dirty="0" smtClean="0"/>
                        <a:t>n</a:t>
                      </a:r>
                      <a:r>
                        <a:rPr lang="tr-TR" baseline="-25000" dirty="0" smtClean="0"/>
                        <a:t>0</a:t>
                      </a:r>
                      <a:endParaRPr lang="tr-TR" dirty="0"/>
                    </a:p>
                  </a:txBody>
                  <a:tcPr>
                    <a:lnB w="12700" cap="flat" cmpd="sng" algn="ctr">
                      <a:solidFill>
                        <a:schemeClr val="tx1"/>
                      </a:solidFill>
                      <a:prstDash val="solid"/>
                      <a:round/>
                      <a:headEnd type="none" w="med" len="med"/>
                      <a:tailEnd type="none" w="med" len="med"/>
                    </a:lnB>
                  </a:tcPr>
                </a:tc>
                <a:tc>
                  <a:txBody>
                    <a:bodyPr/>
                    <a:lstStyle/>
                    <a:p>
                      <a:endParaRPr lang="tr-TR" dirty="0"/>
                    </a:p>
                  </a:txBody>
                  <a:tcPr>
                    <a:lnR w="12700" cap="flat" cmpd="sng" algn="ctr">
                      <a:no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r>
                        <a:rPr lang="tr-TR" dirty="0" smtClean="0"/>
                        <a:t>650</a:t>
                      </a:r>
                      <a:endParaRPr lang="tr-TR" dirty="0"/>
                    </a:p>
                  </a:txBody>
                  <a:tcPr>
                    <a:lnL w="12700" cap="flat" cmpd="sng" algn="ctr">
                      <a:no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endParaRPr lang="tr-TR" dirty="0"/>
                    </a:p>
                  </a:txBody>
                  <a:tcPr>
                    <a:lnB w="12700" cap="flat" cmpd="sng" algn="ctr">
                      <a:solidFill>
                        <a:schemeClr val="tx1"/>
                      </a:solidFill>
                      <a:prstDash val="solid"/>
                      <a:round/>
                      <a:headEnd type="none" w="med" len="med"/>
                      <a:tailEnd type="none" w="med" len="med"/>
                    </a:lnB>
                  </a:tcPr>
                </a:tc>
                <a:tc>
                  <a:txBody>
                    <a:bodyPr/>
                    <a:lstStyle/>
                    <a:p>
                      <a:pPr algn="ctr"/>
                      <a:endParaRPr lang="tr-TR" dirty="0"/>
                    </a:p>
                  </a:txBody>
                  <a:tcPr>
                    <a:lnB w="12700" cap="flat" cmpd="sng" algn="ctr">
                      <a:solidFill>
                        <a:schemeClr val="tx1"/>
                      </a:solidFill>
                      <a:prstDash val="solid"/>
                      <a:round/>
                      <a:headEnd type="none" w="med" len="med"/>
                      <a:tailEnd type="none" w="med" len="med"/>
                    </a:lnB>
                  </a:tcPr>
                </a:tc>
                <a:tc>
                  <a:txBody>
                    <a:bodyPr/>
                    <a:lstStyle/>
                    <a:p>
                      <a:pPr algn="ctr"/>
                      <a:r>
                        <a:rPr lang="tr-TR" dirty="0" smtClean="0"/>
                        <a:t>b</a:t>
                      </a:r>
                      <a:endParaRPr lang="tr-TR" dirty="0"/>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093919"/>
                  </a:ext>
                </a:extLst>
              </a:tr>
            </a:tbl>
          </a:graphicData>
        </a:graphic>
      </p:graphicFrame>
      <p:cxnSp>
        <p:nvCxnSpPr>
          <p:cNvPr id="16" name="Straight Connector 15"/>
          <p:cNvCxnSpPr/>
          <p:nvPr/>
        </p:nvCxnSpPr>
        <p:spPr>
          <a:xfrm>
            <a:off x="7316680" y="3054930"/>
            <a:ext cx="0" cy="314954"/>
          </a:xfrm>
          <a:prstGeom prst="line">
            <a:avLst/>
          </a:prstGeom>
          <a:ln w="19050"/>
        </p:spPr>
        <p:style>
          <a:lnRef idx="1">
            <a:schemeClr val="accent1"/>
          </a:lnRef>
          <a:fillRef idx="0">
            <a:schemeClr val="accent1"/>
          </a:fillRef>
          <a:effectRef idx="0">
            <a:schemeClr val="accent1"/>
          </a:effectRef>
          <a:fontRef idx="minor">
            <a:schemeClr val="tx1"/>
          </a:fontRef>
        </p:style>
      </p:cxnSp>
      <p:graphicFrame>
        <p:nvGraphicFramePr>
          <p:cNvPr id="17" name="Table 16"/>
          <p:cNvGraphicFramePr>
            <a:graphicFrameLocks noGrp="1"/>
          </p:cNvGraphicFramePr>
          <p:nvPr>
            <p:extLst>
              <p:ext uri="{D42A27DB-BD31-4B8C-83A1-F6EECF244321}">
                <p14:modId xmlns:p14="http://schemas.microsoft.com/office/powerpoint/2010/main" val="4146874714"/>
              </p:ext>
            </p:extLst>
          </p:nvPr>
        </p:nvGraphicFramePr>
        <p:xfrm>
          <a:off x="6503630" y="3627748"/>
          <a:ext cx="4503309" cy="1830895"/>
        </p:xfrm>
        <a:graphic>
          <a:graphicData uri="http://schemas.openxmlformats.org/drawingml/2006/table">
            <a:tbl>
              <a:tblPr firstRow="1" bandRow="1">
                <a:tableStyleId>{2D5ABB26-0587-4C30-8999-92F81FD0307C}</a:tableStyleId>
              </a:tblPr>
              <a:tblGrid>
                <a:gridCol w="1382108">
                  <a:extLst>
                    <a:ext uri="{9D8B030D-6E8A-4147-A177-3AD203B41FA5}">
                      <a16:colId xmlns:a16="http://schemas.microsoft.com/office/drawing/2014/main" val="2548504308"/>
                    </a:ext>
                  </a:extLst>
                </a:gridCol>
                <a:gridCol w="1015345">
                  <a:extLst>
                    <a:ext uri="{9D8B030D-6E8A-4147-A177-3AD203B41FA5}">
                      <a16:colId xmlns:a16="http://schemas.microsoft.com/office/drawing/2014/main" val="3251552947"/>
                    </a:ext>
                  </a:extLst>
                </a:gridCol>
                <a:gridCol w="1023956">
                  <a:extLst>
                    <a:ext uri="{9D8B030D-6E8A-4147-A177-3AD203B41FA5}">
                      <a16:colId xmlns:a16="http://schemas.microsoft.com/office/drawing/2014/main" val="1075417194"/>
                    </a:ext>
                  </a:extLst>
                </a:gridCol>
                <a:gridCol w="1081900">
                  <a:extLst>
                    <a:ext uri="{9D8B030D-6E8A-4147-A177-3AD203B41FA5}">
                      <a16:colId xmlns:a16="http://schemas.microsoft.com/office/drawing/2014/main" val="4076375639"/>
                    </a:ext>
                  </a:extLst>
                </a:gridCol>
              </a:tblGrid>
              <a:tr h="366179">
                <a:tc rowSpan="2">
                  <a:txBody>
                    <a:bodyPr/>
                    <a:lstStyle/>
                    <a:p>
                      <a:pPr algn="ctr"/>
                      <a:r>
                        <a:rPr lang="tr-TR" sz="1800" dirty="0" smtClean="0"/>
                        <a:t>Sulama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t>Azot</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tc>
                <a:tc rowSpan="2">
                  <a:txBody>
                    <a:bodyPr/>
                    <a:lstStyle/>
                    <a:p>
                      <a:pPr algn="ctr"/>
                      <a:r>
                        <a:rPr lang="tr-TR" sz="1800" dirty="0" smtClean="0"/>
                        <a:t>Ortalama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4177041"/>
                  </a:ext>
                </a:extLst>
              </a:tr>
              <a:tr h="366179">
                <a:tc vMerge="1">
                  <a:txBody>
                    <a:bodyPr/>
                    <a:lstStyle/>
                    <a:p>
                      <a:pPr algn="ctr"/>
                      <a:endParaRPr lang="tr-TR" dirty="0"/>
                    </a:p>
                  </a:txBody>
                  <a:tcPr anchor="ctr"/>
                </a:tc>
                <a:tc>
                  <a:txBody>
                    <a:bodyPr/>
                    <a:lstStyle/>
                    <a:p>
                      <a:pPr algn="ctr"/>
                      <a:r>
                        <a:rPr lang="tr-TR" sz="1800" dirty="0" smtClean="0"/>
                        <a:t>n</a:t>
                      </a:r>
                      <a:r>
                        <a:rPr lang="tr-TR" sz="1800" baseline="-25000" dirty="0" smtClean="0"/>
                        <a:t>0</a:t>
                      </a:r>
                      <a:endParaRPr lang="tr-TR" sz="18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smtClean="0"/>
                        <a:t>n</a:t>
                      </a:r>
                      <a:r>
                        <a:rPr lang="tr-TR" sz="1800" baseline="-25000" dirty="0" smtClean="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dirty="0"/>
                    </a:p>
                  </a:txBody>
                  <a:tcPr anchor="ctr"/>
                </a:tc>
                <a:extLst>
                  <a:ext uri="{0D108BD9-81ED-4DB2-BD59-A6C34878D82A}">
                    <a16:rowId xmlns:a16="http://schemas.microsoft.com/office/drawing/2014/main" val="913208949"/>
                  </a:ext>
                </a:extLst>
              </a:tr>
              <a:tr h="36617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aseline="0" dirty="0" smtClean="0"/>
                        <a:t>S</a:t>
                      </a:r>
                      <a:r>
                        <a:rPr lang="tr-TR" sz="1800" baseline="-25000" dirty="0" smtClean="0"/>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bg1"/>
                          </a:solidFill>
                          <a:effectLst>
                            <a:outerShdw blurRad="38100" dist="38100" dir="2700000" algn="tl">
                              <a:srgbClr val="000000">
                                <a:alpha val="43137"/>
                              </a:srgbClr>
                            </a:outerShdw>
                          </a:effectLst>
                        </a:rPr>
                        <a:t>700 b</a:t>
                      </a:r>
                      <a:endParaRPr lang="tr-TR" sz="1800" dirty="0">
                        <a:solidFill>
                          <a:schemeClr val="bg1"/>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tr-TR" sz="1800" dirty="0" smtClean="0">
                          <a:solidFill>
                            <a:schemeClr val="bg1"/>
                          </a:solidFill>
                          <a:effectLst>
                            <a:outerShdw blurRad="38100" dist="38100" dir="2700000" algn="tl">
                              <a:srgbClr val="000000">
                                <a:alpha val="43137"/>
                              </a:srgbClr>
                            </a:outerShdw>
                          </a:effectLst>
                        </a:rPr>
                        <a:t>800 a</a:t>
                      </a:r>
                      <a:endParaRPr lang="tr-TR" sz="1800" dirty="0">
                        <a:solidFill>
                          <a:schemeClr val="bg1"/>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tr-TR" sz="1800" dirty="0" smtClean="0"/>
                        <a:t>750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580008179"/>
                  </a:ext>
                </a:extLst>
              </a:tr>
              <a:tr h="366179">
                <a:tc>
                  <a:txBody>
                    <a:bodyPr/>
                    <a:lstStyle/>
                    <a:p>
                      <a:pPr algn="ctr"/>
                      <a:r>
                        <a:rPr lang="tr-TR" sz="1800" dirty="0" smtClean="0"/>
                        <a:t>S</a:t>
                      </a:r>
                      <a:r>
                        <a:rPr lang="tr-TR" sz="1800" baseline="-25000" dirty="0" smtClean="0"/>
                        <a:t>1</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effectLst>
                            <a:outerShdw blurRad="38100" dist="38100" dir="2700000" algn="tl">
                              <a:srgbClr val="000000">
                                <a:alpha val="43137"/>
                              </a:srgbClr>
                            </a:outerShdw>
                          </a:effectLst>
                        </a:rPr>
                        <a:t>650 b</a:t>
                      </a:r>
                      <a:endParaRPr lang="tr-TR" sz="1800" dirty="0">
                        <a:solidFill>
                          <a:schemeClr val="tx1"/>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tr-TR" sz="1800" dirty="0" smtClean="0">
                          <a:solidFill>
                            <a:schemeClr val="tx1"/>
                          </a:solidFill>
                          <a:effectLst>
                            <a:outerShdw blurRad="38100" dist="38100" dir="2700000" algn="tl">
                              <a:srgbClr val="000000">
                                <a:alpha val="43137"/>
                              </a:srgbClr>
                            </a:outerShdw>
                          </a:effectLst>
                        </a:rPr>
                        <a:t>900 a</a:t>
                      </a:r>
                      <a:endParaRPr lang="tr-TR" sz="1800" dirty="0">
                        <a:solidFill>
                          <a:schemeClr val="tx1"/>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tr-TR" sz="1800" dirty="0" smtClean="0"/>
                        <a:t>775</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414374792"/>
                  </a:ext>
                </a:extLst>
              </a:tr>
              <a:tr h="366179">
                <a:tc>
                  <a:txBody>
                    <a:bodyPr/>
                    <a:lstStyle/>
                    <a:p>
                      <a:pPr algn="ctr"/>
                      <a:r>
                        <a:rPr lang="tr-TR" sz="1800" dirty="0" smtClean="0"/>
                        <a:t>Ortalama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t>675</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1800" dirty="0" smtClean="0"/>
                        <a:t>850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5241479"/>
                  </a:ext>
                </a:extLst>
              </a:tr>
            </a:tbl>
          </a:graphicData>
        </a:graphic>
      </p:graphicFrame>
    </p:spTree>
    <p:extLst>
      <p:ext uri="{BB962C8B-B14F-4D97-AF65-F5344CB8AC3E}">
        <p14:creationId xmlns:p14="http://schemas.microsoft.com/office/powerpoint/2010/main" val="28449465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60498"/>
          </a:xfrm>
        </p:spPr>
        <p:txBody>
          <a:bodyPr>
            <a:normAutofit fontScale="90000"/>
          </a:bodyPr>
          <a:lstStyle/>
          <a:p>
            <a:pPr algn="ctr"/>
            <a:r>
              <a:rPr lang="tr-TR" b="1" dirty="0" err="1" smtClean="0">
                <a:solidFill>
                  <a:srgbClr val="C00000"/>
                </a:solidFill>
                <a:effectLst>
                  <a:outerShdw blurRad="38100" dist="38100" dir="2700000" algn="tl">
                    <a:srgbClr val="000000">
                      <a:alpha val="43137"/>
                    </a:srgbClr>
                  </a:outerShdw>
                </a:effectLst>
              </a:rPr>
              <a:t>İnteraksiyonlar</a:t>
            </a:r>
            <a:r>
              <a:rPr lang="tr-TR" b="1" dirty="0" smtClean="0">
                <a:solidFill>
                  <a:srgbClr val="C00000"/>
                </a:solidFill>
                <a:effectLst>
                  <a:outerShdw blurRad="38100" dist="38100" dir="2700000" algn="tl">
                    <a:srgbClr val="000000">
                      <a:alpha val="43137"/>
                    </a:srgbClr>
                  </a:outerShdw>
                </a:effectLst>
              </a:rPr>
              <a:t> için karşılaştırma</a:t>
            </a:r>
            <a:endParaRPr lang="tr-TR" b="1" dirty="0">
              <a:solidFill>
                <a:srgbClr val="C00000"/>
              </a:solidFill>
              <a:effectLst>
                <a:outerShdw blurRad="38100" dist="38100" dir="2700000" algn="tl">
                  <a:srgbClr val="000000">
                    <a:alpha val="43137"/>
                  </a:srgbClr>
                </a:outerShdw>
              </a:effectLst>
            </a:endParaRPr>
          </a:p>
        </p:txBody>
      </p:sp>
      <p:sp>
        <p:nvSpPr>
          <p:cNvPr id="9" name="Rectangle 8"/>
          <p:cNvSpPr/>
          <p:nvPr/>
        </p:nvSpPr>
        <p:spPr>
          <a:xfrm>
            <a:off x="756080" y="5807612"/>
            <a:ext cx="10515600" cy="5440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dirty="0" smtClean="0">
                <a:solidFill>
                  <a:schemeClr val="bg1"/>
                </a:solidFill>
              </a:rPr>
              <a:t>LSD testi sonucuna göre ot verimin artması için azotla birlikte sulama yapmak gerekmektedir.</a:t>
            </a:r>
            <a:endParaRPr lang="tr-TR" sz="2000" dirty="0">
              <a:solidFill>
                <a:schemeClr val="bg1"/>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2979101228"/>
              </p:ext>
            </p:extLst>
          </p:nvPr>
        </p:nvGraphicFramePr>
        <p:xfrm>
          <a:off x="1122288" y="3627749"/>
          <a:ext cx="4503309" cy="1830895"/>
        </p:xfrm>
        <a:graphic>
          <a:graphicData uri="http://schemas.openxmlformats.org/drawingml/2006/table">
            <a:tbl>
              <a:tblPr firstRow="1" bandRow="1">
                <a:tableStyleId>{2D5ABB26-0587-4C30-8999-92F81FD0307C}</a:tableStyleId>
              </a:tblPr>
              <a:tblGrid>
                <a:gridCol w="1382108">
                  <a:extLst>
                    <a:ext uri="{9D8B030D-6E8A-4147-A177-3AD203B41FA5}">
                      <a16:colId xmlns:a16="http://schemas.microsoft.com/office/drawing/2014/main" val="2548504308"/>
                    </a:ext>
                  </a:extLst>
                </a:gridCol>
                <a:gridCol w="1015345">
                  <a:extLst>
                    <a:ext uri="{9D8B030D-6E8A-4147-A177-3AD203B41FA5}">
                      <a16:colId xmlns:a16="http://schemas.microsoft.com/office/drawing/2014/main" val="3251552947"/>
                    </a:ext>
                  </a:extLst>
                </a:gridCol>
                <a:gridCol w="1023956">
                  <a:extLst>
                    <a:ext uri="{9D8B030D-6E8A-4147-A177-3AD203B41FA5}">
                      <a16:colId xmlns:a16="http://schemas.microsoft.com/office/drawing/2014/main" val="1075417194"/>
                    </a:ext>
                  </a:extLst>
                </a:gridCol>
                <a:gridCol w="1081900">
                  <a:extLst>
                    <a:ext uri="{9D8B030D-6E8A-4147-A177-3AD203B41FA5}">
                      <a16:colId xmlns:a16="http://schemas.microsoft.com/office/drawing/2014/main" val="4076375639"/>
                    </a:ext>
                  </a:extLst>
                </a:gridCol>
              </a:tblGrid>
              <a:tr h="366179">
                <a:tc rowSpan="2">
                  <a:txBody>
                    <a:bodyPr/>
                    <a:lstStyle/>
                    <a:p>
                      <a:pPr algn="ctr"/>
                      <a:r>
                        <a:rPr lang="tr-TR" sz="1800" dirty="0" smtClean="0"/>
                        <a:t>Sulama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t>Azot</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tc>
                <a:tc rowSpan="2">
                  <a:txBody>
                    <a:bodyPr/>
                    <a:lstStyle/>
                    <a:p>
                      <a:pPr algn="ctr"/>
                      <a:r>
                        <a:rPr lang="tr-TR" sz="1800" dirty="0" smtClean="0"/>
                        <a:t>Ortalama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4177041"/>
                  </a:ext>
                </a:extLst>
              </a:tr>
              <a:tr h="366179">
                <a:tc vMerge="1">
                  <a:txBody>
                    <a:bodyPr/>
                    <a:lstStyle/>
                    <a:p>
                      <a:pPr algn="ctr"/>
                      <a:endParaRPr lang="tr-TR" dirty="0"/>
                    </a:p>
                  </a:txBody>
                  <a:tcPr anchor="ctr"/>
                </a:tc>
                <a:tc>
                  <a:txBody>
                    <a:bodyPr/>
                    <a:lstStyle/>
                    <a:p>
                      <a:pPr algn="ctr"/>
                      <a:r>
                        <a:rPr lang="tr-TR" sz="1800" dirty="0" smtClean="0"/>
                        <a:t>n</a:t>
                      </a:r>
                      <a:r>
                        <a:rPr lang="tr-TR" sz="1800" baseline="-25000" dirty="0" smtClean="0"/>
                        <a:t>0</a:t>
                      </a:r>
                      <a:endParaRPr lang="tr-TR" sz="18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smtClean="0"/>
                        <a:t>n</a:t>
                      </a:r>
                      <a:r>
                        <a:rPr lang="tr-TR" sz="1800" baseline="-25000" dirty="0" smtClean="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dirty="0"/>
                    </a:p>
                  </a:txBody>
                  <a:tcPr anchor="ctr"/>
                </a:tc>
                <a:extLst>
                  <a:ext uri="{0D108BD9-81ED-4DB2-BD59-A6C34878D82A}">
                    <a16:rowId xmlns:a16="http://schemas.microsoft.com/office/drawing/2014/main" val="913208949"/>
                  </a:ext>
                </a:extLst>
              </a:tr>
              <a:tr h="36617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aseline="0" dirty="0" smtClean="0"/>
                        <a:t>S</a:t>
                      </a:r>
                      <a:r>
                        <a:rPr lang="tr-TR" sz="1800" baseline="-25000" dirty="0" smtClean="0"/>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bg1"/>
                          </a:solidFill>
                          <a:effectLst>
                            <a:outerShdw blurRad="38100" dist="38100" dir="2700000" algn="tl">
                              <a:srgbClr val="000000">
                                <a:alpha val="43137"/>
                              </a:srgbClr>
                            </a:outerShdw>
                          </a:effectLst>
                        </a:rPr>
                        <a:t>700 a</a:t>
                      </a:r>
                      <a:endParaRPr lang="tr-TR" sz="1800" dirty="0">
                        <a:solidFill>
                          <a:schemeClr val="bg1"/>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tr-TR" sz="1800" dirty="0" smtClean="0">
                          <a:effectLst>
                            <a:outerShdw blurRad="38100" dist="38100" dir="2700000" algn="tl">
                              <a:srgbClr val="000000">
                                <a:alpha val="43137"/>
                              </a:srgbClr>
                            </a:outerShdw>
                          </a:effectLst>
                        </a:rPr>
                        <a:t>800 b</a:t>
                      </a:r>
                      <a:endParaRPr lang="tr-TR" sz="18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tr-TR" sz="1800" dirty="0" smtClean="0"/>
                        <a:t>750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580008179"/>
                  </a:ext>
                </a:extLst>
              </a:tr>
              <a:tr h="366179">
                <a:tc>
                  <a:txBody>
                    <a:bodyPr/>
                    <a:lstStyle/>
                    <a:p>
                      <a:pPr algn="ctr"/>
                      <a:r>
                        <a:rPr lang="tr-TR" sz="1800" dirty="0" smtClean="0"/>
                        <a:t>S</a:t>
                      </a:r>
                      <a:r>
                        <a:rPr lang="tr-TR" sz="1800" baseline="-25000" dirty="0" smtClean="0"/>
                        <a:t>1</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bg1"/>
                          </a:solidFill>
                          <a:effectLst>
                            <a:outerShdw blurRad="38100" dist="38100" dir="2700000" algn="tl">
                              <a:srgbClr val="000000">
                                <a:alpha val="43137"/>
                              </a:srgbClr>
                            </a:outerShdw>
                          </a:effectLst>
                        </a:rPr>
                        <a:t>650 a</a:t>
                      </a:r>
                      <a:endParaRPr lang="tr-TR" sz="1800" dirty="0">
                        <a:solidFill>
                          <a:schemeClr val="bg1"/>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tr-TR" sz="1800" dirty="0" smtClean="0">
                          <a:effectLst>
                            <a:outerShdw blurRad="38100" dist="38100" dir="2700000" algn="tl">
                              <a:srgbClr val="000000">
                                <a:alpha val="43137"/>
                              </a:srgbClr>
                            </a:outerShdw>
                          </a:effectLst>
                        </a:rPr>
                        <a:t>900 a</a:t>
                      </a:r>
                      <a:endParaRPr lang="tr-TR" sz="18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algn="ctr"/>
                      <a:r>
                        <a:rPr lang="tr-TR" sz="1800" dirty="0" smtClean="0"/>
                        <a:t>775</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414374792"/>
                  </a:ext>
                </a:extLst>
              </a:tr>
              <a:tr h="366179">
                <a:tc>
                  <a:txBody>
                    <a:bodyPr/>
                    <a:lstStyle/>
                    <a:p>
                      <a:pPr algn="ctr"/>
                      <a:r>
                        <a:rPr lang="tr-TR" sz="1800" dirty="0" smtClean="0"/>
                        <a:t>Ortalama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t>675</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1800" dirty="0" smtClean="0"/>
                        <a:t>850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5241479"/>
                  </a:ext>
                </a:extLst>
              </a:tr>
            </a:tbl>
          </a:graphicData>
        </a:graphic>
      </p:graphicFrame>
      <p:graphicFrame>
        <p:nvGraphicFramePr>
          <p:cNvPr id="17" name="Table 16"/>
          <p:cNvGraphicFramePr>
            <a:graphicFrameLocks noGrp="1"/>
          </p:cNvGraphicFramePr>
          <p:nvPr>
            <p:extLst>
              <p:ext uri="{D42A27DB-BD31-4B8C-83A1-F6EECF244321}">
                <p14:modId xmlns:p14="http://schemas.microsoft.com/office/powerpoint/2010/main" val="4146874714"/>
              </p:ext>
            </p:extLst>
          </p:nvPr>
        </p:nvGraphicFramePr>
        <p:xfrm>
          <a:off x="6503630" y="3627748"/>
          <a:ext cx="4503309" cy="1830895"/>
        </p:xfrm>
        <a:graphic>
          <a:graphicData uri="http://schemas.openxmlformats.org/drawingml/2006/table">
            <a:tbl>
              <a:tblPr firstRow="1" bandRow="1">
                <a:tableStyleId>{2D5ABB26-0587-4C30-8999-92F81FD0307C}</a:tableStyleId>
              </a:tblPr>
              <a:tblGrid>
                <a:gridCol w="1382108">
                  <a:extLst>
                    <a:ext uri="{9D8B030D-6E8A-4147-A177-3AD203B41FA5}">
                      <a16:colId xmlns:a16="http://schemas.microsoft.com/office/drawing/2014/main" val="2548504308"/>
                    </a:ext>
                  </a:extLst>
                </a:gridCol>
                <a:gridCol w="1015345">
                  <a:extLst>
                    <a:ext uri="{9D8B030D-6E8A-4147-A177-3AD203B41FA5}">
                      <a16:colId xmlns:a16="http://schemas.microsoft.com/office/drawing/2014/main" val="3251552947"/>
                    </a:ext>
                  </a:extLst>
                </a:gridCol>
                <a:gridCol w="1023956">
                  <a:extLst>
                    <a:ext uri="{9D8B030D-6E8A-4147-A177-3AD203B41FA5}">
                      <a16:colId xmlns:a16="http://schemas.microsoft.com/office/drawing/2014/main" val="1075417194"/>
                    </a:ext>
                  </a:extLst>
                </a:gridCol>
                <a:gridCol w="1081900">
                  <a:extLst>
                    <a:ext uri="{9D8B030D-6E8A-4147-A177-3AD203B41FA5}">
                      <a16:colId xmlns:a16="http://schemas.microsoft.com/office/drawing/2014/main" val="4076375639"/>
                    </a:ext>
                  </a:extLst>
                </a:gridCol>
              </a:tblGrid>
              <a:tr h="366179">
                <a:tc rowSpan="2">
                  <a:txBody>
                    <a:bodyPr/>
                    <a:lstStyle/>
                    <a:p>
                      <a:pPr algn="ctr"/>
                      <a:r>
                        <a:rPr lang="tr-TR" sz="1800" dirty="0" smtClean="0"/>
                        <a:t>Sulama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t>Azot</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tc>
                <a:tc rowSpan="2">
                  <a:txBody>
                    <a:bodyPr/>
                    <a:lstStyle/>
                    <a:p>
                      <a:pPr algn="ctr"/>
                      <a:r>
                        <a:rPr lang="tr-TR" sz="1800" dirty="0" smtClean="0"/>
                        <a:t>Ortalama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4177041"/>
                  </a:ext>
                </a:extLst>
              </a:tr>
              <a:tr h="366179">
                <a:tc vMerge="1">
                  <a:txBody>
                    <a:bodyPr/>
                    <a:lstStyle/>
                    <a:p>
                      <a:pPr algn="ctr"/>
                      <a:endParaRPr lang="tr-TR" dirty="0"/>
                    </a:p>
                  </a:txBody>
                  <a:tcPr anchor="ctr"/>
                </a:tc>
                <a:tc>
                  <a:txBody>
                    <a:bodyPr/>
                    <a:lstStyle/>
                    <a:p>
                      <a:pPr algn="ctr"/>
                      <a:r>
                        <a:rPr lang="tr-TR" sz="1800" dirty="0" smtClean="0"/>
                        <a:t>n</a:t>
                      </a:r>
                      <a:r>
                        <a:rPr lang="tr-TR" sz="1800" baseline="-25000" dirty="0" smtClean="0"/>
                        <a:t>0</a:t>
                      </a:r>
                      <a:endParaRPr lang="tr-TR" sz="18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smtClean="0"/>
                        <a:t>n</a:t>
                      </a:r>
                      <a:r>
                        <a:rPr lang="tr-TR" sz="1800" baseline="-25000" dirty="0" smtClean="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dirty="0"/>
                    </a:p>
                  </a:txBody>
                  <a:tcPr anchor="ctr"/>
                </a:tc>
                <a:extLst>
                  <a:ext uri="{0D108BD9-81ED-4DB2-BD59-A6C34878D82A}">
                    <a16:rowId xmlns:a16="http://schemas.microsoft.com/office/drawing/2014/main" val="913208949"/>
                  </a:ext>
                </a:extLst>
              </a:tr>
              <a:tr h="36617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aseline="0" dirty="0" smtClean="0"/>
                        <a:t>S</a:t>
                      </a:r>
                      <a:r>
                        <a:rPr lang="tr-TR" sz="1800" baseline="-25000" dirty="0" smtClean="0"/>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bg1"/>
                          </a:solidFill>
                          <a:effectLst>
                            <a:outerShdw blurRad="38100" dist="38100" dir="2700000" algn="tl">
                              <a:srgbClr val="000000">
                                <a:alpha val="43137"/>
                              </a:srgbClr>
                            </a:outerShdw>
                          </a:effectLst>
                        </a:rPr>
                        <a:t>700 b</a:t>
                      </a:r>
                      <a:endParaRPr lang="tr-TR" sz="1800" dirty="0">
                        <a:solidFill>
                          <a:schemeClr val="bg1"/>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tr-TR" sz="1800" dirty="0" smtClean="0">
                          <a:solidFill>
                            <a:schemeClr val="bg1"/>
                          </a:solidFill>
                          <a:effectLst>
                            <a:outerShdw blurRad="38100" dist="38100" dir="2700000" algn="tl">
                              <a:srgbClr val="000000">
                                <a:alpha val="43137"/>
                              </a:srgbClr>
                            </a:outerShdw>
                          </a:effectLst>
                        </a:rPr>
                        <a:t>800 a</a:t>
                      </a:r>
                      <a:endParaRPr lang="tr-TR" sz="1800" dirty="0">
                        <a:solidFill>
                          <a:schemeClr val="bg1"/>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algn="ctr"/>
                      <a:r>
                        <a:rPr lang="tr-TR" sz="1800" dirty="0" smtClean="0"/>
                        <a:t>750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580008179"/>
                  </a:ext>
                </a:extLst>
              </a:tr>
              <a:tr h="366179">
                <a:tc>
                  <a:txBody>
                    <a:bodyPr/>
                    <a:lstStyle/>
                    <a:p>
                      <a:pPr algn="ctr"/>
                      <a:r>
                        <a:rPr lang="tr-TR" sz="1800" dirty="0" smtClean="0"/>
                        <a:t>S</a:t>
                      </a:r>
                      <a:r>
                        <a:rPr lang="tr-TR" sz="1800" baseline="-25000" dirty="0" smtClean="0"/>
                        <a:t>1</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solidFill>
                            <a:schemeClr val="tx1"/>
                          </a:solidFill>
                          <a:effectLst>
                            <a:outerShdw blurRad="38100" dist="38100" dir="2700000" algn="tl">
                              <a:srgbClr val="000000">
                                <a:alpha val="43137"/>
                              </a:srgbClr>
                            </a:outerShdw>
                          </a:effectLst>
                        </a:rPr>
                        <a:t>650 b</a:t>
                      </a:r>
                      <a:endParaRPr lang="tr-TR" sz="1800" dirty="0">
                        <a:solidFill>
                          <a:schemeClr val="tx1"/>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tr-TR" sz="1800" dirty="0" smtClean="0">
                          <a:solidFill>
                            <a:schemeClr val="tx1"/>
                          </a:solidFill>
                          <a:effectLst>
                            <a:outerShdw blurRad="38100" dist="38100" dir="2700000" algn="tl">
                              <a:srgbClr val="000000">
                                <a:alpha val="43137"/>
                              </a:srgbClr>
                            </a:outerShdw>
                          </a:effectLst>
                        </a:rPr>
                        <a:t>900 a</a:t>
                      </a:r>
                      <a:endParaRPr lang="tr-TR" sz="1800" dirty="0">
                        <a:solidFill>
                          <a:schemeClr val="tx1"/>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tr-TR" sz="1800" dirty="0" smtClean="0"/>
                        <a:t>775</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414374792"/>
                  </a:ext>
                </a:extLst>
              </a:tr>
              <a:tr h="366179">
                <a:tc>
                  <a:txBody>
                    <a:bodyPr/>
                    <a:lstStyle/>
                    <a:p>
                      <a:pPr algn="ctr"/>
                      <a:r>
                        <a:rPr lang="tr-TR" sz="1800" dirty="0" smtClean="0"/>
                        <a:t>Ortalama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t>675</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1800" dirty="0" smtClean="0"/>
                        <a:t>850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5241479"/>
                  </a:ext>
                </a:extLst>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3054812057"/>
              </p:ext>
            </p:extLst>
          </p:nvPr>
        </p:nvGraphicFramePr>
        <p:xfrm>
          <a:off x="3646390" y="1311238"/>
          <a:ext cx="4503309" cy="1830895"/>
        </p:xfrm>
        <a:graphic>
          <a:graphicData uri="http://schemas.openxmlformats.org/drawingml/2006/table">
            <a:tbl>
              <a:tblPr firstRow="1" bandRow="1">
                <a:tableStyleId>{2D5ABB26-0587-4C30-8999-92F81FD0307C}</a:tableStyleId>
              </a:tblPr>
              <a:tblGrid>
                <a:gridCol w="1382108">
                  <a:extLst>
                    <a:ext uri="{9D8B030D-6E8A-4147-A177-3AD203B41FA5}">
                      <a16:colId xmlns:a16="http://schemas.microsoft.com/office/drawing/2014/main" val="2548504308"/>
                    </a:ext>
                  </a:extLst>
                </a:gridCol>
                <a:gridCol w="1015345">
                  <a:extLst>
                    <a:ext uri="{9D8B030D-6E8A-4147-A177-3AD203B41FA5}">
                      <a16:colId xmlns:a16="http://schemas.microsoft.com/office/drawing/2014/main" val="3251552947"/>
                    </a:ext>
                  </a:extLst>
                </a:gridCol>
                <a:gridCol w="1023956">
                  <a:extLst>
                    <a:ext uri="{9D8B030D-6E8A-4147-A177-3AD203B41FA5}">
                      <a16:colId xmlns:a16="http://schemas.microsoft.com/office/drawing/2014/main" val="1075417194"/>
                    </a:ext>
                  </a:extLst>
                </a:gridCol>
                <a:gridCol w="1081900">
                  <a:extLst>
                    <a:ext uri="{9D8B030D-6E8A-4147-A177-3AD203B41FA5}">
                      <a16:colId xmlns:a16="http://schemas.microsoft.com/office/drawing/2014/main" val="4076375639"/>
                    </a:ext>
                  </a:extLst>
                </a:gridCol>
              </a:tblGrid>
              <a:tr h="366179">
                <a:tc rowSpan="2">
                  <a:txBody>
                    <a:bodyPr/>
                    <a:lstStyle/>
                    <a:p>
                      <a:pPr algn="ctr"/>
                      <a:r>
                        <a:rPr lang="tr-TR" sz="1800" dirty="0" smtClean="0"/>
                        <a:t>Sulama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lang="tr-TR" sz="1800" dirty="0" smtClean="0"/>
                        <a:t>Azot</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dirty="0"/>
                    </a:p>
                  </a:txBody>
                  <a:tcPr/>
                </a:tc>
                <a:tc rowSpan="2">
                  <a:txBody>
                    <a:bodyPr/>
                    <a:lstStyle/>
                    <a:p>
                      <a:pPr algn="ctr"/>
                      <a:r>
                        <a:rPr lang="tr-TR" sz="1800" dirty="0" smtClean="0"/>
                        <a:t>Ortalama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4177041"/>
                  </a:ext>
                </a:extLst>
              </a:tr>
              <a:tr h="366179">
                <a:tc vMerge="1">
                  <a:txBody>
                    <a:bodyPr/>
                    <a:lstStyle/>
                    <a:p>
                      <a:pPr algn="ctr"/>
                      <a:endParaRPr lang="tr-TR" dirty="0"/>
                    </a:p>
                  </a:txBody>
                  <a:tcPr anchor="ctr"/>
                </a:tc>
                <a:tc>
                  <a:txBody>
                    <a:bodyPr/>
                    <a:lstStyle/>
                    <a:p>
                      <a:pPr algn="ctr"/>
                      <a:r>
                        <a:rPr lang="tr-TR" sz="1800" dirty="0" smtClean="0"/>
                        <a:t>n</a:t>
                      </a:r>
                      <a:r>
                        <a:rPr lang="tr-TR" sz="1800" baseline="-25000" dirty="0" smtClean="0"/>
                        <a:t>0</a:t>
                      </a:r>
                      <a:endParaRPr lang="tr-TR" sz="18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dirty="0" smtClean="0"/>
                        <a:t>n</a:t>
                      </a:r>
                      <a:r>
                        <a:rPr lang="tr-TR" sz="1800" baseline="-25000" dirty="0" smtClean="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dirty="0"/>
                    </a:p>
                  </a:txBody>
                  <a:tcPr anchor="ctr"/>
                </a:tc>
                <a:extLst>
                  <a:ext uri="{0D108BD9-81ED-4DB2-BD59-A6C34878D82A}">
                    <a16:rowId xmlns:a16="http://schemas.microsoft.com/office/drawing/2014/main" val="913208949"/>
                  </a:ext>
                </a:extLst>
              </a:tr>
              <a:tr h="36617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aseline="0" dirty="0" smtClean="0"/>
                        <a:t>S</a:t>
                      </a:r>
                      <a:r>
                        <a:rPr lang="tr-TR" sz="1800" baseline="-25000" dirty="0" smtClean="0"/>
                        <a:t>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t>700 c</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tr-TR" sz="1800" dirty="0" smtClean="0"/>
                        <a:t>800 b</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tr-TR" sz="1800" dirty="0" smtClean="0"/>
                        <a:t>750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580008179"/>
                  </a:ext>
                </a:extLst>
              </a:tr>
              <a:tr h="366179">
                <a:tc>
                  <a:txBody>
                    <a:bodyPr/>
                    <a:lstStyle/>
                    <a:p>
                      <a:pPr algn="ctr"/>
                      <a:r>
                        <a:rPr lang="tr-TR" sz="1800" dirty="0" smtClean="0"/>
                        <a:t>S</a:t>
                      </a:r>
                      <a:r>
                        <a:rPr lang="tr-TR" sz="1800" baseline="-25000" dirty="0" smtClean="0"/>
                        <a:t>1</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t>650 c</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tr-TR" sz="1800" dirty="0" smtClean="0"/>
                        <a:t>900 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pPr algn="ctr"/>
                      <a:r>
                        <a:rPr lang="tr-TR" sz="1800" dirty="0" smtClean="0"/>
                        <a:t>775</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414374792"/>
                  </a:ext>
                </a:extLst>
              </a:tr>
              <a:tr h="366179">
                <a:tc>
                  <a:txBody>
                    <a:bodyPr/>
                    <a:lstStyle/>
                    <a:p>
                      <a:pPr algn="ctr"/>
                      <a:r>
                        <a:rPr lang="tr-TR" sz="1800" dirty="0" smtClean="0"/>
                        <a:t>Ortalama</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1800" dirty="0" smtClean="0"/>
                        <a:t>675</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sz="1800" dirty="0" smtClean="0"/>
                        <a:t>850</a:t>
                      </a: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endParaRPr lang="tr-TR"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5241479"/>
                  </a:ext>
                </a:extLst>
              </a:tr>
            </a:tbl>
          </a:graphicData>
        </a:graphic>
      </p:graphicFrame>
    </p:spTree>
    <p:extLst>
      <p:ext uri="{BB962C8B-B14F-4D97-AF65-F5344CB8AC3E}">
        <p14:creationId xmlns:p14="http://schemas.microsoft.com/office/powerpoint/2010/main" val="144119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67564"/>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FAKTÖRİYEL DENEMELER</a:t>
            </a:r>
            <a:endParaRPr lang="tr-TR" sz="32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48070" y="1332690"/>
            <a:ext cx="11079332" cy="4844273"/>
          </a:xfrm>
        </p:spPr>
        <p:txBody>
          <a:bodyPr>
            <a:normAutofit fontScale="77500" lnSpcReduction="20000"/>
          </a:bodyPr>
          <a:lstStyle/>
          <a:p>
            <a:pPr>
              <a:lnSpc>
                <a:spcPct val="120000"/>
              </a:lnSpc>
            </a:pPr>
            <a:r>
              <a:rPr lang="tr-TR" dirty="0" smtClean="0"/>
              <a:t>Düzenleme sonucu ortaya çıkan işlem sayısı ve kullanılacak materyal de dikkate alınarak şansa bağlı parseller, şansa bağlı bloklar veya latin karesi deneme desenlerinin birisi seçilerek denemeler yürütülür.</a:t>
            </a:r>
          </a:p>
          <a:p>
            <a:pPr>
              <a:lnSpc>
                <a:spcPct val="120000"/>
              </a:lnSpc>
            </a:pPr>
            <a:r>
              <a:rPr lang="tr-TR" strike="sngStrike" dirty="0" smtClean="0">
                <a:solidFill>
                  <a:srgbClr val="FF0000"/>
                </a:solidFill>
              </a:rPr>
              <a:t>Faktöriyel Deneme Deseni </a:t>
            </a:r>
            <a:r>
              <a:rPr lang="tr-TR" dirty="0" smtClean="0"/>
              <a:t>diye birşey yoktur. Deneme incelenecek kombinasyonlarını oluşturmak için kullanılan bir düzenlemedir. </a:t>
            </a:r>
          </a:p>
          <a:p>
            <a:pPr>
              <a:lnSpc>
                <a:spcPct val="120000"/>
              </a:lnSpc>
            </a:pPr>
            <a:r>
              <a:rPr lang="tr-TR" dirty="0" smtClean="0"/>
              <a:t>İki veya daha fazla konunun tek tek etkileri yanında birlikte etkileşimleri de ortaya konulur.</a:t>
            </a:r>
          </a:p>
          <a:p>
            <a:pPr>
              <a:lnSpc>
                <a:spcPct val="120000"/>
              </a:lnSpc>
            </a:pPr>
            <a:r>
              <a:rPr lang="tr-TR" dirty="0" smtClean="0"/>
              <a:t>Örneğin; beş farklı fasulye çeşidinin farklı ekim sıklığındaki tepkisini belirlemek amacıyla bir çalışma planlanıyor. Bu çalışma sonucunda hangi fasulye çeşidi daha verimlidir. Bunun yanısıra çeşit ayrımı yapmaksızın hangi ekim sıklığının daha uygun olduğu ve daha önemlisi hangi fasulye çeşidinin hangi ekim sıklığında daha yüksek verim verdiği ile ilgili sonuçlar, ancak bu konuların bir arada denenmesiyle ortaya konulabilir. Böyle bir çalışmada çeşitlerin yanı sıra 3 farklı ekim sıklığı (20, 30 ve 40 bitki/m</a:t>
            </a:r>
            <a:r>
              <a:rPr lang="tr-TR" baseline="30000" dirty="0" smtClean="0"/>
              <a:t>2</a:t>
            </a:r>
            <a:r>
              <a:rPr lang="tr-TR" dirty="0" smtClean="0"/>
              <a:t>) seçildiğini düşünelim ve bunları faktöriyel düzenleyelim.</a:t>
            </a:r>
            <a:r>
              <a:rPr lang="en-US" dirty="0" smtClean="0"/>
              <a:t> </a:t>
            </a:r>
            <a:endParaRPr lang="tr-TR" dirty="0"/>
          </a:p>
        </p:txBody>
      </p:sp>
    </p:spTree>
    <p:extLst>
      <p:ext uri="{BB962C8B-B14F-4D97-AF65-F5344CB8AC3E}">
        <p14:creationId xmlns:p14="http://schemas.microsoft.com/office/powerpoint/2010/main" val="29853086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4563"/>
            <a:ext cx="10515600" cy="618722"/>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FAKTÖRİYEL DENEMELER</a:t>
            </a:r>
            <a:endParaRPr lang="tr-TR" sz="32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48070" y="883286"/>
            <a:ext cx="11079332" cy="5293678"/>
          </a:xfrm>
        </p:spPr>
        <p:txBody>
          <a:bodyPr>
            <a:normAutofit fontScale="77500" lnSpcReduction="20000"/>
          </a:bodyPr>
          <a:lstStyle/>
          <a:p>
            <a:pPr marL="514350" indent="-514350">
              <a:lnSpc>
                <a:spcPct val="120000"/>
              </a:lnSpc>
              <a:buFont typeface="+mj-lt"/>
              <a:buAutoNum type="arabicPeriod"/>
            </a:pPr>
            <a:r>
              <a:rPr lang="tr-TR" dirty="0" smtClean="0"/>
              <a:t>Çeşit			5 (ç</a:t>
            </a:r>
            <a:r>
              <a:rPr lang="tr-TR" baseline="-25000" dirty="0" smtClean="0"/>
              <a:t>1</a:t>
            </a:r>
            <a:r>
              <a:rPr lang="tr-TR" dirty="0" smtClean="0"/>
              <a:t>, ç</a:t>
            </a:r>
            <a:r>
              <a:rPr lang="tr-TR" baseline="-25000" dirty="0" smtClean="0"/>
              <a:t>2</a:t>
            </a:r>
            <a:r>
              <a:rPr lang="tr-TR" dirty="0" smtClean="0"/>
              <a:t>, ç</a:t>
            </a:r>
            <a:r>
              <a:rPr lang="tr-TR" baseline="-25000" dirty="0" smtClean="0"/>
              <a:t>3</a:t>
            </a:r>
            <a:r>
              <a:rPr lang="tr-TR" dirty="0" smtClean="0"/>
              <a:t>, ç</a:t>
            </a:r>
            <a:r>
              <a:rPr lang="tr-TR" baseline="-25000" dirty="0" smtClean="0"/>
              <a:t>4</a:t>
            </a:r>
            <a:r>
              <a:rPr lang="tr-TR" dirty="0" smtClean="0"/>
              <a:t>, ç</a:t>
            </a:r>
            <a:r>
              <a:rPr lang="tr-TR" baseline="-25000" dirty="0" smtClean="0"/>
              <a:t>5</a:t>
            </a:r>
            <a:r>
              <a:rPr lang="tr-TR" dirty="0" smtClean="0"/>
              <a:t>) 	</a:t>
            </a:r>
          </a:p>
          <a:p>
            <a:pPr marL="514350" indent="-514350">
              <a:lnSpc>
                <a:spcPct val="120000"/>
              </a:lnSpc>
              <a:buFont typeface="+mj-lt"/>
              <a:buAutoNum type="arabicPeriod"/>
            </a:pPr>
            <a:r>
              <a:rPr lang="tr-TR" dirty="0" smtClean="0"/>
              <a:t>Ekim sıklığı			3 (s</a:t>
            </a:r>
            <a:r>
              <a:rPr lang="tr-TR" baseline="-25000" dirty="0" smtClean="0"/>
              <a:t>1</a:t>
            </a:r>
            <a:r>
              <a:rPr lang="tr-TR" dirty="0" smtClean="0"/>
              <a:t>, s</a:t>
            </a:r>
            <a:r>
              <a:rPr lang="tr-TR" baseline="-25000" dirty="0" smtClean="0"/>
              <a:t>2</a:t>
            </a:r>
            <a:r>
              <a:rPr lang="tr-TR" dirty="0" smtClean="0"/>
              <a:t>, s</a:t>
            </a:r>
            <a:r>
              <a:rPr lang="tr-TR" baseline="-25000" dirty="0" smtClean="0"/>
              <a:t>3</a:t>
            </a:r>
            <a:r>
              <a:rPr lang="tr-TR" dirty="0" smtClean="0"/>
              <a:t>)</a:t>
            </a:r>
          </a:p>
          <a:p>
            <a:pPr marL="514350" indent="-514350">
              <a:lnSpc>
                <a:spcPct val="120000"/>
              </a:lnSpc>
              <a:buFont typeface="+mj-lt"/>
              <a:buAutoNum type="arabicPeriod"/>
            </a:pPr>
            <a:endParaRPr lang="tr-TR" baseline="-25000" dirty="0" smtClean="0"/>
          </a:p>
          <a:p>
            <a:pPr>
              <a:lnSpc>
                <a:spcPct val="120000"/>
              </a:lnSpc>
            </a:pPr>
            <a:r>
              <a:rPr lang="tr-TR" dirty="0" smtClean="0"/>
              <a:t>Faktöriyel düzenlemelerde seçilecek konu sayısı en az iki olmak şartıyla bir sınırlama söz konusu değildir. Araştırıcı şartlarına bağlı olarak konu sayısını belirler. </a:t>
            </a:r>
          </a:p>
          <a:p>
            <a:pPr>
              <a:lnSpc>
                <a:spcPct val="120000"/>
              </a:lnSpc>
            </a:pPr>
            <a:r>
              <a:rPr lang="tr-TR" dirty="0" smtClean="0"/>
              <a:t>Yukarıdaki örnekte iki konu vardır. Biri fasulye çeşitleri diğeri de ekim sıklığıdır. Bunlar birbirinden bağımsız olarak incelendiği gibi birlikteki etkileri de ortaya konur. </a:t>
            </a:r>
          </a:p>
          <a:p>
            <a:pPr>
              <a:lnSpc>
                <a:spcPct val="120000"/>
              </a:lnSpc>
            </a:pPr>
            <a:r>
              <a:rPr lang="tr-TR" dirty="0" smtClean="0"/>
              <a:t>Seçilen konuların seviyesi/dozları eşit olabileceği gibi farklı da olabilir. Yaygın olarak faktöriyel düzenlemelerde konular büyük harflerle bunları seviyeleri ise aynı harfin küçüğü ile sembolize edilir. </a:t>
            </a:r>
          </a:p>
          <a:p>
            <a:pPr>
              <a:lnSpc>
                <a:spcPct val="120000"/>
              </a:lnSpc>
            </a:pPr>
            <a:r>
              <a:rPr lang="tr-TR" dirty="0" smtClean="0"/>
              <a:t>Faktöriyel denemelerde faktör ve o faktörün seviyesi eşit ise üslü 2</a:t>
            </a:r>
            <a:r>
              <a:rPr lang="tr-TR" baseline="30000" dirty="0" smtClean="0"/>
              <a:t>2</a:t>
            </a:r>
            <a:r>
              <a:rPr lang="tr-TR" dirty="0" smtClean="0"/>
              <a:t> veya 3</a:t>
            </a:r>
            <a:r>
              <a:rPr lang="tr-TR" baseline="30000" dirty="0" smtClean="0"/>
              <a:t>2</a:t>
            </a:r>
            <a:r>
              <a:rPr lang="tr-TR" dirty="0" smtClean="0"/>
              <a:t>… rakamlar şeklinde gösterilir.</a:t>
            </a:r>
            <a:r>
              <a:rPr lang="en-US" dirty="0" smtClean="0"/>
              <a:t> </a:t>
            </a:r>
            <a:r>
              <a:rPr lang="tr-TR" dirty="0" smtClean="0"/>
              <a:t>Üslü rakamlar da üs değeri </a:t>
            </a:r>
            <a:r>
              <a:rPr lang="tr-TR" dirty="0" smtClean="0">
                <a:solidFill>
                  <a:srgbClr val="FF0000"/>
                </a:solidFill>
              </a:rPr>
              <a:t>«faktör» </a:t>
            </a:r>
            <a:r>
              <a:rPr lang="tr-TR" dirty="0" smtClean="0"/>
              <a:t>taban değeri ise </a:t>
            </a:r>
            <a:r>
              <a:rPr lang="tr-TR" dirty="0" smtClean="0">
                <a:solidFill>
                  <a:srgbClr val="FF0000"/>
                </a:solidFill>
              </a:rPr>
              <a:t>«seviye» </a:t>
            </a:r>
            <a:r>
              <a:rPr lang="tr-TR" dirty="0" err="1" smtClean="0"/>
              <a:t>yi</a:t>
            </a:r>
            <a:r>
              <a:rPr lang="tr-TR" dirty="0" smtClean="0"/>
              <a:t> gösterir. </a:t>
            </a:r>
            <a:endParaRPr lang="tr-TR" sz="5200" baseline="30000" dirty="0"/>
          </a:p>
        </p:txBody>
      </p:sp>
    </p:spTree>
    <p:extLst>
      <p:ext uri="{BB962C8B-B14F-4D97-AF65-F5344CB8AC3E}">
        <p14:creationId xmlns:p14="http://schemas.microsoft.com/office/powerpoint/2010/main" val="37352459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4563"/>
            <a:ext cx="10515600" cy="618722"/>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FAKTÖRİYEL DENEMELER</a:t>
            </a:r>
            <a:endParaRPr lang="tr-TR" sz="32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48070" y="883286"/>
            <a:ext cx="11079332" cy="5293678"/>
          </a:xfrm>
        </p:spPr>
        <p:txBody>
          <a:bodyPr>
            <a:normAutofit fontScale="92500" lnSpcReduction="10000"/>
          </a:bodyPr>
          <a:lstStyle/>
          <a:p>
            <a:r>
              <a:rPr lang="tr-TR" sz="10300" dirty="0" smtClean="0"/>
              <a:t>2</a:t>
            </a:r>
            <a:r>
              <a:rPr lang="tr-TR" sz="10300" baseline="30000" dirty="0" smtClean="0"/>
              <a:t>2</a:t>
            </a:r>
          </a:p>
          <a:p>
            <a:pPr>
              <a:lnSpc>
                <a:spcPct val="110000"/>
              </a:lnSpc>
            </a:pPr>
            <a:r>
              <a:rPr lang="tr-TR" dirty="0" smtClean="0"/>
              <a:t>2</a:t>
            </a:r>
            <a:r>
              <a:rPr lang="tr-TR" baseline="30000" dirty="0" smtClean="0"/>
              <a:t>2</a:t>
            </a:r>
            <a:r>
              <a:rPr lang="tr-TR" dirty="0" smtClean="0"/>
              <a:t> ifadesi açılırsa 2</a:t>
            </a:r>
            <a:r>
              <a:rPr lang="tr-TR" baseline="30000" dirty="0" smtClean="0"/>
              <a:t>1</a:t>
            </a:r>
            <a:r>
              <a:rPr lang="tr-TR" dirty="0" smtClean="0"/>
              <a:t>x2</a:t>
            </a:r>
            <a:r>
              <a:rPr lang="tr-TR" baseline="30000" dirty="0" smtClean="0"/>
              <a:t>2</a:t>
            </a:r>
            <a:r>
              <a:rPr lang="tr-TR" dirty="0" smtClean="0"/>
              <a:t> yani bir faktör 2 seviyeli, diğer faktör yine 2 seviyeli demektir. Burada; A(a</a:t>
            </a:r>
            <a:r>
              <a:rPr lang="tr-TR" baseline="-25000" dirty="0" smtClean="0"/>
              <a:t>1</a:t>
            </a:r>
            <a:r>
              <a:rPr lang="tr-TR" dirty="0" smtClean="0"/>
              <a:t>,a</a:t>
            </a:r>
            <a:r>
              <a:rPr lang="tr-TR" baseline="-25000" dirty="0" smtClean="0"/>
              <a:t>2</a:t>
            </a:r>
            <a:r>
              <a:rPr lang="tr-TR" dirty="0" smtClean="0"/>
              <a:t>) ve B(b</a:t>
            </a:r>
            <a:r>
              <a:rPr lang="tr-TR" baseline="-25000" dirty="0" smtClean="0"/>
              <a:t>1</a:t>
            </a:r>
            <a:r>
              <a:rPr lang="tr-TR" dirty="0" smtClean="0"/>
              <a:t>,b</a:t>
            </a:r>
            <a:r>
              <a:rPr lang="tr-TR" baseline="-25000" dirty="0" smtClean="0"/>
              <a:t>2</a:t>
            </a:r>
            <a:r>
              <a:rPr lang="tr-TR" dirty="0" smtClean="0"/>
              <a:t>) olur.</a:t>
            </a:r>
          </a:p>
          <a:p>
            <a:pPr>
              <a:lnSpc>
                <a:spcPct val="110000"/>
              </a:lnSpc>
            </a:pPr>
            <a:r>
              <a:rPr lang="tr-TR" dirty="0" smtClean="0"/>
              <a:t>3</a:t>
            </a:r>
            <a:r>
              <a:rPr lang="tr-TR" baseline="30000" dirty="0" smtClean="0"/>
              <a:t>3</a:t>
            </a:r>
            <a:r>
              <a:rPr lang="tr-TR" dirty="0" smtClean="0"/>
              <a:t> örneğinde ise 3</a:t>
            </a:r>
            <a:r>
              <a:rPr lang="tr-TR" baseline="30000" dirty="0" smtClean="0"/>
              <a:t>1</a:t>
            </a:r>
            <a:r>
              <a:rPr lang="tr-TR" dirty="0" smtClean="0"/>
              <a:t>x3</a:t>
            </a:r>
            <a:r>
              <a:rPr lang="tr-TR" baseline="30000" dirty="0" smtClean="0"/>
              <a:t>2</a:t>
            </a:r>
            <a:r>
              <a:rPr lang="tr-TR" dirty="0" smtClean="0"/>
              <a:t>x3</a:t>
            </a:r>
            <a:r>
              <a:rPr lang="tr-TR" baseline="30000" dirty="0" smtClean="0"/>
              <a:t>3</a:t>
            </a:r>
            <a:r>
              <a:rPr lang="tr-TR" dirty="0" smtClean="0"/>
              <a:t> üç faktörün üçer seviyesi var demektir. Bu da A(a</a:t>
            </a:r>
            <a:r>
              <a:rPr lang="tr-TR" baseline="-25000" dirty="0" smtClean="0"/>
              <a:t>1</a:t>
            </a:r>
            <a:r>
              <a:rPr lang="tr-TR" dirty="0" smtClean="0"/>
              <a:t>,a</a:t>
            </a:r>
            <a:r>
              <a:rPr lang="tr-TR" baseline="-25000" dirty="0" smtClean="0"/>
              <a:t>2</a:t>
            </a:r>
            <a:r>
              <a:rPr lang="tr-TR" dirty="0" smtClean="0"/>
              <a:t>,a</a:t>
            </a:r>
            <a:r>
              <a:rPr lang="tr-TR" baseline="-25000" dirty="0" smtClean="0"/>
              <a:t>3</a:t>
            </a:r>
            <a:r>
              <a:rPr lang="tr-TR" dirty="0" smtClean="0"/>
              <a:t>), B(b</a:t>
            </a:r>
            <a:r>
              <a:rPr lang="tr-TR" baseline="-25000" dirty="0" smtClean="0"/>
              <a:t>1</a:t>
            </a:r>
            <a:r>
              <a:rPr lang="tr-TR" dirty="0" smtClean="0"/>
              <a:t>,b</a:t>
            </a:r>
            <a:r>
              <a:rPr lang="tr-TR" baseline="-25000" dirty="0" smtClean="0"/>
              <a:t>2</a:t>
            </a:r>
            <a:r>
              <a:rPr lang="tr-TR" dirty="0" smtClean="0"/>
              <a:t>,b</a:t>
            </a:r>
            <a:r>
              <a:rPr lang="tr-TR" baseline="-25000" dirty="0" smtClean="0"/>
              <a:t>3</a:t>
            </a:r>
            <a:r>
              <a:rPr lang="tr-TR" dirty="0" smtClean="0"/>
              <a:t>) ve C(c</a:t>
            </a:r>
            <a:r>
              <a:rPr lang="tr-TR" baseline="-25000" dirty="0" smtClean="0"/>
              <a:t>1</a:t>
            </a:r>
            <a:r>
              <a:rPr lang="tr-TR" dirty="0" smtClean="0"/>
              <a:t>,c</a:t>
            </a:r>
            <a:r>
              <a:rPr lang="tr-TR" baseline="-25000" dirty="0" smtClean="0"/>
              <a:t>2</a:t>
            </a:r>
            <a:r>
              <a:rPr lang="tr-TR" dirty="0" smtClean="0"/>
              <a:t>,c</a:t>
            </a:r>
            <a:r>
              <a:rPr lang="tr-TR" baseline="-25000" dirty="0" smtClean="0"/>
              <a:t>3</a:t>
            </a:r>
            <a:r>
              <a:rPr lang="tr-TR" dirty="0" smtClean="0"/>
              <a:t>) demektir. </a:t>
            </a:r>
          </a:p>
          <a:p>
            <a:pPr>
              <a:lnSpc>
                <a:spcPct val="110000"/>
              </a:lnSpc>
            </a:pPr>
            <a:r>
              <a:rPr lang="tr-TR" dirty="0" smtClean="0"/>
              <a:t>3</a:t>
            </a:r>
            <a:r>
              <a:rPr lang="tr-TR" baseline="30000" dirty="0" smtClean="0"/>
              <a:t>2</a:t>
            </a:r>
            <a:r>
              <a:rPr lang="tr-TR" dirty="0" smtClean="0"/>
              <a:t>x2 gibi örnekte ise; A(a</a:t>
            </a:r>
            <a:r>
              <a:rPr lang="tr-TR" baseline="-25000" dirty="0" smtClean="0"/>
              <a:t>1</a:t>
            </a:r>
            <a:r>
              <a:rPr lang="tr-TR" dirty="0" smtClean="0"/>
              <a:t>,a</a:t>
            </a:r>
            <a:r>
              <a:rPr lang="tr-TR" baseline="-25000" dirty="0" smtClean="0"/>
              <a:t>2</a:t>
            </a:r>
            <a:r>
              <a:rPr lang="tr-TR" dirty="0" smtClean="0"/>
              <a:t>,a</a:t>
            </a:r>
            <a:r>
              <a:rPr lang="tr-TR" baseline="-25000" dirty="0" smtClean="0"/>
              <a:t>3</a:t>
            </a:r>
            <a:r>
              <a:rPr lang="tr-TR" dirty="0" smtClean="0"/>
              <a:t>), B(b</a:t>
            </a:r>
            <a:r>
              <a:rPr lang="tr-TR" baseline="-25000" dirty="0" smtClean="0"/>
              <a:t>1</a:t>
            </a:r>
            <a:r>
              <a:rPr lang="tr-TR" dirty="0" smtClean="0"/>
              <a:t>,b</a:t>
            </a:r>
            <a:r>
              <a:rPr lang="tr-TR" baseline="-25000" dirty="0" smtClean="0"/>
              <a:t>2</a:t>
            </a:r>
            <a:r>
              <a:rPr lang="tr-TR" dirty="0" smtClean="0"/>
              <a:t>,b</a:t>
            </a:r>
            <a:r>
              <a:rPr lang="tr-TR" baseline="-25000" dirty="0" smtClean="0"/>
              <a:t>3</a:t>
            </a:r>
            <a:r>
              <a:rPr lang="tr-TR" dirty="0" smtClean="0"/>
              <a:t>), C(c</a:t>
            </a:r>
            <a:r>
              <a:rPr lang="tr-TR" baseline="-25000" dirty="0" smtClean="0"/>
              <a:t>1</a:t>
            </a:r>
            <a:r>
              <a:rPr lang="tr-TR" dirty="0" smtClean="0"/>
              <a:t>,c</a:t>
            </a:r>
            <a:r>
              <a:rPr lang="tr-TR" baseline="-25000" dirty="0" smtClean="0"/>
              <a:t>2</a:t>
            </a:r>
            <a:r>
              <a:rPr lang="tr-TR" dirty="0" smtClean="0"/>
              <a:t>) gibi iki faktör üçer seviyeli, bir faktörde iki seviyeli demektir. Bu tür düzenleme de her bir konunun seviyesi diğer konunun seviyeleri bir arada bulunacak şekilde bir dağıtım ile gerçekleştirilir. Konulardan biri başa alınır ve sırayla her bir seviyesine diğer konunun seviyeleri dağıtılır. </a:t>
            </a:r>
            <a:endParaRPr lang="tr-TR" dirty="0"/>
          </a:p>
        </p:txBody>
      </p:sp>
      <p:cxnSp>
        <p:nvCxnSpPr>
          <p:cNvPr id="5" name="Straight Arrow Connector 4"/>
          <p:cNvCxnSpPr/>
          <p:nvPr/>
        </p:nvCxnSpPr>
        <p:spPr>
          <a:xfrm>
            <a:off x="2467992" y="1385477"/>
            <a:ext cx="42612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2894120" y="1200811"/>
            <a:ext cx="1323311" cy="369332"/>
          </a:xfrm>
          <a:prstGeom prst="rect">
            <a:avLst/>
          </a:prstGeom>
          <a:noFill/>
        </p:spPr>
        <p:txBody>
          <a:bodyPr wrap="none" rtlCol="0">
            <a:spAutoFit/>
          </a:bodyPr>
          <a:lstStyle/>
          <a:p>
            <a:r>
              <a:rPr lang="tr-TR" dirty="0" smtClean="0"/>
              <a:t>Faktör sayısı</a:t>
            </a:r>
            <a:endParaRPr lang="tr-TR" dirty="0"/>
          </a:p>
        </p:txBody>
      </p:sp>
      <p:cxnSp>
        <p:nvCxnSpPr>
          <p:cNvPr id="7" name="Straight Arrow Connector 6"/>
          <p:cNvCxnSpPr/>
          <p:nvPr/>
        </p:nvCxnSpPr>
        <p:spPr>
          <a:xfrm>
            <a:off x="2041864" y="1931417"/>
            <a:ext cx="426128"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467992" y="1731696"/>
            <a:ext cx="1548052" cy="369332"/>
          </a:xfrm>
          <a:prstGeom prst="rect">
            <a:avLst/>
          </a:prstGeom>
          <a:noFill/>
        </p:spPr>
        <p:txBody>
          <a:bodyPr wrap="none" rtlCol="0">
            <a:spAutoFit/>
          </a:bodyPr>
          <a:lstStyle/>
          <a:p>
            <a:r>
              <a:rPr lang="tr-TR" dirty="0" smtClean="0"/>
              <a:t>Faktör seviyesi</a:t>
            </a:r>
            <a:endParaRPr lang="tr-TR" dirty="0"/>
          </a:p>
        </p:txBody>
      </p:sp>
    </p:spTree>
    <p:extLst>
      <p:ext uri="{BB962C8B-B14F-4D97-AF65-F5344CB8AC3E}">
        <p14:creationId xmlns:p14="http://schemas.microsoft.com/office/powerpoint/2010/main" val="3844625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4563"/>
            <a:ext cx="10515600" cy="618722"/>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FAKTÖRİYEL DENEMELER</a:t>
            </a:r>
            <a:endParaRPr lang="tr-TR" sz="32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48070" y="883286"/>
            <a:ext cx="11079332" cy="474997"/>
          </a:xfrm>
        </p:spPr>
        <p:txBody>
          <a:bodyPr>
            <a:normAutofit lnSpcReduction="10000"/>
          </a:bodyPr>
          <a:lstStyle/>
          <a:p>
            <a:r>
              <a:rPr lang="tr-TR" dirty="0" smtClean="0"/>
              <a:t>Örneğimizde kombinasyonlar aşağıdaki gibi olur.</a:t>
            </a:r>
          </a:p>
          <a:p>
            <a:pPr marL="0" indent="0">
              <a:buNone/>
            </a:pPr>
            <a:endParaRPr lang="tr-TR" dirty="0"/>
          </a:p>
        </p:txBody>
      </p:sp>
      <p:sp>
        <p:nvSpPr>
          <p:cNvPr id="9" name="Rectangle 8"/>
          <p:cNvSpPr/>
          <p:nvPr/>
        </p:nvSpPr>
        <p:spPr>
          <a:xfrm>
            <a:off x="707254" y="1350843"/>
            <a:ext cx="5388746" cy="5592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smtClean="0"/>
              <a:t>Çeşitler (Ç)	Sıklıklar (S)	Kombinasyonlar</a:t>
            </a:r>
            <a:endParaRPr lang="tr-TR" dirty="0"/>
          </a:p>
        </p:txBody>
      </p:sp>
      <p:grpSp>
        <p:nvGrpSpPr>
          <p:cNvPr id="27" name="Group 26"/>
          <p:cNvGrpSpPr/>
          <p:nvPr/>
        </p:nvGrpSpPr>
        <p:grpSpPr>
          <a:xfrm>
            <a:off x="1105058" y="1934423"/>
            <a:ext cx="4143278" cy="1066230"/>
            <a:chOff x="2814221" y="2341031"/>
            <a:chExt cx="4143278" cy="1066230"/>
          </a:xfrm>
        </p:grpSpPr>
        <p:sp>
          <p:nvSpPr>
            <p:cNvPr id="10" name="TextBox 9"/>
            <p:cNvSpPr txBox="1"/>
            <p:nvPr/>
          </p:nvSpPr>
          <p:spPr>
            <a:xfrm>
              <a:off x="2814221" y="2743200"/>
              <a:ext cx="360996" cy="369332"/>
            </a:xfrm>
            <a:prstGeom prst="rect">
              <a:avLst/>
            </a:prstGeom>
            <a:noFill/>
          </p:spPr>
          <p:txBody>
            <a:bodyPr wrap="none" rtlCol="0">
              <a:spAutoFit/>
            </a:bodyPr>
            <a:lstStyle/>
            <a:p>
              <a:r>
                <a:rPr lang="tr-TR" dirty="0" smtClean="0"/>
                <a:t>ç</a:t>
              </a:r>
              <a:r>
                <a:rPr lang="tr-TR" baseline="-25000" dirty="0" smtClean="0"/>
                <a:t>1</a:t>
              </a:r>
              <a:endParaRPr lang="tr-TR" baseline="-25000" dirty="0"/>
            </a:p>
          </p:txBody>
        </p:sp>
        <p:grpSp>
          <p:nvGrpSpPr>
            <p:cNvPr id="19" name="Group 18"/>
            <p:cNvGrpSpPr/>
            <p:nvPr/>
          </p:nvGrpSpPr>
          <p:grpSpPr>
            <a:xfrm>
              <a:off x="3275860" y="2592280"/>
              <a:ext cx="594804" cy="612559"/>
              <a:chOff x="3275860" y="2592280"/>
              <a:chExt cx="594804" cy="612559"/>
            </a:xfrm>
          </p:grpSpPr>
          <p:cxnSp>
            <p:nvCxnSpPr>
              <p:cNvPr id="12" name="Straight Arrow Connector 11"/>
              <p:cNvCxnSpPr/>
              <p:nvPr/>
            </p:nvCxnSpPr>
            <p:spPr>
              <a:xfrm flipV="1">
                <a:off x="3275860" y="2592280"/>
                <a:ext cx="594804" cy="3107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3275860" y="2902998"/>
                <a:ext cx="59480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3275860" y="2902998"/>
                <a:ext cx="594804" cy="3018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23" name="Group 22"/>
            <p:cNvGrpSpPr/>
            <p:nvPr/>
          </p:nvGrpSpPr>
          <p:grpSpPr>
            <a:xfrm>
              <a:off x="4465468" y="2341031"/>
              <a:ext cx="377890" cy="1066230"/>
              <a:chOff x="4465468" y="2341031"/>
              <a:chExt cx="377890" cy="1066230"/>
            </a:xfrm>
          </p:grpSpPr>
          <p:sp>
            <p:nvSpPr>
              <p:cNvPr id="20" name="TextBox 19"/>
              <p:cNvSpPr txBox="1"/>
              <p:nvPr/>
            </p:nvSpPr>
            <p:spPr>
              <a:xfrm>
                <a:off x="4465468" y="2341031"/>
                <a:ext cx="369012" cy="369332"/>
              </a:xfrm>
              <a:prstGeom prst="rect">
                <a:avLst/>
              </a:prstGeom>
              <a:noFill/>
            </p:spPr>
            <p:txBody>
              <a:bodyPr wrap="none" rtlCol="0">
                <a:spAutoFit/>
              </a:bodyPr>
              <a:lstStyle/>
              <a:p>
                <a:r>
                  <a:rPr lang="tr-TR" dirty="0" smtClean="0"/>
                  <a:t>S</a:t>
                </a:r>
                <a:r>
                  <a:rPr lang="tr-TR" baseline="-25000" dirty="0" smtClean="0"/>
                  <a:t>1</a:t>
                </a:r>
                <a:endParaRPr lang="tr-TR" baseline="-25000" dirty="0"/>
              </a:p>
            </p:txBody>
          </p:sp>
          <p:sp>
            <p:nvSpPr>
              <p:cNvPr id="21" name="TextBox 20"/>
              <p:cNvSpPr txBox="1"/>
              <p:nvPr/>
            </p:nvSpPr>
            <p:spPr>
              <a:xfrm>
                <a:off x="4465468" y="2696761"/>
                <a:ext cx="369012" cy="369332"/>
              </a:xfrm>
              <a:prstGeom prst="rect">
                <a:avLst/>
              </a:prstGeom>
              <a:noFill/>
            </p:spPr>
            <p:txBody>
              <a:bodyPr wrap="none" rtlCol="0">
                <a:spAutoFit/>
              </a:bodyPr>
              <a:lstStyle/>
              <a:p>
                <a:r>
                  <a:rPr lang="tr-TR" dirty="0" smtClean="0"/>
                  <a:t>S</a:t>
                </a:r>
                <a:r>
                  <a:rPr lang="tr-TR" baseline="-25000" dirty="0"/>
                  <a:t>2</a:t>
                </a:r>
              </a:p>
            </p:txBody>
          </p:sp>
          <p:sp>
            <p:nvSpPr>
              <p:cNvPr id="22" name="TextBox 21"/>
              <p:cNvSpPr txBox="1"/>
              <p:nvPr/>
            </p:nvSpPr>
            <p:spPr>
              <a:xfrm>
                <a:off x="4474346" y="3037929"/>
                <a:ext cx="369012" cy="369332"/>
              </a:xfrm>
              <a:prstGeom prst="rect">
                <a:avLst/>
              </a:prstGeom>
              <a:noFill/>
            </p:spPr>
            <p:txBody>
              <a:bodyPr wrap="none" rtlCol="0">
                <a:spAutoFit/>
              </a:bodyPr>
              <a:lstStyle/>
              <a:p>
                <a:r>
                  <a:rPr lang="tr-TR" dirty="0" smtClean="0"/>
                  <a:t>S</a:t>
                </a:r>
                <a:r>
                  <a:rPr lang="tr-TR" baseline="-25000" dirty="0" smtClean="0"/>
                  <a:t>3</a:t>
                </a:r>
                <a:endParaRPr lang="tr-TR" baseline="-25000" dirty="0"/>
              </a:p>
            </p:txBody>
          </p:sp>
        </p:grpSp>
        <p:sp>
          <p:nvSpPr>
            <p:cNvPr id="24" name="TextBox 23"/>
            <p:cNvSpPr txBox="1"/>
            <p:nvPr/>
          </p:nvSpPr>
          <p:spPr>
            <a:xfrm>
              <a:off x="6187736" y="2345185"/>
              <a:ext cx="769763" cy="369332"/>
            </a:xfrm>
            <a:prstGeom prst="rect">
              <a:avLst/>
            </a:prstGeom>
            <a:noFill/>
          </p:spPr>
          <p:txBody>
            <a:bodyPr wrap="none" rtlCol="0">
              <a:spAutoFit/>
            </a:bodyPr>
            <a:lstStyle/>
            <a:p>
              <a:r>
                <a:rPr lang="tr-TR" dirty="0" smtClean="0"/>
                <a:t>1- ç</a:t>
              </a:r>
              <a:r>
                <a:rPr lang="tr-TR" baseline="-25000" dirty="0" smtClean="0"/>
                <a:t>1</a:t>
              </a:r>
              <a:r>
                <a:rPr lang="tr-TR" dirty="0" smtClean="0"/>
                <a:t>s</a:t>
              </a:r>
              <a:r>
                <a:rPr lang="tr-TR" baseline="-25000" dirty="0" smtClean="0"/>
                <a:t>1</a:t>
              </a:r>
              <a:endParaRPr lang="tr-TR" baseline="-25000" dirty="0"/>
            </a:p>
          </p:txBody>
        </p:sp>
        <p:sp>
          <p:nvSpPr>
            <p:cNvPr id="25" name="TextBox 24"/>
            <p:cNvSpPr txBox="1"/>
            <p:nvPr/>
          </p:nvSpPr>
          <p:spPr>
            <a:xfrm>
              <a:off x="6187736" y="2663302"/>
              <a:ext cx="769763" cy="369332"/>
            </a:xfrm>
            <a:prstGeom prst="rect">
              <a:avLst/>
            </a:prstGeom>
            <a:noFill/>
          </p:spPr>
          <p:txBody>
            <a:bodyPr wrap="none" rtlCol="0">
              <a:spAutoFit/>
            </a:bodyPr>
            <a:lstStyle/>
            <a:p>
              <a:r>
                <a:rPr lang="tr-TR" dirty="0" smtClean="0"/>
                <a:t>2- ç</a:t>
              </a:r>
              <a:r>
                <a:rPr lang="tr-TR" baseline="-25000" dirty="0" smtClean="0"/>
                <a:t>1</a:t>
              </a:r>
              <a:r>
                <a:rPr lang="tr-TR" dirty="0" smtClean="0"/>
                <a:t>s</a:t>
              </a:r>
              <a:r>
                <a:rPr lang="tr-TR" baseline="-25000" dirty="0" smtClean="0"/>
                <a:t>2</a:t>
              </a:r>
              <a:endParaRPr lang="tr-TR" baseline="-25000" dirty="0"/>
            </a:p>
          </p:txBody>
        </p:sp>
        <p:sp>
          <p:nvSpPr>
            <p:cNvPr id="26" name="TextBox 25"/>
            <p:cNvSpPr txBox="1"/>
            <p:nvPr/>
          </p:nvSpPr>
          <p:spPr>
            <a:xfrm>
              <a:off x="6187736" y="2981419"/>
              <a:ext cx="769763" cy="369332"/>
            </a:xfrm>
            <a:prstGeom prst="rect">
              <a:avLst/>
            </a:prstGeom>
            <a:noFill/>
          </p:spPr>
          <p:txBody>
            <a:bodyPr wrap="none" rtlCol="0">
              <a:spAutoFit/>
            </a:bodyPr>
            <a:lstStyle/>
            <a:p>
              <a:r>
                <a:rPr lang="tr-TR" dirty="0" smtClean="0"/>
                <a:t>3- ç</a:t>
              </a:r>
              <a:r>
                <a:rPr lang="tr-TR" baseline="-25000" dirty="0" smtClean="0"/>
                <a:t>1</a:t>
              </a:r>
              <a:r>
                <a:rPr lang="tr-TR" dirty="0" smtClean="0"/>
                <a:t>s</a:t>
              </a:r>
              <a:r>
                <a:rPr lang="tr-TR" baseline="-25000" dirty="0" smtClean="0"/>
                <a:t>3</a:t>
              </a:r>
              <a:endParaRPr lang="tr-TR" baseline="-25000" dirty="0"/>
            </a:p>
          </p:txBody>
        </p:sp>
      </p:grpSp>
      <p:grpSp>
        <p:nvGrpSpPr>
          <p:cNvPr id="28" name="Group 27"/>
          <p:cNvGrpSpPr/>
          <p:nvPr/>
        </p:nvGrpSpPr>
        <p:grpSpPr>
          <a:xfrm>
            <a:off x="1106538" y="3011582"/>
            <a:ext cx="4143278" cy="1066230"/>
            <a:chOff x="2814221" y="2341031"/>
            <a:chExt cx="4143278" cy="1066230"/>
          </a:xfrm>
        </p:grpSpPr>
        <p:sp>
          <p:nvSpPr>
            <p:cNvPr id="29" name="TextBox 28"/>
            <p:cNvSpPr txBox="1"/>
            <p:nvPr/>
          </p:nvSpPr>
          <p:spPr>
            <a:xfrm>
              <a:off x="2814221" y="2743200"/>
              <a:ext cx="360996" cy="369332"/>
            </a:xfrm>
            <a:prstGeom prst="rect">
              <a:avLst/>
            </a:prstGeom>
            <a:noFill/>
          </p:spPr>
          <p:txBody>
            <a:bodyPr wrap="none" rtlCol="0">
              <a:spAutoFit/>
            </a:bodyPr>
            <a:lstStyle/>
            <a:p>
              <a:r>
                <a:rPr lang="tr-TR" dirty="0" smtClean="0"/>
                <a:t>ç</a:t>
              </a:r>
              <a:r>
                <a:rPr lang="tr-TR" baseline="-25000" dirty="0" smtClean="0"/>
                <a:t>2</a:t>
              </a:r>
              <a:endParaRPr lang="tr-TR" baseline="-25000" dirty="0"/>
            </a:p>
          </p:txBody>
        </p:sp>
        <p:grpSp>
          <p:nvGrpSpPr>
            <p:cNvPr id="30" name="Group 29"/>
            <p:cNvGrpSpPr/>
            <p:nvPr/>
          </p:nvGrpSpPr>
          <p:grpSpPr>
            <a:xfrm>
              <a:off x="3275860" y="2592280"/>
              <a:ext cx="594804" cy="612559"/>
              <a:chOff x="3275860" y="2592280"/>
              <a:chExt cx="594804" cy="612559"/>
            </a:xfrm>
          </p:grpSpPr>
          <p:cxnSp>
            <p:nvCxnSpPr>
              <p:cNvPr id="38" name="Straight Arrow Connector 37"/>
              <p:cNvCxnSpPr/>
              <p:nvPr/>
            </p:nvCxnSpPr>
            <p:spPr>
              <a:xfrm flipV="1">
                <a:off x="3275860" y="2592280"/>
                <a:ext cx="594804" cy="3107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3275860" y="2902998"/>
                <a:ext cx="59480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a:off x="3275860" y="2902998"/>
                <a:ext cx="594804" cy="3018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31" name="Group 30"/>
            <p:cNvGrpSpPr/>
            <p:nvPr/>
          </p:nvGrpSpPr>
          <p:grpSpPr>
            <a:xfrm>
              <a:off x="4465468" y="2341031"/>
              <a:ext cx="377890" cy="1066230"/>
              <a:chOff x="4465468" y="2341031"/>
              <a:chExt cx="377890" cy="1066230"/>
            </a:xfrm>
          </p:grpSpPr>
          <p:sp>
            <p:nvSpPr>
              <p:cNvPr id="35" name="TextBox 34"/>
              <p:cNvSpPr txBox="1"/>
              <p:nvPr/>
            </p:nvSpPr>
            <p:spPr>
              <a:xfrm>
                <a:off x="4465468" y="2341031"/>
                <a:ext cx="369012" cy="369332"/>
              </a:xfrm>
              <a:prstGeom prst="rect">
                <a:avLst/>
              </a:prstGeom>
              <a:noFill/>
            </p:spPr>
            <p:txBody>
              <a:bodyPr wrap="none" rtlCol="0">
                <a:spAutoFit/>
              </a:bodyPr>
              <a:lstStyle/>
              <a:p>
                <a:r>
                  <a:rPr lang="tr-TR" dirty="0" smtClean="0"/>
                  <a:t>S</a:t>
                </a:r>
                <a:r>
                  <a:rPr lang="tr-TR" baseline="-25000" dirty="0" smtClean="0"/>
                  <a:t>1</a:t>
                </a:r>
                <a:endParaRPr lang="tr-TR" baseline="-25000" dirty="0"/>
              </a:p>
            </p:txBody>
          </p:sp>
          <p:sp>
            <p:nvSpPr>
              <p:cNvPr id="36" name="TextBox 35"/>
              <p:cNvSpPr txBox="1"/>
              <p:nvPr/>
            </p:nvSpPr>
            <p:spPr>
              <a:xfrm>
                <a:off x="4465468" y="2696761"/>
                <a:ext cx="369012" cy="369332"/>
              </a:xfrm>
              <a:prstGeom prst="rect">
                <a:avLst/>
              </a:prstGeom>
              <a:noFill/>
            </p:spPr>
            <p:txBody>
              <a:bodyPr wrap="none" rtlCol="0">
                <a:spAutoFit/>
              </a:bodyPr>
              <a:lstStyle/>
              <a:p>
                <a:r>
                  <a:rPr lang="tr-TR" dirty="0" smtClean="0"/>
                  <a:t>S</a:t>
                </a:r>
                <a:r>
                  <a:rPr lang="tr-TR" baseline="-25000" dirty="0"/>
                  <a:t>2</a:t>
                </a:r>
              </a:p>
            </p:txBody>
          </p:sp>
          <p:sp>
            <p:nvSpPr>
              <p:cNvPr id="37" name="TextBox 36"/>
              <p:cNvSpPr txBox="1"/>
              <p:nvPr/>
            </p:nvSpPr>
            <p:spPr>
              <a:xfrm>
                <a:off x="4474346" y="3037929"/>
                <a:ext cx="369012" cy="369332"/>
              </a:xfrm>
              <a:prstGeom prst="rect">
                <a:avLst/>
              </a:prstGeom>
              <a:noFill/>
            </p:spPr>
            <p:txBody>
              <a:bodyPr wrap="none" rtlCol="0">
                <a:spAutoFit/>
              </a:bodyPr>
              <a:lstStyle/>
              <a:p>
                <a:r>
                  <a:rPr lang="tr-TR" dirty="0" smtClean="0"/>
                  <a:t>S</a:t>
                </a:r>
                <a:r>
                  <a:rPr lang="tr-TR" baseline="-25000" dirty="0" smtClean="0"/>
                  <a:t>3</a:t>
                </a:r>
                <a:endParaRPr lang="tr-TR" baseline="-25000" dirty="0"/>
              </a:p>
            </p:txBody>
          </p:sp>
        </p:grpSp>
        <p:sp>
          <p:nvSpPr>
            <p:cNvPr id="32" name="TextBox 31"/>
            <p:cNvSpPr txBox="1"/>
            <p:nvPr/>
          </p:nvSpPr>
          <p:spPr>
            <a:xfrm>
              <a:off x="6187736" y="2345185"/>
              <a:ext cx="769763" cy="369332"/>
            </a:xfrm>
            <a:prstGeom prst="rect">
              <a:avLst/>
            </a:prstGeom>
            <a:noFill/>
          </p:spPr>
          <p:txBody>
            <a:bodyPr wrap="none" rtlCol="0">
              <a:spAutoFit/>
            </a:bodyPr>
            <a:lstStyle/>
            <a:p>
              <a:r>
                <a:rPr lang="tr-TR" dirty="0" smtClean="0"/>
                <a:t>4- ç</a:t>
              </a:r>
              <a:r>
                <a:rPr lang="tr-TR" baseline="-25000" dirty="0" smtClean="0"/>
                <a:t>2</a:t>
              </a:r>
              <a:r>
                <a:rPr lang="tr-TR" dirty="0" smtClean="0"/>
                <a:t>s</a:t>
              </a:r>
              <a:r>
                <a:rPr lang="tr-TR" baseline="-25000" dirty="0" smtClean="0"/>
                <a:t>1</a:t>
              </a:r>
              <a:endParaRPr lang="tr-TR" baseline="-25000" dirty="0"/>
            </a:p>
          </p:txBody>
        </p:sp>
        <p:sp>
          <p:nvSpPr>
            <p:cNvPr id="33" name="TextBox 32"/>
            <p:cNvSpPr txBox="1"/>
            <p:nvPr/>
          </p:nvSpPr>
          <p:spPr>
            <a:xfrm>
              <a:off x="6187736" y="2663302"/>
              <a:ext cx="769763" cy="369332"/>
            </a:xfrm>
            <a:prstGeom prst="rect">
              <a:avLst/>
            </a:prstGeom>
            <a:noFill/>
          </p:spPr>
          <p:txBody>
            <a:bodyPr wrap="none" rtlCol="0">
              <a:spAutoFit/>
            </a:bodyPr>
            <a:lstStyle/>
            <a:p>
              <a:r>
                <a:rPr lang="tr-TR" dirty="0" smtClean="0"/>
                <a:t>5- ç</a:t>
              </a:r>
              <a:r>
                <a:rPr lang="tr-TR" baseline="-25000" dirty="0" smtClean="0"/>
                <a:t>2</a:t>
              </a:r>
              <a:r>
                <a:rPr lang="tr-TR" dirty="0" smtClean="0"/>
                <a:t>s</a:t>
              </a:r>
              <a:r>
                <a:rPr lang="tr-TR" baseline="-25000" dirty="0" smtClean="0"/>
                <a:t>2</a:t>
              </a:r>
              <a:endParaRPr lang="tr-TR" baseline="-25000" dirty="0"/>
            </a:p>
          </p:txBody>
        </p:sp>
        <p:sp>
          <p:nvSpPr>
            <p:cNvPr id="34" name="TextBox 33"/>
            <p:cNvSpPr txBox="1"/>
            <p:nvPr/>
          </p:nvSpPr>
          <p:spPr>
            <a:xfrm>
              <a:off x="6187736" y="2981419"/>
              <a:ext cx="769763" cy="369332"/>
            </a:xfrm>
            <a:prstGeom prst="rect">
              <a:avLst/>
            </a:prstGeom>
            <a:noFill/>
          </p:spPr>
          <p:txBody>
            <a:bodyPr wrap="none" rtlCol="0">
              <a:spAutoFit/>
            </a:bodyPr>
            <a:lstStyle/>
            <a:p>
              <a:r>
                <a:rPr lang="tr-TR" dirty="0" smtClean="0"/>
                <a:t>6- ç</a:t>
              </a:r>
              <a:r>
                <a:rPr lang="tr-TR" baseline="-25000" dirty="0" smtClean="0"/>
                <a:t>2</a:t>
              </a:r>
              <a:r>
                <a:rPr lang="tr-TR" dirty="0" smtClean="0"/>
                <a:t>s</a:t>
              </a:r>
              <a:r>
                <a:rPr lang="tr-TR" baseline="-25000" dirty="0" smtClean="0"/>
                <a:t>3</a:t>
              </a:r>
              <a:endParaRPr lang="tr-TR" baseline="-25000" dirty="0"/>
            </a:p>
          </p:txBody>
        </p:sp>
      </p:grpSp>
      <p:sp>
        <p:nvSpPr>
          <p:cNvPr id="41" name="Rectangle 40"/>
          <p:cNvSpPr/>
          <p:nvPr/>
        </p:nvSpPr>
        <p:spPr>
          <a:xfrm>
            <a:off x="6187736" y="1350842"/>
            <a:ext cx="5388746" cy="5592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smtClean="0"/>
              <a:t>Çeşitler (Ç)	Sıklıklar (S)	Kombinasyonlar</a:t>
            </a:r>
            <a:endParaRPr lang="tr-TR" dirty="0"/>
          </a:p>
        </p:txBody>
      </p:sp>
      <p:grpSp>
        <p:nvGrpSpPr>
          <p:cNvPr id="42" name="Group 41"/>
          <p:cNvGrpSpPr/>
          <p:nvPr/>
        </p:nvGrpSpPr>
        <p:grpSpPr>
          <a:xfrm>
            <a:off x="1105058" y="4102099"/>
            <a:ext cx="4143278" cy="1066230"/>
            <a:chOff x="2814221" y="2341031"/>
            <a:chExt cx="4143278" cy="1066230"/>
          </a:xfrm>
        </p:grpSpPr>
        <p:sp>
          <p:nvSpPr>
            <p:cNvPr id="43" name="TextBox 42"/>
            <p:cNvSpPr txBox="1"/>
            <p:nvPr/>
          </p:nvSpPr>
          <p:spPr>
            <a:xfrm>
              <a:off x="2814221" y="2743200"/>
              <a:ext cx="360996" cy="369332"/>
            </a:xfrm>
            <a:prstGeom prst="rect">
              <a:avLst/>
            </a:prstGeom>
            <a:noFill/>
          </p:spPr>
          <p:txBody>
            <a:bodyPr wrap="none" rtlCol="0">
              <a:spAutoFit/>
            </a:bodyPr>
            <a:lstStyle/>
            <a:p>
              <a:r>
                <a:rPr lang="tr-TR" dirty="0" smtClean="0"/>
                <a:t>ç</a:t>
              </a:r>
              <a:r>
                <a:rPr lang="tr-TR" baseline="-25000" dirty="0" smtClean="0"/>
                <a:t>3</a:t>
              </a:r>
              <a:endParaRPr lang="tr-TR" baseline="-25000" dirty="0"/>
            </a:p>
          </p:txBody>
        </p:sp>
        <p:grpSp>
          <p:nvGrpSpPr>
            <p:cNvPr id="44" name="Group 43"/>
            <p:cNvGrpSpPr/>
            <p:nvPr/>
          </p:nvGrpSpPr>
          <p:grpSpPr>
            <a:xfrm>
              <a:off x="3275860" y="2592280"/>
              <a:ext cx="594804" cy="612559"/>
              <a:chOff x="3275860" y="2592280"/>
              <a:chExt cx="594804" cy="612559"/>
            </a:xfrm>
          </p:grpSpPr>
          <p:cxnSp>
            <p:nvCxnSpPr>
              <p:cNvPr id="52" name="Straight Arrow Connector 51"/>
              <p:cNvCxnSpPr/>
              <p:nvPr/>
            </p:nvCxnSpPr>
            <p:spPr>
              <a:xfrm flipV="1">
                <a:off x="3275860" y="2592280"/>
                <a:ext cx="594804" cy="3107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3275860" y="2902998"/>
                <a:ext cx="59480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3275860" y="2902998"/>
                <a:ext cx="594804" cy="3018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45" name="Group 44"/>
            <p:cNvGrpSpPr/>
            <p:nvPr/>
          </p:nvGrpSpPr>
          <p:grpSpPr>
            <a:xfrm>
              <a:off x="4465468" y="2341031"/>
              <a:ext cx="377890" cy="1066230"/>
              <a:chOff x="4465468" y="2341031"/>
              <a:chExt cx="377890" cy="1066230"/>
            </a:xfrm>
          </p:grpSpPr>
          <p:sp>
            <p:nvSpPr>
              <p:cNvPr id="49" name="TextBox 48"/>
              <p:cNvSpPr txBox="1"/>
              <p:nvPr/>
            </p:nvSpPr>
            <p:spPr>
              <a:xfrm>
                <a:off x="4465468" y="2341031"/>
                <a:ext cx="369012" cy="369332"/>
              </a:xfrm>
              <a:prstGeom prst="rect">
                <a:avLst/>
              </a:prstGeom>
              <a:noFill/>
            </p:spPr>
            <p:txBody>
              <a:bodyPr wrap="none" rtlCol="0">
                <a:spAutoFit/>
              </a:bodyPr>
              <a:lstStyle/>
              <a:p>
                <a:r>
                  <a:rPr lang="tr-TR" dirty="0" smtClean="0"/>
                  <a:t>S</a:t>
                </a:r>
                <a:r>
                  <a:rPr lang="tr-TR" baseline="-25000" dirty="0" smtClean="0"/>
                  <a:t>1</a:t>
                </a:r>
                <a:endParaRPr lang="tr-TR" baseline="-25000" dirty="0"/>
              </a:p>
            </p:txBody>
          </p:sp>
          <p:sp>
            <p:nvSpPr>
              <p:cNvPr id="50" name="TextBox 49"/>
              <p:cNvSpPr txBox="1"/>
              <p:nvPr/>
            </p:nvSpPr>
            <p:spPr>
              <a:xfrm>
                <a:off x="4465468" y="2696761"/>
                <a:ext cx="369012" cy="369332"/>
              </a:xfrm>
              <a:prstGeom prst="rect">
                <a:avLst/>
              </a:prstGeom>
              <a:noFill/>
            </p:spPr>
            <p:txBody>
              <a:bodyPr wrap="none" rtlCol="0">
                <a:spAutoFit/>
              </a:bodyPr>
              <a:lstStyle/>
              <a:p>
                <a:r>
                  <a:rPr lang="tr-TR" dirty="0" smtClean="0"/>
                  <a:t>S</a:t>
                </a:r>
                <a:r>
                  <a:rPr lang="tr-TR" baseline="-25000" dirty="0"/>
                  <a:t>2</a:t>
                </a:r>
              </a:p>
            </p:txBody>
          </p:sp>
          <p:sp>
            <p:nvSpPr>
              <p:cNvPr id="51" name="TextBox 50"/>
              <p:cNvSpPr txBox="1"/>
              <p:nvPr/>
            </p:nvSpPr>
            <p:spPr>
              <a:xfrm>
                <a:off x="4474346" y="3037929"/>
                <a:ext cx="369012" cy="369332"/>
              </a:xfrm>
              <a:prstGeom prst="rect">
                <a:avLst/>
              </a:prstGeom>
              <a:noFill/>
            </p:spPr>
            <p:txBody>
              <a:bodyPr wrap="none" rtlCol="0">
                <a:spAutoFit/>
              </a:bodyPr>
              <a:lstStyle/>
              <a:p>
                <a:r>
                  <a:rPr lang="tr-TR" dirty="0" smtClean="0"/>
                  <a:t>S</a:t>
                </a:r>
                <a:r>
                  <a:rPr lang="tr-TR" baseline="-25000" dirty="0" smtClean="0"/>
                  <a:t>3</a:t>
                </a:r>
                <a:endParaRPr lang="tr-TR" baseline="-25000" dirty="0"/>
              </a:p>
            </p:txBody>
          </p:sp>
        </p:grpSp>
        <p:sp>
          <p:nvSpPr>
            <p:cNvPr id="46" name="TextBox 45"/>
            <p:cNvSpPr txBox="1"/>
            <p:nvPr/>
          </p:nvSpPr>
          <p:spPr>
            <a:xfrm>
              <a:off x="6187736" y="2345185"/>
              <a:ext cx="769763" cy="369332"/>
            </a:xfrm>
            <a:prstGeom prst="rect">
              <a:avLst/>
            </a:prstGeom>
            <a:noFill/>
          </p:spPr>
          <p:txBody>
            <a:bodyPr wrap="none" rtlCol="0">
              <a:spAutoFit/>
            </a:bodyPr>
            <a:lstStyle/>
            <a:p>
              <a:r>
                <a:rPr lang="tr-TR" dirty="0" smtClean="0"/>
                <a:t>7- ç</a:t>
              </a:r>
              <a:r>
                <a:rPr lang="tr-TR" baseline="-25000" dirty="0" smtClean="0"/>
                <a:t>3</a:t>
              </a:r>
              <a:r>
                <a:rPr lang="tr-TR" dirty="0" smtClean="0"/>
                <a:t>s</a:t>
              </a:r>
              <a:r>
                <a:rPr lang="tr-TR" baseline="-25000" dirty="0" smtClean="0"/>
                <a:t>1</a:t>
              </a:r>
              <a:endParaRPr lang="tr-TR" baseline="-25000" dirty="0"/>
            </a:p>
          </p:txBody>
        </p:sp>
        <p:sp>
          <p:nvSpPr>
            <p:cNvPr id="47" name="TextBox 46"/>
            <p:cNvSpPr txBox="1"/>
            <p:nvPr/>
          </p:nvSpPr>
          <p:spPr>
            <a:xfrm>
              <a:off x="6187736" y="2663302"/>
              <a:ext cx="769763" cy="369332"/>
            </a:xfrm>
            <a:prstGeom prst="rect">
              <a:avLst/>
            </a:prstGeom>
            <a:noFill/>
          </p:spPr>
          <p:txBody>
            <a:bodyPr wrap="none" rtlCol="0">
              <a:spAutoFit/>
            </a:bodyPr>
            <a:lstStyle/>
            <a:p>
              <a:r>
                <a:rPr lang="tr-TR" dirty="0" smtClean="0"/>
                <a:t>8- ç</a:t>
              </a:r>
              <a:r>
                <a:rPr lang="tr-TR" baseline="-25000" dirty="0"/>
                <a:t>3</a:t>
              </a:r>
              <a:r>
                <a:rPr lang="tr-TR" dirty="0" smtClean="0"/>
                <a:t>s</a:t>
              </a:r>
              <a:r>
                <a:rPr lang="tr-TR" baseline="-25000" dirty="0" smtClean="0"/>
                <a:t>2</a:t>
              </a:r>
              <a:endParaRPr lang="tr-TR" baseline="-25000" dirty="0"/>
            </a:p>
          </p:txBody>
        </p:sp>
        <p:sp>
          <p:nvSpPr>
            <p:cNvPr id="48" name="TextBox 47"/>
            <p:cNvSpPr txBox="1"/>
            <p:nvPr/>
          </p:nvSpPr>
          <p:spPr>
            <a:xfrm>
              <a:off x="6187736" y="2981419"/>
              <a:ext cx="769763" cy="369332"/>
            </a:xfrm>
            <a:prstGeom prst="rect">
              <a:avLst/>
            </a:prstGeom>
            <a:noFill/>
          </p:spPr>
          <p:txBody>
            <a:bodyPr wrap="none" rtlCol="0">
              <a:spAutoFit/>
            </a:bodyPr>
            <a:lstStyle/>
            <a:p>
              <a:r>
                <a:rPr lang="tr-TR" dirty="0" smtClean="0"/>
                <a:t>9- ç</a:t>
              </a:r>
              <a:r>
                <a:rPr lang="tr-TR" baseline="-25000" dirty="0" smtClean="0"/>
                <a:t>3</a:t>
              </a:r>
              <a:r>
                <a:rPr lang="tr-TR" dirty="0" smtClean="0"/>
                <a:t>s</a:t>
              </a:r>
              <a:r>
                <a:rPr lang="tr-TR" baseline="-25000" dirty="0" smtClean="0"/>
                <a:t>3</a:t>
              </a:r>
              <a:endParaRPr lang="tr-TR" baseline="-25000" dirty="0"/>
            </a:p>
          </p:txBody>
        </p:sp>
      </p:grpSp>
      <p:grpSp>
        <p:nvGrpSpPr>
          <p:cNvPr id="55" name="Group 54"/>
          <p:cNvGrpSpPr/>
          <p:nvPr/>
        </p:nvGrpSpPr>
        <p:grpSpPr>
          <a:xfrm>
            <a:off x="6592714" y="1934423"/>
            <a:ext cx="4260296" cy="1066230"/>
            <a:chOff x="2814221" y="2341031"/>
            <a:chExt cx="4260296" cy="1066230"/>
          </a:xfrm>
        </p:grpSpPr>
        <p:sp>
          <p:nvSpPr>
            <p:cNvPr id="56" name="TextBox 55"/>
            <p:cNvSpPr txBox="1"/>
            <p:nvPr/>
          </p:nvSpPr>
          <p:spPr>
            <a:xfrm>
              <a:off x="2814221" y="2743200"/>
              <a:ext cx="360996" cy="369332"/>
            </a:xfrm>
            <a:prstGeom prst="rect">
              <a:avLst/>
            </a:prstGeom>
            <a:noFill/>
          </p:spPr>
          <p:txBody>
            <a:bodyPr wrap="none" rtlCol="0">
              <a:spAutoFit/>
            </a:bodyPr>
            <a:lstStyle/>
            <a:p>
              <a:r>
                <a:rPr lang="tr-TR" dirty="0" smtClean="0"/>
                <a:t>ç</a:t>
              </a:r>
              <a:r>
                <a:rPr lang="tr-TR" baseline="-25000" dirty="0" smtClean="0"/>
                <a:t>4</a:t>
              </a:r>
              <a:endParaRPr lang="tr-TR" baseline="-25000" dirty="0"/>
            </a:p>
          </p:txBody>
        </p:sp>
        <p:grpSp>
          <p:nvGrpSpPr>
            <p:cNvPr id="57" name="Group 56"/>
            <p:cNvGrpSpPr/>
            <p:nvPr/>
          </p:nvGrpSpPr>
          <p:grpSpPr>
            <a:xfrm>
              <a:off x="3275860" y="2592280"/>
              <a:ext cx="594804" cy="612559"/>
              <a:chOff x="3275860" y="2592280"/>
              <a:chExt cx="594804" cy="612559"/>
            </a:xfrm>
          </p:grpSpPr>
          <p:cxnSp>
            <p:nvCxnSpPr>
              <p:cNvPr id="65" name="Straight Arrow Connector 64"/>
              <p:cNvCxnSpPr/>
              <p:nvPr/>
            </p:nvCxnSpPr>
            <p:spPr>
              <a:xfrm flipV="1">
                <a:off x="3275860" y="2592280"/>
                <a:ext cx="594804" cy="3107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p:nvPr/>
            </p:nvCxnSpPr>
            <p:spPr>
              <a:xfrm>
                <a:off x="3275860" y="2902998"/>
                <a:ext cx="59480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p:nvPr/>
            </p:nvCxnSpPr>
            <p:spPr>
              <a:xfrm>
                <a:off x="3275860" y="2902998"/>
                <a:ext cx="594804" cy="3018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58" name="Group 57"/>
            <p:cNvGrpSpPr/>
            <p:nvPr/>
          </p:nvGrpSpPr>
          <p:grpSpPr>
            <a:xfrm>
              <a:off x="4465468" y="2341031"/>
              <a:ext cx="377890" cy="1066230"/>
              <a:chOff x="4465468" y="2341031"/>
              <a:chExt cx="377890" cy="1066230"/>
            </a:xfrm>
          </p:grpSpPr>
          <p:sp>
            <p:nvSpPr>
              <p:cNvPr id="62" name="TextBox 61"/>
              <p:cNvSpPr txBox="1"/>
              <p:nvPr/>
            </p:nvSpPr>
            <p:spPr>
              <a:xfrm>
                <a:off x="4465468" y="2341031"/>
                <a:ext cx="369012" cy="369332"/>
              </a:xfrm>
              <a:prstGeom prst="rect">
                <a:avLst/>
              </a:prstGeom>
              <a:noFill/>
            </p:spPr>
            <p:txBody>
              <a:bodyPr wrap="none" rtlCol="0">
                <a:spAutoFit/>
              </a:bodyPr>
              <a:lstStyle/>
              <a:p>
                <a:r>
                  <a:rPr lang="tr-TR" dirty="0" smtClean="0"/>
                  <a:t>S</a:t>
                </a:r>
                <a:r>
                  <a:rPr lang="tr-TR" baseline="-25000" dirty="0" smtClean="0"/>
                  <a:t>1</a:t>
                </a:r>
                <a:endParaRPr lang="tr-TR" baseline="-25000" dirty="0"/>
              </a:p>
            </p:txBody>
          </p:sp>
          <p:sp>
            <p:nvSpPr>
              <p:cNvPr id="63" name="TextBox 62"/>
              <p:cNvSpPr txBox="1"/>
              <p:nvPr/>
            </p:nvSpPr>
            <p:spPr>
              <a:xfrm>
                <a:off x="4465468" y="2696761"/>
                <a:ext cx="369012" cy="369332"/>
              </a:xfrm>
              <a:prstGeom prst="rect">
                <a:avLst/>
              </a:prstGeom>
              <a:noFill/>
            </p:spPr>
            <p:txBody>
              <a:bodyPr wrap="none" rtlCol="0">
                <a:spAutoFit/>
              </a:bodyPr>
              <a:lstStyle/>
              <a:p>
                <a:r>
                  <a:rPr lang="tr-TR" dirty="0" smtClean="0"/>
                  <a:t>S</a:t>
                </a:r>
                <a:r>
                  <a:rPr lang="tr-TR" baseline="-25000" dirty="0"/>
                  <a:t>2</a:t>
                </a:r>
              </a:p>
            </p:txBody>
          </p:sp>
          <p:sp>
            <p:nvSpPr>
              <p:cNvPr id="64" name="TextBox 63"/>
              <p:cNvSpPr txBox="1"/>
              <p:nvPr/>
            </p:nvSpPr>
            <p:spPr>
              <a:xfrm>
                <a:off x="4474346" y="3037929"/>
                <a:ext cx="369012" cy="369332"/>
              </a:xfrm>
              <a:prstGeom prst="rect">
                <a:avLst/>
              </a:prstGeom>
              <a:noFill/>
            </p:spPr>
            <p:txBody>
              <a:bodyPr wrap="none" rtlCol="0">
                <a:spAutoFit/>
              </a:bodyPr>
              <a:lstStyle/>
              <a:p>
                <a:r>
                  <a:rPr lang="tr-TR" dirty="0" smtClean="0"/>
                  <a:t>S</a:t>
                </a:r>
                <a:r>
                  <a:rPr lang="tr-TR" baseline="-25000" dirty="0" smtClean="0"/>
                  <a:t>3</a:t>
                </a:r>
                <a:endParaRPr lang="tr-TR" baseline="-25000" dirty="0"/>
              </a:p>
            </p:txBody>
          </p:sp>
        </p:grpSp>
        <p:sp>
          <p:nvSpPr>
            <p:cNvPr id="59" name="TextBox 58"/>
            <p:cNvSpPr txBox="1"/>
            <p:nvPr/>
          </p:nvSpPr>
          <p:spPr>
            <a:xfrm>
              <a:off x="6187736" y="2345185"/>
              <a:ext cx="886781" cy="369332"/>
            </a:xfrm>
            <a:prstGeom prst="rect">
              <a:avLst/>
            </a:prstGeom>
            <a:noFill/>
          </p:spPr>
          <p:txBody>
            <a:bodyPr wrap="none" rtlCol="0">
              <a:spAutoFit/>
            </a:bodyPr>
            <a:lstStyle/>
            <a:p>
              <a:r>
                <a:rPr lang="tr-TR" dirty="0" smtClean="0"/>
                <a:t>10- ç</a:t>
              </a:r>
              <a:r>
                <a:rPr lang="tr-TR" baseline="-25000" dirty="0" smtClean="0"/>
                <a:t>4</a:t>
              </a:r>
              <a:r>
                <a:rPr lang="tr-TR" dirty="0" smtClean="0"/>
                <a:t>s</a:t>
              </a:r>
              <a:r>
                <a:rPr lang="tr-TR" baseline="-25000" dirty="0" smtClean="0"/>
                <a:t>1</a:t>
              </a:r>
              <a:endParaRPr lang="tr-TR" baseline="-25000" dirty="0"/>
            </a:p>
          </p:txBody>
        </p:sp>
        <p:sp>
          <p:nvSpPr>
            <p:cNvPr id="60" name="TextBox 59"/>
            <p:cNvSpPr txBox="1"/>
            <p:nvPr/>
          </p:nvSpPr>
          <p:spPr>
            <a:xfrm>
              <a:off x="6187736" y="2663302"/>
              <a:ext cx="886781" cy="369332"/>
            </a:xfrm>
            <a:prstGeom prst="rect">
              <a:avLst/>
            </a:prstGeom>
            <a:noFill/>
          </p:spPr>
          <p:txBody>
            <a:bodyPr wrap="none" rtlCol="0">
              <a:spAutoFit/>
            </a:bodyPr>
            <a:lstStyle/>
            <a:p>
              <a:r>
                <a:rPr lang="tr-TR" dirty="0" smtClean="0"/>
                <a:t>11- ç</a:t>
              </a:r>
              <a:r>
                <a:rPr lang="tr-TR" baseline="-25000" dirty="0" smtClean="0"/>
                <a:t>4</a:t>
              </a:r>
              <a:r>
                <a:rPr lang="tr-TR" dirty="0" smtClean="0"/>
                <a:t>s</a:t>
              </a:r>
              <a:r>
                <a:rPr lang="tr-TR" baseline="-25000" dirty="0" smtClean="0"/>
                <a:t>2</a:t>
              </a:r>
              <a:endParaRPr lang="tr-TR" baseline="-25000" dirty="0"/>
            </a:p>
          </p:txBody>
        </p:sp>
        <p:sp>
          <p:nvSpPr>
            <p:cNvPr id="61" name="TextBox 60"/>
            <p:cNvSpPr txBox="1"/>
            <p:nvPr/>
          </p:nvSpPr>
          <p:spPr>
            <a:xfrm>
              <a:off x="6187736" y="2981419"/>
              <a:ext cx="886781" cy="369332"/>
            </a:xfrm>
            <a:prstGeom prst="rect">
              <a:avLst/>
            </a:prstGeom>
            <a:noFill/>
          </p:spPr>
          <p:txBody>
            <a:bodyPr wrap="none" rtlCol="0">
              <a:spAutoFit/>
            </a:bodyPr>
            <a:lstStyle/>
            <a:p>
              <a:r>
                <a:rPr lang="tr-TR" dirty="0" smtClean="0"/>
                <a:t>12- ç</a:t>
              </a:r>
              <a:r>
                <a:rPr lang="tr-TR" baseline="-25000" dirty="0" smtClean="0"/>
                <a:t>4</a:t>
              </a:r>
              <a:r>
                <a:rPr lang="tr-TR" dirty="0" smtClean="0"/>
                <a:t>s</a:t>
              </a:r>
              <a:r>
                <a:rPr lang="tr-TR" baseline="-25000" dirty="0" smtClean="0"/>
                <a:t>3</a:t>
              </a:r>
              <a:endParaRPr lang="tr-TR" baseline="-25000" dirty="0"/>
            </a:p>
          </p:txBody>
        </p:sp>
      </p:grpSp>
      <p:grpSp>
        <p:nvGrpSpPr>
          <p:cNvPr id="68" name="Group 67"/>
          <p:cNvGrpSpPr/>
          <p:nvPr/>
        </p:nvGrpSpPr>
        <p:grpSpPr>
          <a:xfrm>
            <a:off x="6601592" y="3011582"/>
            <a:ext cx="4260296" cy="1066230"/>
            <a:chOff x="2814221" y="2341031"/>
            <a:chExt cx="4260296" cy="1066230"/>
          </a:xfrm>
        </p:grpSpPr>
        <p:sp>
          <p:nvSpPr>
            <p:cNvPr id="69" name="TextBox 68"/>
            <p:cNvSpPr txBox="1"/>
            <p:nvPr/>
          </p:nvSpPr>
          <p:spPr>
            <a:xfrm>
              <a:off x="2814221" y="2743200"/>
              <a:ext cx="360996" cy="369332"/>
            </a:xfrm>
            <a:prstGeom prst="rect">
              <a:avLst/>
            </a:prstGeom>
            <a:noFill/>
          </p:spPr>
          <p:txBody>
            <a:bodyPr wrap="none" rtlCol="0">
              <a:spAutoFit/>
            </a:bodyPr>
            <a:lstStyle/>
            <a:p>
              <a:r>
                <a:rPr lang="tr-TR" dirty="0" smtClean="0"/>
                <a:t>ç</a:t>
              </a:r>
              <a:r>
                <a:rPr lang="tr-TR" baseline="-25000" dirty="0" smtClean="0"/>
                <a:t>5</a:t>
              </a:r>
              <a:endParaRPr lang="tr-TR" baseline="-25000" dirty="0"/>
            </a:p>
          </p:txBody>
        </p:sp>
        <p:grpSp>
          <p:nvGrpSpPr>
            <p:cNvPr id="70" name="Group 69"/>
            <p:cNvGrpSpPr/>
            <p:nvPr/>
          </p:nvGrpSpPr>
          <p:grpSpPr>
            <a:xfrm>
              <a:off x="3275860" y="2592280"/>
              <a:ext cx="594804" cy="612559"/>
              <a:chOff x="3275860" y="2592280"/>
              <a:chExt cx="594804" cy="612559"/>
            </a:xfrm>
          </p:grpSpPr>
          <p:cxnSp>
            <p:nvCxnSpPr>
              <p:cNvPr id="78" name="Straight Arrow Connector 77"/>
              <p:cNvCxnSpPr/>
              <p:nvPr/>
            </p:nvCxnSpPr>
            <p:spPr>
              <a:xfrm flipV="1">
                <a:off x="3275860" y="2592280"/>
                <a:ext cx="594804" cy="3107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a:off x="3275860" y="2902998"/>
                <a:ext cx="59480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a:off x="3275860" y="2902998"/>
                <a:ext cx="594804" cy="3018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71" name="Group 70"/>
            <p:cNvGrpSpPr/>
            <p:nvPr/>
          </p:nvGrpSpPr>
          <p:grpSpPr>
            <a:xfrm>
              <a:off x="4465468" y="2341031"/>
              <a:ext cx="377890" cy="1066230"/>
              <a:chOff x="4465468" y="2341031"/>
              <a:chExt cx="377890" cy="1066230"/>
            </a:xfrm>
          </p:grpSpPr>
          <p:sp>
            <p:nvSpPr>
              <p:cNvPr id="75" name="TextBox 74"/>
              <p:cNvSpPr txBox="1"/>
              <p:nvPr/>
            </p:nvSpPr>
            <p:spPr>
              <a:xfrm>
                <a:off x="4465468" y="2341031"/>
                <a:ext cx="369012" cy="369332"/>
              </a:xfrm>
              <a:prstGeom prst="rect">
                <a:avLst/>
              </a:prstGeom>
              <a:noFill/>
            </p:spPr>
            <p:txBody>
              <a:bodyPr wrap="none" rtlCol="0">
                <a:spAutoFit/>
              </a:bodyPr>
              <a:lstStyle/>
              <a:p>
                <a:r>
                  <a:rPr lang="tr-TR" dirty="0" smtClean="0"/>
                  <a:t>S</a:t>
                </a:r>
                <a:r>
                  <a:rPr lang="tr-TR" baseline="-25000" dirty="0" smtClean="0"/>
                  <a:t>1</a:t>
                </a:r>
                <a:endParaRPr lang="tr-TR" baseline="-25000" dirty="0"/>
              </a:p>
            </p:txBody>
          </p:sp>
          <p:sp>
            <p:nvSpPr>
              <p:cNvPr id="76" name="TextBox 75"/>
              <p:cNvSpPr txBox="1"/>
              <p:nvPr/>
            </p:nvSpPr>
            <p:spPr>
              <a:xfrm>
                <a:off x="4465468" y="2696761"/>
                <a:ext cx="369012" cy="369332"/>
              </a:xfrm>
              <a:prstGeom prst="rect">
                <a:avLst/>
              </a:prstGeom>
              <a:noFill/>
            </p:spPr>
            <p:txBody>
              <a:bodyPr wrap="none" rtlCol="0">
                <a:spAutoFit/>
              </a:bodyPr>
              <a:lstStyle/>
              <a:p>
                <a:r>
                  <a:rPr lang="tr-TR" dirty="0" smtClean="0"/>
                  <a:t>S</a:t>
                </a:r>
                <a:r>
                  <a:rPr lang="tr-TR" baseline="-25000" dirty="0"/>
                  <a:t>2</a:t>
                </a:r>
              </a:p>
            </p:txBody>
          </p:sp>
          <p:sp>
            <p:nvSpPr>
              <p:cNvPr id="77" name="TextBox 76"/>
              <p:cNvSpPr txBox="1"/>
              <p:nvPr/>
            </p:nvSpPr>
            <p:spPr>
              <a:xfrm>
                <a:off x="4474346" y="3037929"/>
                <a:ext cx="369012" cy="369332"/>
              </a:xfrm>
              <a:prstGeom prst="rect">
                <a:avLst/>
              </a:prstGeom>
              <a:noFill/>
            </p:spPr>
            <p:txBody>
              <a:bodyPr wrap="none" rtlCol="0">
                <a:spAutoFit/>
              </a:bodyPr>
              <a:lstStyle/>
              <a:p>
                <a:r>
                  <a:rPr lang="tr-TR" dirty="0" smtClean="0"/>
                  <a:t>S</a:t>
                </a:r>
                <a:r>
                  <a:rPr lang="tr-TR" baseline="-25000" dirty="0" smtClean="0"/>
                  <a:t>3</a:t>
                </a:r>
                <a:endParaRPr lang="tr-TR" baseline="-25000" dirty="0"/>
              </a:p>
            </p:txBody>
          </p:sp>
        </p:grpSp>
        <p:sp>
          <p:nvSpPr>
            <p:cNvPr id="72" name="TextBox 71"/>
            <p:cNvSpPr txBox="1"/>
            <p:nvPr/>
          </p:nvSpPr>
          <p:spPr>
            <a:xfrm>
              <a:off x="6187736" y="2345185"/>
              <a:ext cx="886781" cy="369332"/>
            </a:xfrm>
            <a:prstGeom prst="rect">
              <a:avLst/>
            </a:prstGeom>
            <a:noFill/>
          </p:spPr>
          <p:txBody>
            <a:bodyPr wrap="none" rtlCol="0">
              <a:spAutoFit/>
            </a:bodyPr>
            <a:lstStyle/>
            <a:p>
              <a:r>
                <a:rPr lang="tr-TR" dirty="0" smtClean="0"/>
                <a:t>13- ç</a:t>
              </a:r>
              <a:r>
                <a:rPr lang="tr-TR" baseline="-25000" dirty="0" smtClean="0"/>
                <a:t>5</a:t>
              </a:r>
              <a:r>
                <a:rPr lang="tr-TR" dirty="0" smtClean="0"/>
                <a:t>s</a:t>
              </a:r>
              <a:r>
                <a:rPr lang="tr-TR" baseline="-25000" dirty="0" smtClean="0"/>
                <a:t>1</a:t>
              </a:r>
              <a:endParaRPr lang="tr-TR" baseline="-25000" dirty="0"/>
            </a:p>
          </p:txBody>
        </p:sp>
        <p:sp>
          <p:nvSpPr>
            <p:cNvPr id="73" name="TextBox 72"/>
            <p:cNvSpPr txBox="1"/>
            <p:nvPr/>
          </p:nvSpPr>
          <p:spPr>
            <a:xfrm>
              <a:off x="6187736" y="2663302"/>
              <a:ext cx="886781" cy="369332"/>
            </a:xfrm>
            <a:prstGeom prst="rect">
              <a:avLst/>
            </a:prstGeom>
            <a:noFill/>
          </p:spPr>
          <p:txBody>
            <a:bodyPr wrap="none" rtlCol="0">
              <a:spAutoFit/>
            </a:bodyPr>
            <a:lstStyle/>
            <a:p>
              <a:r>
                <a:rPr lang="tr-TR" dirty="0" smtClean="0"/>
                <a:t>14- ç</a:t>
              </a:r>
              <a:r>
                <a:rPr lang="tr-TR" baseline="-25000" dirty="0"/>
                <a:t>5</a:t>
              </a:r>
              <a:r>
                <a:rPr lang="tr-TR" dirty="0" smtClean="0"/>
                <a:t>s</a:t>
              </a:r>
              <a:r>
                <a:rPr lang="tr-TR" baseline="-25000" dirty="0" smtClean="0"/>
                <a:t>2</a:t>
              </a:r>
              <a:endParaRPr lang="tr-TR" baseline="-25000" dirty="0"/>
            </a:p>
          </p:txBody>
        </p:sp>
        <p:sp>
          <p:nvSpPr>
            <p:cNvPr id="74" name="TextBox 73"/>
            <p:cNvSpPr txBox="1"/>
            <p:nvPr/>
          </p:nvSpPr>
          <p:spPr>
            <a:xfrm>
              <a:off x="6187736" y="2981419"/>
              <a:ext cx="886781" cy="369332"/>
            </a:xfrm>
            <a:prstGeom prst="rect">
              <a:avLst/>
            </a:prstGeom>
            <a:noFill/>
          </p:spPr>
          <p:txBody>
            <a:bodyPr wrap="none" rtlCol="0">
              <a:spAutoFit/>
            </a:bodyPr>
            <a:lstStyle/>
            <a:p>
              <a:r>
                <a:rPr lang="tr-TR" dirty="0" smtClean="0"/>
                <a:t>15- ç</a:t>
              </a:r>
              <a:r>
                <a:rPr lang="tr-TR" baseline="-25000" dirty="0" smtClean="0"/>
                <a:t>5</a:t>
              </a:r>
              <a:r>
                <a:rPr lang="tr-TR" dirty="0" smtClean="0"/>
                <a:t>s</a:t>
              </a:r>
              <a:r>
                <a:rPr lang="tr-TR" baseline="-25000" dirty="0" smtClean="0"/>
                <a:t>3</a:t>
              </a:r>
              <a:endParaRPr lang="tr-TR" baseline="-25000" dirty="0"/>
            </a:p>
          </p:txBody>
        </p:sp>
      </p:grpSp>
      <p:sp>
        <p:nvSpPr>
          <p:cNvPr id="81" name="TextBox 80"/>
          <p:cNvSpPr txBox="1"/>
          <p:nvPr/>
        </p:nvSpPr>
        <p:spPr>
          <a:xfrm>
            <a:off x="707254" y="5293473"/>
            <a:ext cx="11594236" cy="1015663"/>
          </a:xfrm>
          <a:prstGeom prst="rect">
            <a:avLst/>
          </a:prstGeom>
          <a:noFill/>
        </p:spPr>
        <p:txBody>
          <a:bodyPr wrap="square" rtlCol="0">
            <a:spAutoFit/>
          </a:bodyPr>
          <a:lstStyle/>
          <a:p>
            <a:pPr marL="285750" indent="-285750">
              <a:buFont typeface="Arial" panose="020B0604020202020204" pitchFamily="34" charset="0"/>
              <a:buChar char="•"/>
            </a:pPr>
            <a:r>
              <a:rPr lang="tr-TR" sz="2000" dirty="0" smtClean="0"/>
              <a:t>Yukarıdaki şekilde düzenleme yapıldığında çeşit ve ekim sıklığı seviyelerinin çarpımı kadar (5x3=15) kombinasyon ortaya çıkar. Böylece faktöriyel düzenleme işlemi tamamlanmış olur. Kullanılacak materyali dikkate alarak uygun tekrarlama sayısı ve desen seçilip deneme kurulur.</a:t>
            </a:r>
            <a:endParaRPr lang="tr-TR" sz="2000" dirty="0"/>
          </a:p>
        </p:txBody>
      </p:sp>
    </p:spTree>
    <p:extLst>
      <p:ext uri="{BB962C8B-B14F-4D97-AF65-F5344CB8AC3E}">
        <p14:creationId xmlns:p14="http://schemas.microsoft.com/office/powerpoint/2010/main" val="31353068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4563"/>
            <a:ext cx="10515600" cy="618722"/>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FAKTÖRİYEL DENEMELER</a:t>
            </a:r>
            <a:endParaRPr lang="tr-TR" sz="32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48070" y="1171852"/>
            <a:ext cx="11079332" cy="4962618"/>
          </a:xfrm>
        </p:spPr>
        <p:txBody>
          <a:bodyPr>
            <a:normAutofit/>
          </a:bodyPr>
          <a:lstStyle/>
          <a:p>
            <a:r>
              <a:rPr lang="tr-TR" dirty="0" smtClean="0"/>
              <a:t>Örneğin bu çalışma 4 tekrarlamalı bir arazi çalışması olup şansa bağlı bloklar deneme deseninde kurulsa planı şöyle olur. </a:t>
            </a:r>
          </a:p>
          <a:p>
            <a:r>
              <a:rPr lang="tr-TR" dirty="0" smtClean="0"/>
              <a:t>Tarlada 4 blok oluşturulur. Her bir blok, içerisinde 15 adet kombinasyonu yerleştireceğimiz parsellere bölünür. </a:t>
            </a:r>
          </a:p>
          <a:p>
            <a:r>
              <a:rPr lang="tr-TR" dirty="0" smtClean="0"/>
              <a:t>Çeşitlerin ve ekim sıklığı işlemlerinin birbirine karışmaması için yeterince parsel arası boşluklar bırakılmasına dikkat edilmelidir. </a:t>
            </a:r>
            <a:endParaRPr lang="tr-TR" dirty="0"/>
          </a:p>
        </p:txBody>
      </p:sp>
    </p:spTree>
    <p:extLst>
      <p:ext uri="{BB962C8B-B14F-4D97-AF65-F5344CB8AC3E}">
        <p14:creationId xmlns:p14="http://schemas.microsoft.com/office/powerpoint/2010/main" val="10775561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3643"/>
            <a:ext cx="10515600" cy="436773"/>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FAKTÖRİYEL DENEMELER</a:t>
            </a:r>
            <a:endParaRPr lang="tr-TR" sz="3200" b="1" dirty="0">
              <a:solidFill>
                <a:srgbClr val="C00000"/>
              </a:solidFill>
              <a:effectLst>
                <a:outerShdw blurRad="38100" dist="38100" dir="2700000" algn="tl">
                  <a:srgbClr val="000000">
                    <a:alpha val="43137"/>
                  </a:srgbClr>
                </a:outerShdw>
              </a:effectLst>
            </a:endParaRPr>
          </a:p>
        </p:txBody>
      </p:sp>
      <p:grpSp>
        <p:nvGrpSpPr>
          <p:cNvPr id="73" name="Group 72"/>
          <p:cNvGrpSpPr/>
          <p:nvPr/>
        </p:nvGrpSpPr>
        <p:grpSpPr>
          <a:xfrm>
            <a:off x="2947377" y="772359"/>
            <a:ext cx="6977850" cy="5805994"/>
            <a:chOff x="2947385" y="621439"/>
            <a:chExt cx="6218815" cy="4986727"/>
          </a:xfrm>
        </p:grpSpPr>
        <p:grpSp>
          <p:nvGrpSpPr>
            <p:cNvPr id="69" name="Group 68"/>
            <p:cNvGrpSpPr/>
            <p:nvPr/>
          </p:nvGrpSpPr>
          <p:grpSpPr>
            <a:xfrm>
              <a:off x="2947385" y="621442"/>
              <a:ext cx="1100838" cy="4986724"/>
              <a:chOff x="2947385" y="621442"/>
              <a:chExt cx="1100838" cy="4986724"/>
            </a:xfrm>
          </p:grpSpPr>
          <p:sp>
            <p:nvSpPr>
              <p:cNvPr id="4" name="Rectangle 3"/>
              <p:cNvSpPr/>
              <p:nvPr/>
            </p:nvSpPr>
            <p:spPr>
              <a:xfrm>
                <a:off x="2947386" y="621442"/>
                <a:ext cx="1100831" cy="2840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err="1" smtClean="0"/>
                  <a:t>I.Blok</a:t>
                </a:r>
                <a:endParaRPr lang="tr-TR" dirty="0"/>
              </a:p>
            </p:txBody>
          </p:sp>
          <p:sp>
            <p:nvSpPr>
              <p:cNvPr id="8" name="Rectangle 7"/>
              <p:cNvSpPr/>
              <p:nvPr/>
            </p:nvSpPr>
            <p:spPr>
              <a:xfrm>
                <a:off x="2947385" y="976553"/>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2</a:t>
                </a:r>
                <a:r>
                  <a:rPr lang="tr-TR" dirty="0" smtClean="0">
                    <a:solidFill>
                      <a:schemeClr val="tx1"/>
                    </a:solidFill>
                  </a:rPr>
                  <a:t>s</a:t>
                </a:r>
                <a:r>
                  <a:rPr lang="tr-TR" baseline="-25000" dirty="0" smtClean="0">
                    <a:solidFill>
                      <a:schemeClr val="tx1"/>
                    </a:solidFill>
                  </a:rPr>
                  <a:t>1</a:t>
                </a:r>
                <a:endParaRPr lang="tr-TR" baseline="-25000" dirty="0">
                  <a:solidFill>
                    <a:schemeClr val="tx1"/>
                  </a:solidFill>
                </a:endParaRPr>
              </a:p>
            </p:txBody>
          </p:sp>
          <p:sp>
            <p:nvSpPr>
              <p:cNvPr id="9" name="Rectangle 8"/>
              <p:cNvSpPr/>
              <p:nvPr/>
            </p:nvSpPr>
            <p:spPr>
              <a:xfrm>
                <a:off x="2947386" y="1288759"/>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2</a:t>
                </a:r>
                <a:r>
                  <a:rPr lang="tr-TR" dirty="0" smtClean="0">
                    <a:solidFill>
                      <a:schemeClr val="tx1"/>
                    </a:solidFill>
                  </a:rPr>
                  <a:t>s</a:t>
                </a:r>
                <a:r>
                  <a:rPr lang="tr-TR" baseline="-25000" dirty="0">
                    <a:solidFill>
                      <a:schemeClr val="tx1"/>
                    </a:solidFill>
                  </a:rPr>
                  <a:t>2</a:t>
                </a:r>
              </a:p>
            </p:txBody>
          </p:sp>
          <p:sp>
            <p:nvSpPr>
              <p:cNvPr id="10" name="Rectangle 9"/>
              <p:cNvSpPr/>
              <p:nvPr/>
            </p:nvSpPr>
            <p:spPr>
              <a:xfrm>
                <a:off x="2947386" y="1595064"/>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5</a:t>
                </a:r>
                <a:r>
                  <a:rPr lang="tr-TR" dirty="0" smtClean="0">
                    <a:solidFill>
                      <a:schemeClr val="tx1"/>
                    </a:solidFill>
                  </a:rPr>
                  <a:t>s</a:t>
                </a:r>
                <a:r>
                  <a:rPr lang="tr-TR" baseline="-25000" dirty="0">
                    <a:solidFill>
                      <a:schemeClr val="tx1"/>
                    </a:solidFill>
                  </a:rPr>
                  <a:t>3</a:t>
                </a:r>
              </a:p>
            </p:txBody>
          </p:sp>
          <p:sp>
            <p:nvSpPr>
              <p:cNvPr id="11" name="Rectangle 10"/>
              <p:cNvSpPr/>
              <p:nvPr/>
            </p:nvSpPr>
            <p:spPr>
              <a:xfrm>
                <a:off x="2947387" y="1907270"/>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a:solidFill>
                      <a:schemeClr val="tx1"/>
                    </a:solidFill>
                  </a:rPr>
                  <a:t>3</a:t>
                </a:r>
                <a:r>
                  <a:rPr lang="tr-TR" dirty="0" smtClean="0">
                    <a:solidFill>
                      <a:schemeClr val="tx1"/>
                    </a:solidFill>
                  </a:rPr>
                  <a:t>s</a:t>
                </a:r>
                <a:r>
                  <a:rPr lang="tr-TR" baseline="-25000" dirty="0" smtClean="0">
                    <a:solidFill>
                      <a:schemeClr val="tx1"/>
                    </a:solidFill>
                  </a:rPr>
                  <a:t>1</a:t>
                </a:r>
                <a:endParaRPr lang="tr-TR" baseline="-25000" dirty="0">
                  <a:solidFill>
                    <a:schemeClr val="tx1"/>
                  </a:solidFill>
                </a:endParaRPr>
              </a:p>
            </p:txBody>
          </p:sp>
          <p:sp>
            <p:nvSpPr>
              <p:cNvPr id="12" name="Rectangle 11"/>
              <p:cNvSpPr/>
              <p:nvPr/>
            </p:nvSpPr>
            <p:spPr>
              <a:xfrm>
                <a:off x="2947387" y="2218038"/>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2</a:t>
                </a:r>
                <a:r>
                  <a:rPr lang="tr-TR" dirty="0" smtClean="0">
                    <a:solidFill>
                      <a:schemeClr val="tx1"/>
                    </a:solidFill>
                  </a:rPr>
                  <a:t>s</a:t>
                </a:r>
                <a:r>
                  <a:rPr lang="tr-TR" baseline="-25000" dirty="0">
                    <a:solidFill>
                      <a:schemeClr val="tx1"/>
                    </a:solidFill>
                  </a:rPr>
                  <a:t>2</a:t>
                </a:r>
              </a:p>
            </p:txBody>
          </p:sp>
          <p:sp>
            <p:nvSpPr>
              <p:cNvPr id="13" name="Rectangle 12"/>
              <p:cNvSpPr/>
              <p:nvPr/>
            </p:nvSpPr>
            <p:spPr>
              <a:xfrm>
                <a:off x="2947388" y="2530244"/>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2</a:t>
                </a:r>
                <a:r>
                  <a:rPr lang="tr-TR" dirty="0" smtClean="0">
                    <a:solidFill>
                      <a:schemeClr val="tx1"/>
                    </a:solidFill>
                  </a:rPr>
                  <a:t>s</a:t>
                </a:r>
                <a:r>
                  <a:rPr lang="tr-TR" baseline="-25000" dirty="0">
                    <a:solidFill>
                      <a:schemeClr val="tx1"/>
                    </a:solidFill>
                  </a:rPr>
                  <a:t>3</a:t>
                </a:r>
              </a:p>
            </p:txBody>
          </p:sp>
          <p:sp>
            <p:nvSpPr>
              <p:cNvPr id="14" name="Rectangle 13"/>
              <p:cNvSpPr/>
              <p:nvPr/>
            </p:nvSpPr>
            <p:spPr>
              <a:xfrm>
                <a:off x="2947388" y="2836549"/>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a:solidFill>
                      <a:schemeClr val="tx1"/>
                    </a:solidFill>
                  </a:rPr>
                  <a:t>1</a:t>
                </a:r>
                <a:r>
                  <a:rPr lang="tr-TR" dirty="0" smtClean="0">
                    <a:solidFill>
                      <a:schemeClr val="tx1"/>
                    </a:solidFill>
                  </a:rPr>
                  <a:t>s</a:t>
                </a:r>
                <a:r>
                  <a:rPr lang="tr-TR" baseline="-25000" dirty="0" smtClean="0">
                    <a:solidFill>
                      <a:schemeClr val="tx1"/>
                    </a:solidFill>
                  </a:rPr>
                  <a:t>1</a:t>
                </a:r>
                <a:endParaRPr lang="tr-TR" baseline="-25000" dirty="0">
                  <a:solidFill>
                    <a:schemeClr val="tx1"/>
                  </a:solidFill>
                </a:endParaRPr>
              </a:p>
            </p:txBody>
          </p:sp>
          <p:sp>
            <p:nvSpPr>
              <p:cNvPr id="15" name="Rectangle 14"/>
              <p:cNvSpPr/>
              <p:nvPr/>
            </p:nvSpPr>
            <p:spPr>
              <a:xfrm>
                <a:off x="2947389" y="3148755"/>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1</a:t>
                </a:r>
                <a:r>
                  <a:rPr lang="tr-TR" dirty="0" smtClean="0">
                    <a:solidFill>
                      <a:schemeClr val="tx1"/>
                    </a:solidFill>
                  </a:rPr>
                  <a:t>s</a:t>
                </a:r>
                <a:r>
                  <a:rPr lang="tr-TR" baseline="-25000" dirty="0">
                    <a:solidFill>
                      <a:schemeClr val="tx1"/>
                    </a:solidFill>
                  </a:rPr>
                  <a:t>3</a:t>
                </a:r>
              </a:p>
            </p:txBody>
          </p:sp>
          <p:sp>
            <p:nvSpPr>
              <p:cNvPr id="16" name="Rectangle 15"/>
              <p:cNvSpPr/>
              <p:nvPr/>
            </p:nvSpPr>
            <p:spPr>
              <a:xfrm>
                <a:off x="2947389" y="3464085"/>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3</a:t>
                </a:r>
                <a:r>
                  <a:rPr lang="tr-TR" dirty="0" smtClean="0">
                    <a:solidFill>
                      <a:schemeClr val="tx1"/>
                    </a:solidFill>
                  </a:rPr>
                  <a:t>s</a:t>
                </a:r>
                <a:r>
                  <a:rPr lang="tr-TR" baseline="-25000" dirty="0">
                    <a:solidFill>
                      <a:schemeClr val="tx1"/>
                    </a:solidFill>
                  </a:rPr>
                  <a:t>2</a:t>
                </a:r>
              </a:p>
            </p:txBody>
          </p:sp>
          <p:sp>
            <p:nvSpPr>
              <p:cNvPr id="17" name="Rectangle 16"/>
              <p:cNvSpPr/>
              <p:nvPr/>
            </p:nvSpPr>
            <p:spPr>
              <a:xfrm>
                <a:off x="2947390" y="3776291"/>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3</a:t>
                </a:r>
                <a:r>
                  <a:rPr lang="tr-TR" dirty="0" smtClean="0">
                    <a:solidFill>
                      <a:schemeClr val="tx1"/>
                    </a:solidFill>
                  </a:rPr>
                  <a:t>s</a:t>
                </a:r>
                <a:r>
                  <a:rPr lang="tr-TR" baseline="-25000" dirty="0">
                    <a:solidFill>
                      <a:schemeClr val="tx1"/>
                    </a:solidFill>
                  </a:rPr>
                  <a:t>3</a:t>
                </a:r>
              </a:p>
            </p:txBody>
          </p:sp>
          <p:sp>
            <p:nvSpPr>
              <p:cNvPr id="18" name="Rectangle 17"/>
              <p:cNvSpPr/>
              <p:nvPr/>
            </p:nvSpPr>
            <p:spPr>
              <a:xfrm>
                <a:off x="2947390" y="4082596"/>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5</a:t>
                </a:r>
                <a:r>
                  <a:rPr lang="tr-TR" dirty="0" smtClean="0">
                    <a:solidFill>
                      <a:schemeClr val="tx1"/>
                    </a:solidFill>
                  </a:rPr>
                  <a:t>s</a:t>
                </a:r>
                <a:r>
                  <a:rPr lang="tr-TR" baseline="-25000" dirty="0">
                    <a:solidFill>
                      <a:schemeClr val="tx1"/>
                    </a:solidFill>
                  </a:rPr>
                  <a:t>2</a:t>
                </a:r>
              </a:p>
            </p:txBody>
          </p:sp>
          <p:sp>
            <p:nvSpPr>
              <p:cNvPr id="19" name="Rectangle 18"/>
              <p:cNvSpPr/>
              <p:nvPr/>
            </p:nvSpPr>
            <p:spPr>
              <a:xfrm>
                <a:off x="2947391" y="4394802"/>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a:solidFill>
                      <a:schemeClr val="tx1"/>
                    </a:solidFill>
                  </a:rPr>
                  <a:t>4</a:t>
                </a:r>
                <a:r>
                  <a:rPr lang="tr-TR" dirty="0" smtClean="0">
                    <a:solidFill>
                      <a:schemeClr val="tx1"/>
                    </a:solidFill>
                  </a:rPr>
                  <a:t>s</a:t>
                </a:r>
                <a:r>
                  <a:rPr lang="tr-TR" baseline="-25000" dirty="0" smtClean="0">
                    <a:solidFill>
                      <a:schemeClr val="tx1"/>
                    </a:solidFill>
                  </a:rPr>
                  <a:t>1</a:t>
                </a:r>
                <a:endParaRPr lang="tr-TR" baseline="-25000" dirty="0">
                  <a:solidFill>
                    <a:schemeClr val="tx1"/>
                  </a:solidFill>
                </a:endParaRPr>
              </a:p>
            </p:txBody>
          </p:sp>
          <p:sp>
            <p:nvSpPr>
              <p:cNvPr id="20" name="Rectangle 19"/>
              <p:cNvSpPr/>
              <p:nvPr/>
            </p:nvSpPr>
            <p:spPr>
              <a:xfrm>
                <a:off x="2947391" y="4705570"/>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a:solidFill>
                      <a:schemeClr val="tx1"/>
                    </a:solidFill>
                  </a:rPr>
                  <a:t>5</a:t>
                </a:r>
                <a:r>
                  <a:rPr lang="tr-TR" dirty="0" smtClean="0">
                    <a:solidFill>
                      <a:schemeClr val="tx1"/>
                    </a:solidFill>
                  </a:rPr>
                  <a:t>s</a:t>
                </a:r>
                <a:r>
                  <a:rPr lang="tr-TR" baseline="-25000" dirty="0" smtClean="0">
                    <a:solidFill>
                      <a:schemeClr val="tx1"/>
                    </a:solidFill>
                  </a:rPr>
                  <a:t>1</a:t>
                </a:r>
                <a:endParaRPr lang="tr-TR" baseline="-25000" dirty="0">
                  <a:solidFill>
                    <a:schemeClr val="tx1"/>
                  </a:solidFill>
                </a:endParaRPr>
              </a:p>
            </p:txBody>
          </p:sp>
          <p:sp>
            <p:nvSpPr>
              <p:cNvPr id="21" name="Rectangle 20"/>
              <p:cNvSpPr/>
              <p:nvPr/>
            </p:nvSpPr>
            <p:spPr>
              <a:xfrm>
                <a:off x="2947392" y="5017776"/>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4</a:t>
                </a:r>
                <a:r>
                  <a:rPr lang="tr-TR" dirty="0" smtClean="0">
                    <a:solidFill>
                      <a:schemeClr val="tx1"/>
                    </a:solidFill>
                  </a:rPr>
                  <a:t>s</a:t>
                </a:r>
                <a:r>
                  <a:rPr lang="tr-TR" baseline="-25000" dirty="0">
                    <a:solidFill>
                      <a:schemeClr val="tx1"/>
                    </a:solidFill>
                  </a:rPr>
                  <a:t>3</a:t>
                </a:r>
              </a:p>
            </p:txBody>
          </p:sp>
          <p:sp>
            <p:nvSpPr>
              <p:cNvPr id="22" name="Rectangle 21"/>
              <p:cNvSpPr/>
              <p:nvPr/>
            </p:nvSpPr>
            <p:spPr>
              <a:xfrm>
                <a:off x="2947392" y="5324081"/>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4</a:t>
                </a:r>
                <a:r>
                  <a:rPr lang="tr-TR" dirty="0" smtClean="0">
                    <a:solidFill>
                      <a:schemeClr val="tx1"/>
                    </a:solidFill>
                  </a:rPr>
                  <a:t>s</a:t>
                </a:r>
                <a:r>
                  <a:rPr lang="tr-TR" baseline="-25000" dirty="0">
                    <a:solidFill>
                      <a:schemeClr val="tx1"/>
                    </a:solidFill>
                  </a:rPr>
                  <a:t>2</a:t>
                </a:r>
              </a:p>
            </p:txBody>
          </p:sp>
        </p:grpSp>
        <p:grpSp>
          <p:nvGrpSpPr>
            <p:cNvPr id="70" name="Group 69"/>
            <p:cNvGrpSpPr/>
            <p:nvPr/>
          </p:nvGrpSpPr>
          <p:grpSpPr>
            <a:xfrm>
              <a:off x="4653371" y="621441"/>
              <a:ext cx="1100838" cy="4986725"/>
              <a:chOff x="4653371" y="621441"/>
              <a:chExt cx="1100838" cy="4986725"/>
            </a:xfrm>
          </p:grpSpPr>
          <p:sp>
            <p:nvSpPr>
              <p:cNvPr id="5" name="Rectangle 4"/>
              <p:cNvSpPr/>
              <p:nvPr/>
            </p:nvSpPr>
            <p:spPr>
              <a:xfrm>
                <a:off x="4653378" y="621441"/>
                <a:ext cx="1100831" cy="2840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err="1" smtClean="0"/>
                  <a:t>II.Blok</a:t>
                </a:r>
                <a:endParaRPr lang="tr-TR" dirty="0"/>
              </a:p>
            </p:txBody>
          </p:sp>
          <p:sp>
            <p:nvSpPr>
              <p:cNvPr id="24" name="Rectangle 23"/>
              <p:cNvSpPr/>
              <p:nvPr/>
            </p:nvSpPr>
            <p:spPr>
              <a:xfrm>
                <a:off x="4653371" y="976553"/>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4</a:t>
                </a:r>
                <a:r>
                  <a:rPr lang="tr-TR" dirty="0" smtClean="0">
                    <a:solidFill>
                      <a:schemeClr val="tx1"/>
                    </a:solidFill>
                  </a:rPr>
                  <a:t>s</a:t>
                </a:r>
                <a:r>
                  <a:rPr lang="tr-TR" baseline="-25000" dirty="0">
                    <a:solidFill>
                      <a:schemeClr val="tx1"/>
                    </a:solidFill>
                  </a:rPr>
                  <a:t>3</a:t>
                </a:r>
              </a:p>
            </p:txBody>
          </p:sp>
          <p:sp>
            <p:nvSpPr>
              <p:cNvPr id="25" name="Rectangle 24"/>
              <p:cNvSpPr/>
              <p:nvPr/>
            </p:nvSpPr>
            <p:spPr>
              <a:xfrm>
                <a:off x="4653372" y="1288759"/>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a:solidFill>
                      <a:schemeClr val="tx1"/>
                    </a:solidFill>
                  </a:rPr>
                  <a:t>3</a:t>
                </a:r>
                <a:r>
                  <a:rPr lang="tr-TR" dirty="0" smtClean="0">
                    <a:solidFill>
                      <a:schemeClr val="tx1"/>
                    </a:solidFill>
                  </a:rPr>
                  <a:t>s</a:t>
                </a:r>
                <a:r>
                  <a:rPr lang="tr-TR" baseline="-25000" dirty="0" smtClean="0">
                    <a:solidFill>
                      <a:schemeClr val="tx1"/>
                    </a:solidFill>
                  </a:rPr>
                  <a:t>1</a:t>
                </a:r>
                <a:endParaRPr lang="tr-TR" baseline="-25000" dirty="0">
                  <a:solidFill>
                    <a:schemeClr val="tx1"/>
                  </a:solidFill>
                </a:endParaRPr>
              </a:p>
            </p:txBody>
          </p:sp>
          <p:sp>
            <p:nvSpPr>
              <p:cNvPr id="26" name="Rectangle 25"/>
              <p:cNvSpPr/>
              <p:nvPr/>
            </p:nvSpPr>
            <p:spPr>
              <a:xfrm>
                <a:off x="4653372" y="1595064"/>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2</a:t>
                </a:r>
                <a:r>
                  <a:rPr lang="tr-TR" dirty="0" smtClean="0">
                    <a:solidFill>
                      <a:schemeClr val="tx1"/>
                    </a:solidFill>
                  </a:rPr>
                  <a:t>s</a:t>
                </a:r>
                <a:r>
                  <a:rPr lang="tr-TR" baseline="-25000" dirty="0">
                    <a:solidFill>
                      <a:schemeClr val="tx1"/>
                    </a:solidFill>
                  </a:rPr>
                  <a:t>2</a:t>
                </a:r>
              </a:p>
            </p:txBody>
          </p:sp>
          <p:sp>
            <p:nvSpPr>
              <p:cNvPr id="27" name="Rectangle 26"/>
              <p:cNvSpPr/>
              <p:nvPr/>
            </p:nvSpPr>
            <p:spPr>
              <a:xfrm>
                <a:off x="4653373" y="1907270"/>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3</a:t>
                </a:r>
                <a:r>
                  <a:rPr lang="tr-TR" dirty="0" smtClean="0">
                    <a:solidFill>
                      <a:schemeClr val="tx1"/>
                    </a:solidFill>
                  </a:rPr>
                  <a:t>s</a:t>
                </a:r>
                <a:r>
                  <a:rPr lang="tr-TR" baseline="-25000" dirty="0">
                    <a:solidFill>
                      <a:schemeClr val="tx1"/>
                    </a:solidFill>
                  </a:rPr>
                  <a:t>2</a:t>
                </a:r>
              </a:p>
            </p:txBody>
          </p:sp>
          <p:sp>
            <p:nvSpPr>
              <p:cNvPr id="28" name="Rectangle 27"/>
              <p:cNvSpPr/>
              <p:nvPr/>
            </p:nvSpPr>
            <p:spPr>
              <a:xfrm>
                <a:off x="4653373" y="2218038"/>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a:solidFill>
                      <a:schemeClr val="tx1"/>
                    </a:solidFill>
                  </a:rPr>
                  <a:t>1</a:t>
                </a:r>
                <a:r>
                  <a:rPr lang="tr-TR" dirty="0" smtClean="0">
                    <a:solidFill>
                      <a:schemeClr val="tx1"/>
                    </a:solidFill>
                  </a:rPr>
                  <a:t>s</a:t>
                </a:r>
                <a:r>
                  <a:rPr lang="tr-TR" baseline="-25000" dirty="0" smtClean="0">
                    <a:solidFill>
                      <a:schemeClr val="tx1"/>
                    </a:solidFill>
                  </a:rPr>
                  <a:t>1</a:t>
                </a:r>
                <a:endParaRPr lang="tr-TR" baseline="-25000" dirty="0">
                  <a:solidFill>
                    <a:schemeClr val="tx1"/>
                  </a:solidFill>
                </a:endParaRPr>
              </a:p>
            </p:txBody>
          </p:sp>
          <p:sp>
            <p:nvSpPr>
              <p:cNvPr id="29" name="Rectangle 28"/>
              <p:cNvSpPr/>
              <p:nvPr/>
            </p:nvSpPr>
            <p:spPr>
              <a:xfrm>
                <a:off x="4653374" y="2530244"/>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5</a:t>
                </a:r>
                <a:r>
                  <a:rPr lang="tr-TR" dirty="0" smtClean="0">
                    <a:solidFill>
                      <a:schemeClr val="tx1"/>
                    </a:solidFill>
                  </a:rPr>
                  <a:t>s</a:t>
                </a:r>
                <a:r>
                  <a:rPr lang="tr-TR" baseline="-25000" dirty="0">
                    <a:solidFill>
                      <a:schemeClr val="tx1"/>
                    </a:solidFill>
                  </a:rPr>
                  <a:t>3</a:t>
                </a:r>
              </a:p>
            </p:txBody>
          </p:sp>
          <p:sp>
            <p:nvSpPr>
              <p:cNvPr id="30" name="Rectangle 29"/>
              <p:cNvSpPr/>
              <p:nvPr/>
            </p:nvSpPr>
            <p:spPr>
              <a:xfrm>
                <a:off x="4653374" y="2836549"/>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a:solidFill>
                      <a:schemeClr val="tx1"/>
                    </a:solidFill>
                  </a:rPr>
                  <a:t>4</a:t>
                </a:r>
                <a:r>
                  <a:rPr lang="tr-TR" dirty="0" smtClean="0">
                    <a:solidFill>
                      <a:schemeClr val="tx1"/>
                    </a:solidFill>
                  </a:rPr>
                  <a:t>s</a:t>
                </a:r>
                <a:r>
                  <a:rPr lang="tr-TR" baseline="-25000" dirty="0" smtClean="0">
                    <a:solidFill>
                      <a:schemeClr val="tx1"/>
                    </a:solidFill>
                  </a:rPr>
                  <a:t>1</a:t>
                </a:r>
                <a:endParaRPr lang="tr-TR" baseline="-25000" dirty="0">
                  <a:solidFill>
                    <a:schemeClr val="tx1"/>
                  </a:solidFill>
                </a:endParaRPr>
              </a:p>
            </p:txBody>
          </p:sp>
          <p:sp>
            <p:nvSpPr>
              <p:cNvPr id="31" name="Rectangle 30"/>
              <p:cNvSpPr/>
              <p:nvPr/>
            </p:nvSpPr>
            <p:spPr>
              <a:xfrm>
                <a:off x="4653375" y="3148755"/>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5</a:t>
                </a:r>
                <a:r>
                  <a:rPr lang="tr-TR" dirty="0" smtClean="0">
                    <a:solidFill>
                      <a:schemeClr val="tx1"/>
                    </a:solidFill>
                  </a:rPr>
                  <a:t>s</a:t>
                </a:r>
                <a:r>
                  <a:rPr lang="tr-TR" baseline="-25000" dirty="0">
                    <a:solidFill>
                      <a:schemeClr val="tx1"/>
                    </a:solidFill>
                  </a:rPr>
                  <a:t>2</a:t>
                </a:r>
              </a:p>
            </p:txBody>
          </p:sp>
          <p:sp>
            <p:nvSpPr>
              <p:cNvPr id="32" name="Rectangle 31"/>
              <p:cNvSpPr/>
              <p:nvPr/>
            </p:nvSpPr>
            <p:spPr>
              <a:xfrm>
                <a:off x="4653375" y="3464085"/>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2</a:t>
                </a:r>
                <a:r>
                  <a:rPr lang="tr-TR" dirty="0" smtClean="0">
                    <a:solidFill>
                      <a:schemeClr val="tx1"/>
                    </a:solidFill>
                  </a:rPr>
                  <a:t>s</a:t>
                </a:r>
                <a:r>
                  <a:rPr lang="tr-TR" baseline="-25000" dirty="0">
                    <a:solidFill>
                      <a:schemeClr val="tx1"/>
                    </a:solidFill>
                  </a:rPr>
                  <a:t>3</a:t>
                </a:r>
              </a:p>
            </p:txBody>
          </p:sp>
          <p:sp>
            <p:nvSpPr>
              <p:cNvPr id="33" name="Rectangle 32"/>
              <p:cNvSpPr/>
              <p:nvPr/>
            </p:nvSpPr>
            <p:spPr>
              <a:xfrm>
                <a:off x="4653376" y="3776291"/>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1</a:t>
                </a:r>
                <a:r>
                  <a:rPr lang="tr-TR" dirty="0" smtClean="0">
                    <a:solidFill>
                      <a:schemeClr val="tx1"/>
                    </a:solidFill>
                  </a:rPr>
                  <a:t>s</a:t>
                </a:r>
                <a:r>
                  <a:rPr lang="tr-TR" baseline="-25000" dirty="0">
                    <a:solidFill>
                      <a:schemeClr val="tx1"/>
                    </a:solidFill>
                  </a:rPr>
                  <a:t>2</a:t>
                </a:r>
              </a:p>
            </p:txBody>
          </p:sp>
          <p:sp>
            <p:nvSpPr>
              <p:cNvPr id="34" name="Rectangle 33"/>
              <p:cNvSpPr/>
              <p:nvPr/>
            </p:nvSpPr>
            <p:spPr>
              <a:xfrm>
                <a:off x="4653376" y="4082596"/>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4</a:t>
                </a:r>
                <a:r>
                  <a:rPr lang="tr-TR" dirty="0" smtClean="0">
                    <a:solidFill>
                      <a:schemeClr val="tx1"/>
                    </a:solidFill>
                  </a:rPr>
                  <a:t>s</a:t>
                </a:r>
                <a:r>
                  <a:rPr lang="tr-TR" baseline="-25000" dirty="0">
                    <a:solidFill>
                      <a:schemeClr val="tx1"/>
                    </a:solidFill>
                  </a:rPr>
                  <a:t>2</a:t>
                </a:r>
              </a:p>
            </p:txBody>
          </p:sp>
          <p:sp>
            <p:nvSpPr>
              <p:cNvPr id="35" name="Rectangle 34"/>
              <p:cNvSpPr/>
              <p:nvPr/>
            </p:nvSpPr>
            <p:spPr>
              <a:xfrm>
                <a:off x="4653377" y="4394802"/>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2</a:t>
                </a:r>
                <a:r>
                  <a:rPr lang="tr-TR" dirty="0" smtClean="0">
                    <a:solidFill>
                      <a:schemeClr val="tx1"/>
                    </a:solidFill>
                  </a:rPr>
                  <a:t>s</a:t>
                </a:r>
                <a:r>
                  <a:rPr lang="tr-TR" baseline="-25000" dirty="0" smtClean="0">
                    <a:solidFill>
                      <a:schemeClr val="tx1"/>
                    </a:solidFill>
                  </a:rPr>
                  <a:t>1</a:t>
                </a:r>
                <a:endParaRPr lang="tr-TR" baseline="-25000" dirty="0">
                  <a:solidFill>
                    <a:schemeClr val="tx1"/>
                  </a:solidFill>
                </a:endParaRPr>
              </a:p>
            </p:txBody>
          </p:sp>
          <p:sp>
            <p:nvSpPr>
              <p:cNvPr id="36" name="Rectangle 35"/>
              <p:cNvSpPr/>
              <p:nvPr/>
            </p:nvSpPr>
            <p:spPr>
              <a:xfrm>
                <a:off x="4653377" y="4705570"/>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1</a:t>
                </a:r>
                <a:r>
                  <a:rPr lang="tr-TR" dirty="0" smtClean="0">
                    <a:solidFill>
                      <a:schemeClr val="tx1"/>
                    </a:solidFill>
                  </a:rPr>
                  <a:t>s</a:t>
                </a:r>
                <a:r>
                  <a:rPr lang="tr-TR" baseline="-25000" dirty="0">
                    <a:solidFill>
                      <a:schemeClr val="tx1"/>
                    </a:solidFill>
                  </a:rPr>
                  <a:t>3</a:t>
                </a:r>
              </a:p>
            </p:txBody>
          </p:sp>
          <p:sp>
            <p:nvSpPr>
              <p:cNvPr id="37" name="Rectangle 36"/>
              <p:cNvSpPr/>
              <p:nvPr/>
            </p:nvSpPr>
            <p:spPr>
              <a:xfrm>
                <a:off x="4653378" y="5017776"/>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3</a:t>
                </a:r>
                <a:r>
                  <a:rPr lang="tr-TR" dirty="0" smtClean="0">
                    <a:solidFill>
                      <a:schemeClr val="tx1"/>
                    </a:solidFill>
                  </a:rPr>
                  <a:t>s</a:t>
                </a:r>
                <a:r>
                  <a:rPr lang="tr-TR" baseline="-25000" dirty="0">
                    <a:solidFill>
                      <a:schemeClr val="tx1"/>
                    </a:solidFill>
                  </a:rPr>
                  <a:t>3</a:t>
                </a:r>
              </a:p>
            </p:txBody>
          </p:sp>
          <p:sp>
            <p:nvSpPr>
              <p:cNvPr id="38" name="Rectangle 37"/>
              <p:cNvSpPr/>
              <p:nvPr/>
            </p:nvSpPr>
            <p:spPr>
              <a:xfrm>
                <a:off x="4653378" y="5324081"/>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a:solidFill>
                      <a:schemeClr val="tx1"/>
                    </a:solidFill>
                  </a:rPr>
                  <a:t>5</a:t>
                </a:r>
                <a:r>
                  <a:rPr lang="tr-TR" dirty="0" smtClean="0">
                    <a:solidFill>
                      <a:schemeClr val="tx1"/>
                    </a:solidFill>
                  </a:rPr>
                  <a:t>s</a:t>
                </a:r>
                <a:r>
                  <a:rPr lang="tr-TR" baseline="-25000" dirty="0" smtClean="0">
                    <a:solidFill>
                      <a:schemeClr val="tx1"/>
                    </a:solidFill>
                  </a:rPr>
                  <a:t>1</a:t>
                </a:r>
                <a:endParaRPr lang="tr-TR" baseline="-25000" dirty="0">
                  <a:solidFill>
                    <a:schemeClr val="tx1"/>
                  </a:solidFill>
                </a:endParaRPr>
              </a:p>
            </p:txBody>
          </p:sp>
        </p:grpSp>
        <p:grpSp>
          <p:nvGrpSpPr>
            <p:cNvPr id="71" name="Group 70"/>
            <p:cNvGrpSpPr/>
            <p:nvPr/>
          </p:nvGrpSpPr>
          <p:grpSpPr>
            <a:xfrm>
              <a:off x="6359370" y="621440"/>
              <a:ext cx="1100838" cy="4986726"/>
              <a:chOff x="6359370" y="621440"/>
              <a:chExt cx="1100838" cy="4986726"/>
            </a:xfrm>
          </p:grpSpPr>
          <p:sp>
            <p:nvSpPr>
              <p:cNvPr id="6" name="Rectangle 5"/>
              <p:cNvSpPr/>
              <p:nvPr/>
            </p:nvSpPr>
            <p:spPr>
              <a:xfrm>
                <a:off x="6359370" y="621440"/>
                <a:ext cx="1100831" cy="2840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err="1" smtClean="0"/>
                  <a:t>III.Blok</a:t>
                </a:r>
                <a:endParaRPr lang="tr-TR" dirty="0"/>
              </a:p>
            </p:txBody>
          </p:sp>
          <p:sp>
            <p:nvSpPr>
              <p:cNvPr id="39" name="Rectangle 38"/>
              <p:cNvSpPr/>
              <p:nvPr/>
            </p:nvSpPr>
            <p:spPr>
              <a:xfrm>
                <a:off x="6359370" y="976553"/>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a:solidFill>
                      <a:schemeClr val="tx1"/>
                    </a:solidFill>
                  </a:rPr>
                  <a:t>3</a:t>
                </a:r>
                <a:r>
                  <a:rPr lang="tr-TR" dirty="0" smtClean="0">
                    <a:solidFill>
                      <a:schemeClr val="tx1"/>
                    </a:solidFill>
                  </a:rPr>
                  <a:t>s</a:t>
                </a:r>
                <a:r>
                  <a:rPr lang="tr-TR" baseline="-25000" dirty="0" smtClean="0">
                    <a:solidFill>
                      <a:schemeClr val="tx1"/>
                    </a:solidFill>
                  </a:rPr>
                  <a:t>1</a:t>
                </a:r>
                <a:endParaRPr lang="tr-TR" baseline="-25000" dirty="0">
                  <a:solidFill>
                    <a:schemeClr val="tx1"/>
                  </a:solidFill>
                </a:endParaRPr>
              </a:p>
            </p:txBody>
          </p:sp>
          <p:sp>
            <p:nvSpPr>
              <p:cNvPr id="40" name="Rectangle 39"/>
              <p:cNvSpPr/>
              <p:nvPr/>
            </p:nvSpPr>
            <p:spPr>
              <a:xfrm>
                <a:off x="6359371" y="1288759"/>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2</a:t>
                </a:r>
                <a:r>
                  <a:rPr lang="tr-TR" dirty="0" smtClean="0">
                    <a:solidFill>
                      <a:schemeClr val="tx1"/>
                    </a:solidFill>
                  </a:rPr>
                  <a:t>s</a:t>
                </a:r>
                <a:r>
                  <a:rPr lang="tr-TR" baseline="-25000" dirty="0">
                    <a:solidFill>
                      <a:schemeClr val="tx1"/>
                    </a:solidFill>
                  </a:rPr>
                  <a:t>3</a:t>
                </a:r>
              </a:p>
            </p:txBody>
          </p:sp>
          <p:sp>
            <p:nvSpPr>
              <p:cNvPr id="41" name="Rectangle 40"/>
              <p:cNvSpPr/>
              <p:nvPr/>
            </p:nvSpPr>
            <p:spPr>
              <a:xfrm>
                <a:off x="6359371" y="1595064"/>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2</a:t>
                </a:r>
                <a:r>
                  <a:rPr lang="tr-TR" dirty="0" smtClean="0">
                    <a:solidFill>
                      <a:schemeClr val="tx1"/>
                    </a:solidFill>
                  </a:rPr>
                  <a:t>s</a:t>
                </a:r>
                <a:r>
                  <a:rPr lang="tr-TR" baseline="-25000" dirty="0" smtClean="0">
                    <a:solidFill>
                      <a:schemeClr val="tx1"/>
                    </a:solidFill>
                  </a:rPr>
                  <a:t>1</a:t>
                </a:r>
                <a:endParaRPr lang="tr-TR" baseline="-25000" dirty="0">
                  <a:solidFill>
                    <a:schemeClr val="tx1"/>
                  </a:solidFill>
                </a:endParaRPr>
              </a:p>
            </p:txBody>
          </p:sp>
          <p:sp>
            <p:nvSpPr>
              <p:cNvPr id="42" name="Rectangle 41"/>
              <p:cNvSpPr/>
              <p:nvPr/>
            </p:nvSpPr>
            <p:spPr>
              <a:xfrm>
                <a:off x="6359372" y="1907270"/>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1</a:t>
                </a:r>
                <a:r>
                  <a:rPr lang="tr-TR" dirty="0" smtClean="0">
                    <a:solidFill>
                      <a:schemeClr val="tx1"/>
                    </a:solidFill>
                  </a:rPr>
                  <a:t>s</a:t>
                </a:r>
                <a:r>
                  <a:rPr lang="tr-TR" baseline="-25000" dirty="0">
                    <a:solidFill>
                      <a:schemeClr val="tx1"/>
                    </a:solidFill>
                  </a:rPr>
                  <a:t>3</a:t>
                </a:r>
              </a:p>
            </p:txBody>
          </p:sp>
          <p:sp>
            <p:nvSpPr>
              <p:cNvPr id="43" name="Rectangle 42"/>
              <p:cNvSpPr/>
              <p:nvPr/>
            </p:nvSpPr>
            <p:spPr>
              <a:xfrm>
                <a:off x="6359372" y="2218038"/>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1</a:t>
                </a:r>
                <a:r>
                  <a:rPr lang="tr-TR" dirty="0" smtClean="0">
                    <a:solidFill>
                      <a:schemeClr val="tx1"/>
                    </a:solidFill>
                  </a:rPr>
                  <a:t>s</a:t>
                </a:r>
                <a:r>
                  <a:rPr lang="tr-TR" baseline="-25000" dirty="0">
                    <a:solidFill>
                      <a:schemeClr val="tx1"/>
                    </a:solidFill>
                  </a:rPr>
                  <a:t>2</a:t>
                </a:r>
              </a:p>
            </p:txBody>
          </p:sp>
          <p:sp>
            <p:nvSpPr>
              <p:cNvPr id="44" name="Rectangle 43"/>
              <p:cNvSpPr/>
              <p:nvPr/>
            </p:nvSpPr>
            <p:spPr>
              <a:xfrm>
                <a:off x="6359373" y="2530244"/>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5</a:t>
                </a:r>
                <a:r>
                  <a:rPr lang="tr-TR" dirty="0" smtClean="0">
                    <a:solidFill>
                      <a:schemeClr val="tx1"/>
                    </a:solidFill>
                  </a:rPr>
                  <a:t>s</a:t>
                </a:r>
                <a:r>
                  <a:rPr lang="tr-TR" baseline="-25000" dirty="0">
                    <a:solidFill>
                      <a:schemeClr val="tx1"/>
                    </a:solidFill>
                  </a:rPr>
                  <a:t>2</a:t>
                </a:r>
              </a:p>
            </p:txBody>
          </p:sp>
          <p:sp>
            <p:nvSpPr>
              <p:cNvPr id="45" name="Rectangle 44"/>
              <p:cNvSpPr/>
              <p:nvPr/>
            </p:nvSpPr>
            <p:spPr>
              <a:xfrm>
                <a:off x="6359373" y="2836549"/>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4</a:t>
                </a:r>
                <a:r>
                  <a:rPr lang="tr-TR" dirty="0" smtClean="0">
                    <a:solidFill>
                      <a:schemeClr val="tx1"/>
                    </a:solidFill>
                  </a:rPr>
                  <a:t>s</a:t>
                </a:r>
                <a:r>
                  <a:rPr lang="tr-TR" baseline="-25000" dirty="0">
                    <a:solidFill>
                      <a:schemeClr val="tx1"/>
                    </a:solidFill>
                  </a:rPr>
                  <a:t>3</a:t>
                </a:r>
              </a:p>
            </p:txBody>
          </p:sp>
          <p:sp>
            <p:nvSpPr>
              <p:cNvPr id="46" name="Rectangle 45"/>
              <p:cNvSpPr/>
              <p:nvPr/>
            </p:nvSpPr>
            <p:spPr>
              <a:xfrm>
                <a:off x="6359374" y="3148755"/>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3</a:t>
                </a:r>
                <a:r>
                  <a:rPr lang="tr-TR" dirty="0" smtClean="0">
                    <a:solidFill>
                      <a:schemeClr val="tx1"/>
                    </a:solidFill>
                  </a:rPr>
                  <a:t>s</a:t>
                </a:r>
                <a:r>
                  <a:rPr lang="tr-TR" baseline="-25000" dirty="0">
                    <a:solidFill>
                      <a:schemeClr val="tx1"/>
                    </a:solidFill>
                  </a:rPr>
                  <a:t>2</a:t>
                </a:r>
              </a:p>
            </p:txBody>
          </p:sp>
          <p:sp>
            <p:nvSpPr>
              <p:cNvPr id="47" name="Rectangle 46"/>
              <p:cNvSpPr/>
              <p:nvPr/>
            </p:nvSpPr>
            <p:spPr>
              <a:xfrm>
                <a:off x="6359374" y="3464085"/>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4</a:t>
                </a:r>
                <a:r>
                  <a:rPr lang="tr-TR" dirty="0" smtClean="0">
                    <a:solidFill>
                      <a:schemeClr val="tx1"/>
                    </a:solidFill>
                  </a:rPr>
                  <a:t>s</a:t>
                </a:r>
                <a:r>
                  <a:rPr lang="tr-TR" baseline="-25000" dirty="0">
                    <a:solidFill>
                      <a:schemeClr val="tx1"/>
                    </a:solidFill>
                  </a:rPr>
                  <a:t>2</a:t>
                </a:r>
              </a:p>
            </p:txBody>
          </p:sp>
          <p:sp>
            <p:nvSpPr>
              <p:cNvPr id="48" name="Rectangle 47"/>
              <p:cNvSpPr/>
              <p:nvPr/>
            </p:nvSpPr>
            <p:spPr>
              <a:xfrm>
                <a:off x="6359375" y="3776291"/>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a:solidFill>
                      <a:schemeClr val="tx1"/>
                    </a:solidFill>
                  </a:rPr>
                  <a:t>4</a:t>
                </a:r>
                <a:r>
                  <a:rPr lang="tr-TR" dirty="0" smtClean="0">
                    <a:solidFill>
                      <a:schemeClr val="tx1"/>
                    </a:solidFill>
                  </a:rPr>
                  <a:t>s</a:t>
                </a:r>
                <a:r>
                  <a:rPr lang="tr-TR" baseline="-25000" dirty="0" smtClean="0">
                    <a:solidFill>
                      <a:schemeClr val="tx1"/>
                    </a:solidFill>
                  </a:rPr>
                  <a:t>1</a:t>
                </a:r>
                <a:endParaRPr lang="tr-TR" baseline="-25000" dirty="0">
                  <a:solidFill>
                    <a:schemeClr val="tx1"/>
                  </a:solidFill>
                </a:endParaRPr>
              </a:p>
            </p:txBody>
          </p:sp>
          <p:sp>
            <p:nvSpPr>
              <p:cNvPr id="49" name="Rectangle 48"/>
              <p:cNvSpPr/>
              <p:nvPr/>
            </p:nvSpPr>
            <p:spPr>
              <a:xfrm>
                <a:off x="6359375" y="4082596"/>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a:solidFill>
                      <a:schemeClr val="tx1"/>
                    </a:solidFill>
                  </a:rPr>
                  <a:t>5</a:t>
                </a:r>
                <a:r>
                  <a:rPr lang="tr-TR" dirty="0" smtClean="0">
                    <a:solidFill>
                      <a:schemeClr val="tx1"/>
                    </a:solidFill>
                  </a:rPr>
                  <a:t>s</a:t>
                </a:r>
                <a:r>
                  <a:rPr lang="tr-TR" baseline="-25000" dirty="0" smtClean="0">
                    <a:solidFill>
                      <a:schemeClr val="tx1"/>
                    </a:solidFill>
                  </a:rPr>
                  <a:t>1</a:t>
                </a:r>
                <a:endParaRPr lang="tr-TR" baseline="-25000" dirty="0">
                  <a:solidFill>
                    <a:schemeClr val="tx1"/>
                  </a:solidFill>
                </a:endParaRPr>
              </a:p>
            </p:txBody>
          </p:sp>
          <p:sp>
            <p:nvSpPr>
              <p:cNvPr id="50" name="Rectangle 49"/>
              <p:cNvSpPr/>
              <p:nvPr/>
            </p:nvSpPr>
            <p:spPr>
              <a:xfrm>
                <a:off x="6359376" y="4394802"/>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3</a:t>
                </a:r>
                <a:r>
                  <a:rPr lang="tr-TR" dirty="0" smtClean="0">
                    <a:solidFill>
                      <a:schemeClr val="tx1"/>
                    </a:solidFill>
                  </a:rPr>
                  <a:t>s</a:t>
                </a:r>
                <a:r>
                  <a:rPr lang="tr-TR" baseline="-25000" dirty="0">
                    <a:solidFill>
                      <a:schemeClr val="tx1"/>
                    </a:solidFill>
                  </a:rPr>
                  <a:t>3</a:t>
                </a:r>
              </a:p>
            </p:txBody>
          </p:sp>
          <p:sp>
            <p:nvSpPr>
              <p:cNvPr id="51" name="Rectangle 50"/>
              <p:cNvSpPr/>
              <p:nvPr/>
            </p:nvSpPr>
            <p:spPr>
              <a:xfrm>
                <a:off x="6359376" y="4705570"/>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2</a:t>
                </a:r>
                <a:r>
                  <a:rPr lang="tr-TR" dirty="0" smtClean="0">
                    <a:solidFill>
                      <a:schemeClr val="tx1"/>
                    </a:solidFill>
                  </a:rPr>
                  <a:t>s</a:t>
                </a:r>
                <a:r>
                  <a:rPr lang="tr-TR" baseline="-25000" dirty="0">
                    <a:solidFill>
                      <a:schemeClr val="tx1"/>
                    </a:solidFill>
                  </a:rPr>
                  <a:t>3</a:t>
                </a:r>
              </a:p>
            </p:txBody>
          </p:sp>
          <p:sp>
            <p:nvSpPr>
              <p:cNvPr id="52" name="Rectangle 51"/>
              <p:cNvSpPr/>
              <p:nvPr/>
            </p:nvSpPr>
            <p:spPr>
              <a:xfrm>
                <a:off x="6359377" y="5017776"/>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5</a:t>
                </a:r>
                <a:r>
                  <a:rPr lang="tr-TR" dirty="0" smtClean="0">
                    <a:solidFill>
                      <a:schemeClr val="tx1"/>
                    </a:solidFill>
                  </a:rPr>
                  <a:t>s</a:t>
                </a:r>
                <a:r>
                  <a:rPr lang="tr-TR" baseline="-25000" dirty="0">
                    <a:solidFill>
                      <a:schemeClr val="tx1"/>
                    </a:solidFill>
                  </a:rPr>
                  <a:t>3</a:t>
                </a:r>
              </a:p>
            </p:txBody>
          </p:sp>
          <p:sp>
            <p:nvSpPr>
              <p:cNvPr id="53" name="Rectangle 52"/>
              <p:cNvSpPr/>
              <p:nvPr/>
            </p:nvSpPr>
            <p:spPr>
              <a:xfrm>
                <a:off x="6359377" y="5324081"/>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a:solidFill>
                      <a:schemeClr val="tx1"/>
                    </a:solidFill>
                  </a:rPr>
                  <a:t>1</a:t>
                </a:r>
                <a:r>
                  <a:rPr lang="tr-TR" dirty="0" smtClean="0">
                    <a:solidFill>
                      <a:schemeClr val="tx1"/>
                    </a:solidFill>
                  </a:rPr>
                  <a:t>s</a:t>
                </a:r>
                <a:r>
                  <a:rPr lang="tr-TR" baseline="-25000" dirty="0" smtClean="0">
                    <a:solidFill>
                      <a:schemeClr val="tx1"/>
                    </a:solidFill>
                  </a:rPr>
                  <a:t>1</a:t>
                </a:r>
                <a:endParaRPr lang="tr-TR" baseline="-25000" dirty="0">
                  <a:solidFill>
                    <a:schemeClr val="tx1"/>
                  </a:solidFill>
                </a:endParaRPr>
              </a:p>
            </p:txBody>
          </p:sp>
        </p:grpSp>
        <p:grpSp>
          <p:nvGrpSpPr>
            <p:cNvPr id="72" name="Group 71"/>
            <p:cNvGrpSpPr/>
            <p:nvPr/>
          </p:nvGrpSpPr>
          <p:grpSpPr>
            <a:xfrm>
              <a:off x="8065362" y="621439"/>
              <a:ext cx="1100838" cy="4986727"/>
              <a:chOff x="8065362" y="621439"/>
              <a:chExt cx="1100838" cy="4986727"/>
            </a:xfrm>
          </p:grpSpPr>
          <p:sp>
            <p:nvSpPr>
              <p:cNvPr id="7" name="Rectangle 6"/>
              <p:cNvSpPr/>
              <p:nvPr/>
            </p:nvSpPr>
            <p:spPr>
              <a:xfrm>
                <a:off x="8065362" y="621439"/>
                <a:ext cx="1100831" cy="2840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err="1" smtClean="0"/>
                  <a:t>IV.Blok</a:t>
                </a:r>
                <a:endParaRPr lang="tr-TR" dirty="0"/>
              </a:p>
            </p:txBody>
          </p:sp>
          <p:sp>
            <p:nvSpPr>
              <p:cNvPr id="54" name="Rectangle 53"/>
              <p:cNvSpPr/>
              <p:nvPr/>
            </p:nvSpPr>
            <p:spPr>
              <a:xfrm>
                <a:off x="8065362" y="976553"/>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5</a:t>
                </a:r>
                <a:r>
                  <a:rPr lang="tr-TR" dirty="0" smtClean="0">
                    <a:solidFill>
                      <a:schemeClr val="tx1"/>
                    </a:solidFill>
                  </a:rPr>
                  <a:t>s</a:t>
                </a:r>
                <a:r>
                  <a:rPr lang="tr-TR" baseline="-25000" dirty="0">
                    <a:solidFill>
                      <a:schemeClr val="tx1"/>
                    </a:solidFill>
                  </a:rPr>
                  <a:t>3</a:t>
                </a:r>
              </a:p>
            </p:txBody>
          </p:sp>
          <p:sp>
            <p:nvSpPr>
              <p:cNvPr id="55" name="Rectangle 54"/>
              <p:cNvSpPr/>
              <p:nvPr/>
            </p:nvSpPr>
            <p:spPr>
              <a:xfrm>
                <a:off x="8065363" y="1288759"/>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a:solidFill>
                      <a:schemeClr val="tx1"/>
                    </a:solidFill>
                  </a:rPr>
                  <a:t>1</a:t>
                </a:r>
                <a:r>
                  <a:rPr lang="tr-TR" dirty="0" smtClean="0">
                    <a:solidFill>
                      <a:schemeClr val="tx1"/>
                    </a:solidFill>
                  </a:rPr>
                  <a:t>s</a:t>
                </a:r>
                <a:r>
                  <a:rPr lang="tr-TR" baseline="-25000" dirty="0" smtClean="0">
                    <a:solidFill>
                      <a:schemeClr val="tx1"/>
                    </a:solidFill>
                  </a:rPr>
                  <a:t>1</a:t>
                </a:r>
                <a:endParaRPr lang="tr-TR" baseline="-25000" dirty="0">
                  <a:solidFill>
                    <a:schemeClr val="tx1"/>
                  </a:solidFill>
                </a:endParaRPr>
              </a:p>
            </p:txBody>
          </p:sp>
          <p:sp>
            <p:nvSpPr>
              <p:cNvPr id="56" name="Rectangle 55"/>
              <p:cNvSpPr/>
              <p:nvPr/>
            </p:nvSpPr>
            <p:spPr>
              <a:xfrm>
                <a:off x="8065363" y="1595064"/>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3</a:t>
                </a:r>
                <a:r>
                  <a:rPr lang="tr-TR" dirty="0" smtClean="0">
                    <a:solidFill>
                      <a:schemeClr val="tx1"/>
                    </a:solidFill>
                  </a:rPr>
                  <a:t>s</a:t>
                </a:r>
                <a:r>
                  <a:rPr lang="tr-TR" baseline="-25000" dirty="0">
                    <a:solidFill>
                      <a:schemeClr val="tx1"/>
                    </a:solidFill>
                  </a:rPr>
                  <a:t>2</a:t>
                </a:r>
              </a:p>
            </p:txBody>
          </p:sp>
          <p:sp>
            <p:nvSpPr>
              <p:cNvPr id="57" name="Rectangle 56"/>
              <p:cNvSpPr/>
              <p:nvPr/>
            </p:nvSpPr>
            <p:spPr>
              <a:xfrm>
                <a:off x="8065364" y="1907270"/>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4</a:t>
                </a:r>
                <a:r>
                  <a:rPr lang="tr-TR" dirty="0" smtClean="0">
                    <a:solidFill>
                      <a:schemeClr val="tx1"/>
                    </a:solidFill>
                  </a:rPr>
                  <a:t>s</a:t>
                </a:r>
                <a:r>
                  <a:rPr lang="tr-TR" baseline="-25000" dirty="0">
                    <a:solidFill>
                      <a:schemeClr val="tx1"/>
                    </a:solidFill>
                  </a:rPr>
                  <a:t>3</a:t>
                </a:r>
              </a:p>
            </p:txBody>
          </p:sp>
          <p:sp>
            <p:nvSpPr>
              <p:cNvPr id="58" name="Rectangle 57"/>
              <p:cNvSpPr/>
              <p:nvPr/>
            </p:nvSpPr>
            <p:spPr>
              <a:xfrm>
                <a:off x="8065364" y="2218038"/>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a:solidFill>
                      <a:schemeClr val="tx1"/>
                    </a:solidFill>
                  </a:rPr>
                  <a:t>4</a:t>
                </a:r>
                <a:r>
                  <a:rPr lang="tr-TR" dirty="0" smtClean="0">
                    <a:solidFill>
                      <a:schemeClr val="tx1"/>
                    </a:solidFill>
                  </a:rPr>
                  <a:t>s</a:t>
                </a:r>
                <a:r>
                  <a:rPr lang="tr-TR" baseline="-25000" dirty="0" smtClean="0">
                    <a:solidFill>
                      <a:schemeClr val="tx1"/>
                    </a:solidFill>
                  </a:rPr>
                  <a:t>1</a:t>
                </a:r>
                <a:endParaRPr lang="tr-TR" baseline="-25000" dirty="0">
                  <a:solidFill>
                    <a:schemeClr val="tx1"/>
                  </a:solidFill>
                </a:endParaRPr>
              </a:p>
            </p:txBody>
          </p:sp>
          <p:sp>
            <p:nvSpPr>
              <p:cNvPr id="59" name="Rectangle 58"/>
              <p:cNvSpPr/>
              <p:nvPr/>
            </p:nvSpPr>
            <p:spPr>
              <a:xfrm>
                <a:off x="8065365" y="2530244"/>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1</a:t>
                </a:r>
                <a:r>
                  <a:rPr lang="tr-TR" dirty="0" smtClean="0">
                    <a:solidFill>
                      <a:schemeClr val="tx1"/>
                    </a:solidFill>
                  </a:rPr>
                  <a:t>s</a:t>
                </a:r>
                <a:r>
                  <a:rPr lang="tr-TR" baseline="-25000" dirty="0">
                    <a:solidFill>
                      <a:schemeClr val="tx1"/>
                    </a:solidFill>
                  </a:rPr>
                  <a:t>3</a:t>
                </a:r>
              </a:p>
            </p:txBody>
          </p:sp>
          <p:sp>
            <p:nvSpPr>
              <p:cNvPr id="60" name="Rectangle 59"/>
              <p:cNvSpPr/>
              <p:nvPr/>
            </p:nvSpPr>
            <p:spPr>
              <a:xfrm>
                <a:off x="8065365" y="2836549"/>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5</a:t>
                </a:r>
                <a:r>
                  <a:rPr lang="tr-TR" dirty="0" smtClean="0">
                    <a:solidFill>
                      <a:schemeClr val="tx1"/>
                    </a:solidFill>
                  </a:rPr>
                  <a:t>s</a:t>
                </a:r>
                <a:r>
                  <a:rPr lang="tr-TR" baseline="-25000" dirty="0">
                    <a:solidFill>
                      <a:schemeClr val="tx1"/>
                    </a:solidFill>
                  </a:rPr>
                  <a:t>2</a:t>
                </a:r>
              </a:p>
            </p:txBody>
          </p:sp>
          <p:sp>
            <p:nvSpPr>
              <p:cNvPr id="61" name="Rectangle 60"/>
              <p:cNvSpPr/>
              <p:nvPr/>
            </p:nvSpPr>
            <p:spPr>
              <a:xfrm>
                <a:off x="8065366" y="3148755"/>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4</a:t>
                </a:r>
                <a:r>
                  <a:rPr lang="tr-TR" dirty="0" smtClean="0">
                    <a:solidFill>
                      <a:schemeClr val="tx1"/>
                    </a:solidFill>
                  </a:rPr>
                  <a:t>s</a:t>
                </a:r>
                <a:r>
                  <a:rPr lang="tr-TR" baseline="-25000" dirty="0">
                    <a:solidFill>
                      <a:schemeClr val="tx1"/>
                    </a:solidFill>
                  </a:rPr>
                  <a:t>2</a:t>
                </a:r>
              </a:p>
            </p:txBody>
          </p:sp>
          <p:sp>
            <p:nvSpPr>
              <p:cNvPr id="62" name="Rectangle 61"/>
              <p:cNvSpPr/>
              <p:nvPr/>
            </p:nvSpPr>
            <p:spPr>
              <a:xfrm>
                <a:off x="8065366" y="3464085"/>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a:solidFill>
                      <a:schemeClr val="tx1"/>
                    </a:solidFill>
                  </a:rPr>
                  <a:t>5</a:t>
                </a:r>
                <a:r>
                  <a:rPr lang="tr-TR" dirty="0" smtClean="0">
                    <a:solidFill>
                      <a:schemeClr val="tx1"/>
                    </a:solidFill>
                  </a:rPr>
                  <a:t>s</a:t>
                </a:r>
                <a:r>
                  <a:rPr lang="tr-TR" baseline="-25000" dirty="0" smtClean="0">
                    <a:solidFill>
                      <a:schemeClr val="tx1"/>
                    </a:solidFill>
                  </a:rPr>
                  <a:t>1</a:t>
                </a:r>
                <a:endParaRPr lang="tr-TR" baseline="-25000" dirty="0">
                  <a:solidFill>
                    <a:schemeClr val="tx1"/>
                  </a:solidFill>
                </a:endParaRPr>
              </a:p>
            </p:txBody>
          </p:sp>
          <p:sp>
            <p:nvSpPr>
              <p:cNvPr id="63" name="Rectangle 62"/>
              <p:cNvSpPr/>
              <p:nvPr/>
            </p:nvSpPr>
            <p:spPr>
              <a:xfrm>
                <a:off x="8065367" y="3776291"/>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a:solidFill>
                      <a:schemeClr val="tx1"/>
                    </a:solidFill>
                  </a:rPr>
                  <a:t>1</a:t>
                </a:r>
                <a:r>
                  <a:rPr lang="tr-TR" dirty="0" smtClean="0">
                    <a:solidFill>
                      <a:schemeClr val="tx1"/>
                    </a:solidFill>
                  </a:rPr>
                  <a:t>s</a:t>
                </a:r>
                <a:r>
                  <a:rPr lang="tr-TR" baseline="-25000" dirty="0" smtClean="0">
                    <a:solidFill>
                      <a:schemeClr val="tx1"/>
                    </a:solidFill>
                  </a:rPr>
                  <a:t>1</a:t>
                </a:r>
                <a:endParaRPr lang="tr-TR" baseline="-25000" dirty="0">
                  <a:solidFill>
                    <a:schemeClr val="tx1"/>
                  </a:solidFill>
                </a:endParaRPr>
              </a:p>
            </p:txBody>
          </p:sp>
          <p:sp>
            <p:nvSpPr>
              <p:cNvPr id="64" name="Rectangle 63"/>
              <p:cNvSpPr/>
              <p:nvPr/>
            </p:nvSpPr>
            <p:spPr>
              <a:xfrm>
                <a:off x="8065367" y="4082596"/>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2</a:t>
                </a:r>
                <a:r>
                  <a:rPr lang="tr-TR" dirty="0" smtClean="0">
                    <a:solidFill>
                      <a:schemeClr val="tx1"/>
                    </a:solidFill>
                  </a:rPr>
                  <a:t>s</a:t>
                </a:r>
                <a:r>
                  <a:rPr lang="tr-TR" baseline="-25000" dirty="0">
                    <a:solidFill>
                      <a:schemeClr val="tx1"/>
                    </a:solidFill>
                  </a:rPr>
                  <a:t>3</a:t>
                </a:r>
              </a:p>
            </p:txBody>
          </p:sp>
          <p:sp>
            <p:nvSpPr>
              <p:cNvPr id="65" name="Rectangle 64"/>
              <p:cNvSpPr/>
              <p:nvPr/>
            </p:nvSpPr>
            <p:spPr>
              <a:xfrm>
                <a:off x="8065368" y="4394802"/>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1</a:t>
                </a:r>
                <a:r>
                  <a:rPr lang="tr-TR" dirty="0" smtClean="0">
                    <a:solidFill>
                      <a:schemeClr val="tx1"/>
                    </a:solidFill>
                  </a:rPr>
                  <a:t>s</a:t>
                </a:r>
                <a:r>
                  <a:rPr lang="tr-TR" baseline="-25000" dirty="0">
                    <a:solidFill>
                      <a:schemeClr val="tx1"/>
                    </a:solidFill>
                  </a:rPr>
                  <a:t>2</a:t>
                </a:r>
              </a:p>
            </p:txBody>
          </p:sp>
          <p:sp>
            <p:nvSpPr>
              <p:cNvPr id="66" name="Rectangle 65"/>
              <p:cNvSpPr/>
              <p:nvPr/>
            </p:nvSpPr>
            <p:spPr>
              <a:xfrm>
                <a:off x="8065368" y="4705570"/>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a:solidFill>
                      <a:schemeClr val="tx1"/>
                    </a:solidFill>
                  </a:rPr>
                  <a:t>3</a:t>
                </a:r>
                <a:r>
                  <a:rPr lang="tr-TR" dirty="0" smtClean="0">
                    <a:solidFill>
                      <a:schemeClr val="tx1"/>
                    </a:solidFill>
                  </a:rPr>
                  <a:t>s</a:t>
                </a:r>
                <a:r>
                  <a:rPr lang="tr-TR" baseline="-25000" dirty="0" smtClean="0">
                    <a:solidFill>
                      <a:schemeClr val="tx1"/>
                    </a:solidFill>
                  </a:rPr>
                  <a:t>1</a:t>
                </a:r>
                <a:endParaRPr lang="tr-TR" baseline="-25000" dirty="0">
                  <a:solidFill>
                    <a:schemeClr val="tx1"/>
                  </a:solidFill>
                </a:endParaRPr>
              </a:p>
            </p:txBody>
          </p:sp>
          <p:sp>
            <p:nvSpPr>
              <p:cNvPr id="67" name="Rectangle 66"/>
              <p:cNvSpPr/>
              <p:nvPr/>
            </p:nvSpPr>
            <p:spPr>
              <a:xfrm>
                <a:off x="8065369" y="5017776"/>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2</a:t>
                </a:r>
                <a:r>
                  <a:rPr lang="tr-TR" dirty="0" smtClean="0">
                    <a:solidFill>
                      <a:schemeClr val="tx1"/>
                    </a:solidFill>
                  </a:rPr>
                  <a:t>s</a:t>
                </a:r>
                <a:r>
                  <a:rPr lang="tr-TR" baseline="-25000" dirty="0">
                    <a:solidFill>
                      <a:schemeClr val="tx1"/>
                    </a:solidFill>
                  </a:rPr>
                  <a:t>2</a:t>
                </a:r>
              </a:p>
            </p:txBody>
          </p:sp>
          <p:sp>
            <p:nvSpPr>
              <p:cNvPr id="68" name="Rectangle 67"/>
              <p:cNvSpPr/>
              <p:nvPr/>
            </p:nvSpPr>
            <p:spPr>
              <a:xfrm>
                <a:off x="8065369" y="5324081"/>
                <a:ext cx="1100831" cy="284085"/>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tr-TR" dirty="0" smtClean="0">
                    <a:solidFill>
                      <a:schemeClr val="tx1"/>
                    </a:solidFill>
                  </a:rPr>
                  <a:t>ç</a:t>
                </a:r>
                <a:r>
                  <a:rPr lang="tr-TR" baseline="-25000" dirty="0" smtClean="0">
                    <a:solidFill>
                      <a:schemeClr val="tx1"/>
                    </a:solidFill>
                  </a:rPr>
                  <a:t>3</a:t>
                </a:r>
                <a:r>
                  <a:rPr lang="tr-TR" dirty="0" smtClean="0">
                    <a:solidFill>
                      <a:schemeClr val="tx1"/>
                    </a:solidFill>
                  </a:rPr>
                  <a:t>s</a:t>
                </a:r>
                <a:r>
                  <a:rPr lang="tr-TR" baseline="-25000" dirty="0">
                    <a:solidFill>
                      <a:schemeClr val="tx1"/>
                    </a:solidFill>
                  </a:rPr>
                  <a:t>3</a:t>
                </a:r>
              </a:p>
            </p:txBody>
          </p:sp>
        </p:grpSp>
      </p:grpSp>
    </p:spTree>
    <p:extLst>
      <p:ext uri="{BB962C8B-B14F-4D97-AF65-F5344CB8AC3E}">
        <p14:creationId xmlns:p14="http://schemas.microsoft.com/office/powerpoint/2010/main" val="19766443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6056" y="422367"/>
            <a:ext cx="4381870" cy="618722"/>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FAKTÖRİYEL DENEMELER</a:t>
            </a:r>
            <a:endParaRPr lang="tr-TR" sz="32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20416720"/>
              </p:ext>
            </p:extLst>
          </p:nvPr>
        </p:nvGraphicFramePr>
        <p:xfrm>
          <a:off x="390618" y="1846278"/>
          <a:ext cx="5817139" cy="2966720"/>
        </p:xfrm>
        <a:graphic>
          <a:graphicData uri="http://schemas.openxmlformats.org/drawingml/2006/table">
            <a:tbl>
              <a:tblPr firstRow="1" bandRow="1">
                <a:tableStyleId>{2D5ABB26-0587-4C30-8999-92F81FD0307C}</a:tableStyleId>
              </a:tblPr>
              <a:tblGrid>
                <a:gridCol w="1724533">
                  <a:extLst>
                    <a:ext uri="{9D8B030D-6E8A-4147-A177-3AD203B41FA5}">
                      <a16:colId xmlns:a16="http://schemas.microsoft.com/office/drawing/2014/main" val="1334340554"/>
                    </a:ext>
                  </a:extLst>
                </a:gridCol>
                <a:gridCol w="1819923">
                  <a:extLst>
                    <a:ext uri="{9D8B030D-6E8A-4147-A177-3AD203B41FA5}">
                      <a16:colId xmlns:a16="http://schemas.microsoft.com/office/drawing/2014/main" val="2894951025"/>
                    </a:ext>
                  </a:extLst>
                </a:gridCol>
                <a:gridCol w="2272683">
                  <a:extLst>
                    <a:ext uri="{9D8B030D-6E8A-4147-A177-3AD203B41FA5}">
                      <a16:colId xmlns:a16="http://schemas.microsoft.com/office/drawing/2014/main" val="4097251905"/>
                    </a:ext>
                  </a:extLst>
                </a:gridCol>
              </a:tblGrid>
              <a:tr h="370840">
                <a:tc>
                  <a:txBody>
                    <a:bodyPr/>
                    <a:lstStyle/>
                    <a:p>
                      <a:r>
                        <a:rPr lang="tr-TR" dirty="0" smtClean="0"/>
                        <a:t>VK</a:t>
                      </a:r>
                      <a:endParaRPr lang="tr-TR" dirty="0"/>
                    </a:p>
                  </a:txBody>
                  <a:tcPr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gridSpan="2">
                  <a:txBody>
                    <a:bodyPr/>
                    <a:lstStyle/>
                    <a:p>
                      <a:pPr algn="ctr"/>
                      <a:r>
                        <a:rPr lang="tr-TR" dirty="0" smtClean="0"/>
                        <a:t>SD</a:t>
                      </a:r>
                      <a:endParaRPr lang="tr-TR" dirty="0"/>
                    </a:p>
                  </a:txBody>
                  <a:tcPr anchor="ct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hMerge="1">
                  <a:txBody>
                    <a:bodyPr/>
                    <a:lstStyle/>
                    <a:p>
                      <a:endParaRPr lang="tr-TR"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11907753"/>
                  </a:ext>
                </a:extLst>
              </a:tr>
              <a:tr h="370840">
                <a:tc>
                  <a:txBody>
                    <a:bodyPr/>
                    <a:lstStyle/>
                    <a:p>
                      <a:r>
                        <a:rPr lang="tr-TR" dirty="0" smtClean="0"/>
                        <a:t>Genel</a:t>
                      </a:r>
                      <a:endParaRPr lang="tr-TR" dirty="0"/>
                    </a:p>
                  </a:txBody>
                  <a:tcPr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6">
                        <a:lumMod val="20000"/>
                        <a:lumOff val="80000"/>
                      </a:schemeClr>
                    </a:solidFill>
                  </a:tcPr>
                </a:tc>
                <a:tc>
                  <a:txBody>
                    <a:bodyPr/>
                    <a:lstStyle/>
                    <a:p>
                      <a:r>
                        <a:rPr lang="tr-TR" dirty="0" smtClean="0"/>
                        <a:t>(ÇxSxr-1)</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6">
                        <a:lumMod val="20000"/>
                        <a:lumOff val="80000"/>
                      </a:schemeClr>
                    </a:solidFill>
                  </a:tcPr>
                </a:tc>
                <a:tc>
                  <a:txBody>
                    <a:bodyPr/>
                    <a:lstStyle/>
                    <a:p>
                      <a:pPr algn="ctr"/>
                      <a:r>
                        <a:rPr lang="tr-TR" dirty="0" smtClean="0"/>
                        <a:t>59</a:t>
                      </a:r>
                      <a:endParaRPr lang="tr-TR" dirty="0"/>
                    </a:p>
                  </a:txBody>
                  <a:tcPr anchor="ct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162265395"/>
                  </a:ext>
                </a:extLst>
              </a:tr>
              <a:tr h="370840">
                <a:tc>
                  <a:txBody>
                    <a:bodyPr/>
                    <a:lstStyle/>
                    <a:p>
                      <a:r>
                        <a:rPr lang="tr-TR" dirty="0" smtClean="0"/>
                        <a:t>Blok (R)</a:t>
                      </a:r>
                      <a:endParaRPr lang="tr-TR" dirty="0"/>
                    </a:p>
                  </a:txBody>
                  <a:tcPr anchor="ct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6">
                        <a:lumMod val="20000"/>
                        <a:lumOff val="80000"/>
                      </a:schemeClr>
                    </a:solidFill>
                  </a:tcPr>
                </a:tc>
                <a:tc>
                  <a:txBody>
                    <a:bodyPr/>
                    <a:lstStyle/>
                    <a:p>
                      <a:r>
                        <a:rPr lang="tr-TR" dirty="0" smtClean="0"/>
                        <a:t>(r-1)</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6">
                        <a:lumMod val="20000"/>
                        <a:lumOff val="80000"/>
                      </a:schemeClr>
                    </a:solidFill>
                  </a:tcPr>
                </a:tc>
                <a:tc>
                  <a:txBody>
                    <a:bodyPr/>
                    <a:lstStyle/>
                    <a:p>
                      <a:pPr algn="ctr"/>
                      <a:r>
                        <a:rPr lang="tr-TR" dirty="0" smtClean="0"/>
                        <a:t>3</a:t>
                      </a:r>
                      <a:endParaRPr lang="tr-TR" dirty="0"/>
                    </a:p>
                  </a:txBody>
                  <a:tcPr anchor="ct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413442440"/>
                  </a:ext>
                </a:extLst>
              </a:tr>
              <a:tr h="370840">
                <a:tc>
                  <a:txBody>
                    <a:bodyPr/>
                    <a:lstStyle/>
                    <a:p>
                      <a:r>
                        <a:rPr lang="tr-TR" dirty="0" smtClean="0"/>
                        <a:t>Kombinasyonlar</a:t>
                      </a:r>
                      <a:endParaRPr lang="tr-TR" dirty="0"/>
                    </a:p>
                  </a:txBody>
                  <a:tcPr anchor="ct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6">
                        <a:lumMod val="20000"/>
                        <a:lumOff val="80000"/>
                      </a:schemeClr>
                    </a:solidFill>
                  </a:tcPr>
                </a:tc>
                <a:tc>
                  <a:txBody>
                    <a:bodyPr/>
                    <a:lstStyle/>
                    <a:p>
                      <a:r>
                        <a:rPr lang="tr-TR" dirty="0" smtClean="0"/>
                        <a:t>(k-1)</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6">
                        <a:lumMod val="20000"/>
                        <a:lumOff val="80000"/>
                      </a:schemeClr>
                    </a:solidFill>
                  </a:tcPr>
                </a:tc>
                <a:tc>
                  <a:txBody>
                    <a:bodyPr/>
                    <a:lstStyle/>
                    <a:p>
                      <a:pPr algn="ctr"/>
                      <a:r>
                        <a:rPr lang="tr-TR" dirty="0" smtClean="0"/>
                        <a:t>14</a:t>
                      </a:r>
                      <a:endParaRPr lang="tr-TR" dirty="0"/>
                    </a:p>
                  </a:txBody>
                  <a:tcPr anchor="ct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29810840"/>
                  </a:ext>
                </a:extLst>
              </a:tr>
              <a:tr h="370840">
                <a:tc>
                  <a:txBody>
                    <a:bodyPr/>
                    <a:lstStyle/>
                    <a:p>
                      <a:r>
                        <a:rPr lang="tr-TR" dirty="0" smtClean="0"/>
                        <a:t>        Çeşit (Ç) </a:t>
                      </a:r>
                      <a:endParaRPr lang="tr-TR" dirty="0"/>
                    </a:p>
                  </a:txBody>
                  <a:tcPr anchor="ct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6">
                        <a:lumMod val="20000"/>
                        <a:lumOff val="80000"/>
                      </a:schemeClr>
                    </a:solidFill>
                  </a:tcPr>
                </a:tc>
                <a:tc>
                  <a:txBody>
                    <a:bodyPr/>
                    <a:lstStyle/>
                    <a:p>
                      <a:r>
                        <a:rPr lang="tr-TR" dirty="0" smtClean="0"/>
                        <a:t>(Ç-1)</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6">
                        <a:lumMod val="20000"/>
                        <a:lumOff val="80000"/>
                      </a:schemeClr>
                    </a:solidFill>
                  </a:tcPr>
                </a:tc>
                <a:tc>
                  <a:txBody>
                    <a:bodyPr/>
                    <a:lstStyle/>
                    <a:p>
                      <a:pPr algn="ctr"/>
                      <a:r>
                        <a:rPr lang="tr-TR" dirty="0" smtClean="0"/>
                        <a:t>4</a:t>
                      </a:r>
                      <a:endParaRPr lang="tr-TR" dirty="0"/>
                    </a:p>
                  </a:txBody>
                  <a:tcPr anchor="ct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407414158"/>
                  </a:ext>
                </a:extLst>
              </a:tr>
              <a:tr h="370840">
                <a:tc>
                  <a:txBody>
                    <a:bodyPr/>
                    <a:lstStyle/>
                    <a:p>
                      <a:r>
                        <a:rPr lang="tr-TR" dirty="0" smtClean="0"/>
                        <a:t>        Sıklık (S)</a:t>
                      </a:r>
                      <a:endParaRPr lang="tr-TR" dirty="0"/>
                    </a:p>
                  </a:txBody>
                  <a:tcPr anchor="ct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6">
                        <a:lumMod val="20000"/>
                        <a:lumOff val="80000"/>
                      </a:schemeClr>
                    </a:solidFill>
                  </a:tcPr>
                </a:tc>
                <a:tc>
                  <a:txBody>
                    <a:bodyPr/>
                    <a:lstStyle/>
                    <a:p>
                      <a:r>
                        <a:rPr lang="tr-TR" dirty="0" smtClean="0"/>
                        <a:t>(S-1)</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6">
                        <a:lumMod val="20000"/>
                        <a:lumOff val="80000"/>
                      </a:schemeClr>
                    </a:solidFill>
                  </a:tcPr>
                </a:tc>
                <a:tc>
                  <a:txBody>
                    <a:bodyPr/>
                    <a:lstStyle/>
                    <a:p>
                      <a:pPr algn="ctr"/>
                      <a:r>
                        <a:rPr lang="tr-TR" dirty="0" smtClean="0"/>
                        <a:t>2</a:t>
                      </a:r>
                      <a:endParaRPr lang="tr-TR" dirty="0"/>
                    </a:p>
                  </a:txBody>
                  <a:tcPr anchor="ct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765483615"/>
                  </a:ext>
                </a:extLst>
              </a:tr>
              <a:tr h="370840">
                <a:tc>
                  <a:txBody>
                    <a:bodyPr/>
                    <a:lstStyle/>
                    <a:p>
                      <a:r>
                        <a:rPr lang="tr-TR" dirty="0" smtClean="0"/>
                        <a:t>        </a:t>
                      </a:r>
                      <a:r>
                        <a:rPr lang="tr-TR" dirty="0" err="1" smtClean="0"/>
                        <a:t>ÇxS</a:t>
                      </a:r>
                      <a:r>
                        <a:rPr lang="tr-TR" dirty="0" smtClean="0"/>
                        <a:t> </a:t>
                      </a:r>
                      <a:r>
                        <a:rPr lang="tr-TR" dirty="0" err="1" smtClean="0"/>
                        <a:t>İnterak</a:t>
                      </a:r>
                      <a:r>
                        <a:rPr lang="tr-TR" dirty="0" smtClean="0"/>
                        <a:t>.</a:t>
                      </a:r>
                      <a:endParaRPr lang="tr-TR" dirty="0"/>
                    </a:p>
                  </a:txBody>
                  <a:tcPr anchor="ctr">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tr-TR" dirty="0" smtClean="0"/>
                        <a:t>(Ç-1)x(S-1)</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tr-TR" dirty="0" smtClean="0"/>
                        <a:t>8</a:t>
                      </a:r>
                      <a:endParaRPr lang="tr-TR" dirty="0"/>
                    </a:p>
                  </a:txBody>
                  <a:tcPr anchor="ctr">
                    <a:lnL w="12700" cap="flat" cmpd="sng" algn="ctr">
                      <a:noFill/>
                      <a:prstDash val="solid"/>
                      <a:round/>
                      <a:headEnd type="none" w="med" len="med"/>
                      <a:tailEnd type="none" w="med" len="med"/>
                    </a:lnL>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024679725"/>
                  </a:ext>
                </a:extLst>
              </a:tr>
              <a:tr h="370840">
                <a:tc>
                  <a:txBody>
                    <a:bodyPr/>
                    <a:lstStyle/>
                    <a:p>
                      <a:r>
                        <a:rPr lang="tr-TR" dirty="0" smtClean="0"/>
                        <a:t>Hata</a:t>
                      </a:r>
                      <a:endParaRPr lang="tr-TR" dirty="0"/>
                    </a:p>
                  </a:txBody>
                  <a:tcPr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tr-TR" dirty="0" smtClean="0"/>
                        <a:t>(r-1)x(k-1)</a:t>
                      </a:r>
                      <a:endParaRPr lang="tr-TR" dirty="0"/>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tr-TR" dirty="0" smtClean="0"/>
                        <a:t>42</a:t>
                      </a:r>
                      <a:endParaRPr lang="tr-TR" dirty="0"/>
                    </a:p>
                  </a:txBody>
                  <a:tcPr anchor="ct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11171564"/>
                  </a:ext>
                </a:extLst>
              </a:tr>
            </a:tbl>
          </a:graphicData>
        </a:graphic>
      </p:graphicFrame>
      <p:sp>
        <p:nvSpPr>
          <p:cNvPr id="5" name="TextBox 4"/>
          <p:cNvSpPr txBox="1"/>
          <p:nvPr/>
        </p:nvSpPr>
        <p:spPr>
          <a:xfrm>
            <a:off x="298142" y="1376038"/>
            <a:ext cx="5830570" cy="369332"/>
          </a:xfrm>
          <a:prstGeom prst="rect">
            <a:avLst/>
          </a:prstGeom>
          <a:noFill/>
        </p:spPr>
        <p:txBody>
          <a:bodyPr wrap="none" rtlCol="0">
            <a:spAutoFit/>
          </a:bodyPr>
          <a:lstStyle/>
          <a:p>
            <a:r>
              <a:rPr lang="tr-TR" dirty="0" smtClean="0"/>
              <a:t>Bu çalışmaya ait varyasyon kaynakları ve serbestlik dereceleri</a:t>
            </a:r>
            <a:endParaRPr lang="tr-TR" dirty="0"/>
          </a:p>
        </p:txBody>
      </p:sp>
      <p:sp>
        <p:nvSpPr>
          <p:cNvPr id="6" name="Rectangle 5"/>
          <p:cNvSpPr/>
          <p:nvPr/>
        </p:nvSpPr>
        <p:spPr>
          <a:xfrm>
            <a:off x="6418555" y="186431"/>
            <a:ext cx="5628443" cy="65206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tr-TR" sz="2000" b="1" dirty="0" smtClean="0">
              <a:solidFill>
                <a:srgbClr val="FFC000"/>
              </a:solidFill>
              <a:effectLst>
                <a:outerShdw blurRad="38100" dist="38100" dir="2700000" algn="tl">
                  <a:srgbClr val="000000">
                    <a:alpha val="43137"/>
                  </a:srgbClr>
                </a:outerShdw>
              </a:effectLst>
            </a:endParaRPr>
          </a:p>
          <a:p>
            <a:r>
              <a:rPr lang="tr-TR" sz="2000" b="1" dirty="0" err="1" smtClean="0">
                <a:solidFill>
                  <a:srgbClr val="FFC000"/>
                </a:solidFill>
                <a:effectLst>
                  <a:outerShdw blurRad="38100" dist="38100" dir="2700000" algn="tl">
                    <a:srgbClr val="000000">
                      <a:alpha val="43137"/>
                    </a:srgbClr>
                  </a:outerShdw>
                </a:effectLst>
              </a:rPr>
              <a:t>İnteraksiyon</a:t>
            </a:r>
            <a:r>
              <a:rPr lang="tr-TR" sz="2000" b="1" dirty="0" smtClean="0">
                <a:solidFill>
                  <a:srgbClr val="FFC000"/>
                </a:solidFill>
                <a:effectLst>
                  <a:outerShdw blurRad="38100" dist="38100" dir="2700000" algn="tl">
                    <a:srgbClr val="000000">
                      <a:alpha val="43137"/>
                    </a:srgbClr>
                  </a:outerShdw>
                </a:effectLst>
              </a:rPr>
              <a:t>:</a:t>
            </a:r>
          </a:p>
          <a:p>
            <a:r>
              <a:rPr lang="tr-TR" dirty="0" smtClean="0"/>
              <a:t>Birden fazla konu aynı anda bir arada denendiğinde </a:t>
            </a:r>
            <a:r>
              <a:rPr lang="tr-TR" dirty="0" err="1" smtClean="0"/>
              <a:t>interaksiyon</a:t>
            </a:r>
            <a:r>
              <a:rPr lang="tr-TR" dirty="0" smtClean="0"/>
              <a:t> yani «karşılıklı etkileşim» denilen yeni ve aynı zamanda çok önemli bir kavram ortaya çıkmaktadır. </a:t>
            </a:r>
          </a:p>
          <a:p>
            <a:r>
              <a:rPr lang="tr-TR" dirty="0" smtClean="0"/>
              <a:t>Bir faktörün diğer bir faktöre olan etkisi ya da iki faktörün birlikteki etkileri arasındaki ilişki «</a:t>
            </a:r>
            <a:r>
              <a:rPr lang="tr-TR" dirty="0" err="1" smtClean="0"/>
              <a:t>interaksiyon</a:t>
            </a:r>
            <a:r>
              <a:rPr lang="tr-TR" dirty="0" smtClean="0"/>
              <a:t>» olarak tarif edilir. Bir faktör, diğer bir faktörün tek başına olan etkisini, varlığında olumlu ya da olumsuz şekilde değiştiriyorsa bu iki faktör arasında </a:t>
            </a:r>
            <a:r>
              <a:rPr lang="tr-TR" dirty="0" err="1" smtClean="0"/>
              <a:t>interaksiyon</a:t>
            </a:r>
            <a:r>
              <a:rPr lang="tr-TR" dirty="0" smtClean="0"/>
              <a:t> vardır. </a:t>
            </a:r>
          </a:p>
          <a:p>
            <a:r>
              <a:rPr lang="tr-TR" dirty="0" smtClean="0"/>
              <a:t>Örneğin, bitkilerde azot vermek </a:t>
            </a:r>
            <a:r>
              <a:rPr lang="tr-TR" dirty="0" err="1" smtClean="0"/>
              <a:t>vejetatif</a:t>
            </a:r>
            <a:r>
              <a:rPr lang="tr-TR" dirty="0" smtClean="0"/>
              <a:t> aksamı artırır, su vermek de artırır, eğer bu iki faktör yani hem azot hem de su birlikte verildiğinde ürün daha da artıyorsa ya da azalıyorsa, azot ve su arasında bir ilişki yani </a:t>
            </a:r>
            <a:r>
              <a:rPr lang="tr-TR" dirty="0" err="1" smtClean="0"/>
              <a:t>interaksiyondan</a:t>
            </a:r>
            <a:r>
              <a:rPr lang="tr-TR" dirty="0" smtClean="0"/>
              <a:t> bahsedilir. </a:t>
            </a:r>
          </a:p>
          <a:p>
            <a:r>
              <a:rPr lang="tr-TR" dirty="0"/>
              <a:t>Faktöriyel denemelerde birden fazla konu bir arada denendiği için </a:t>
            </a:r>
            <a:r>
              <a:rPr lang="tr-TR" dirty="0" err="1"/>
              <a:t>interaksiyonlar</a:t>
            </a:r>
            <a:r>
              <a:rPr lang="tr-TR" dirty="0"/>
              <a:t> ortaya çıkar. Ancak, istatistikte </a:t>
            </a:r>
            <a:r>
              <a:rPr lang="tr-TR" dirty="0" err="1"/>
              <a:t>interaksiyonun</a:t>
            </a:r>
            <a:r>
              <a:rPr lang="tr-TR" dirty="0"/>
              <a:t> olmasından çok istatistiksel olarak önemli olup olmaması araştırıcıyı ilgilendirir. Bu da yapılan </a:t>
            </a:r>
            <a:r>
              <a:rPr lang="tr-TR" dirty="0" err="1"/>
              <a:t>varyans</a:t>
            </a:r>
            <a:r>
              <a:rPr lang="tr-TR" dirty="0"/>
              <a:t> analizi sonucu F testi ile ortaya konulabilir. Bunun dışında </a:t>
            </a:r>
            <a:r>
              <a:rPr lang="tr-TR" dirty="0" err="1"/>
              <a:t>interaksiyonları</a:t>
            </a:r>
            <a:r>
              <a:rPr lang="tr-TR" dirty="0"/>
              <a:t> yorumlamanın en kolay yöntemi şekillerle göstermektir. </a:t>
            </a:r>
          </a:p>
          <a:p>
            <a:endParaRPr lang="tr-TR" dirty="0"/>
          </a:p>
        </p:txBody>
      </p:sp>
    </p:spTree>
    <p:extLst>
      <p:ext uri="{BB962C8B-B14F-4D97-AF65-F5344CB8AC3E}">
        <p14:creationId xmlns:p14="http://schemas.microsoft.com/office/powerpoint/2010/main" val="37970326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3273</TotalTime>
  <Words>2060</Words>
  <Application>Microsoft Office PowerPoint</Application>
  <PresentationFormat>Widescreen</PresentationFormat>
  <Paragraphs>554</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Cambria Math</vt:lpstr>
      <vt:lpstr>Office Theme</vt:lpstr>
      <vt:lpstr>FAKTÖRİYEL DÜZENLEMELER</vt:lpstr>
      <vt:lpstr>FAKTÖRİYEL DENEMELER</vt:lpstr>
      <vt:lpstr>FAKTÖRİYEL DENEMELER</vt:lpstr>
      <vt:lpstr>FAKTÖRİYEL DENEMELER</vt:lpstr>
      <vt:lpstr>FAKTÖRİYEL DENEMELER</vt:lpstr>
      <vt:lpstr>FAKTÖRİYEL DENEMELER</vt:lpstr>
      <vt:lpstr>FAKTÖRİYEL DENEMELER</vt:lpstr>
      <vt:lpstr>FAKTÖRİYEL DENEMELER</vt:lpstr>
      <vt:lpstr>FAKTÖRİYEL DENEMELER</vt:lpstr>
      <vt:lpstr>Örnek: Azot (gübresiz, gübreli) ve sulamanın (susuz, sulu) faktör olarak ele alındığı bir saksı çalışmasında saksı başına ortalama verimler aşağıda verilmiştir. Azot ve sulama arasında interaksiyon olup olmadığını belirleyiniz. </vt:lpstr>
      <vt:lpstr>PowerPoint Presentation</vt:lpstr>
      <vt:lpstr>Şansa Bağlı Parsellerde Faktöriyel Düzenleme</vt:lpstr>
      <vt:lpstr>Şansa Bağlı Parsellerde Faktöriyel Düzenleme</vt:lpstr>
      <vt:lpstr>Şansa Bağlı Parsellerde Faktöriyel Düzenleme</vt:lpstr>
      <vt:lpstr>Şansa Bağlı Parsellerde Faktöriyel Düzenleme</vt:lpstr>
      <vt:lpstr>Şansa Bağlı Parsellerde Faktöriyel Düzenleme</vt:lpstr>
      <vt:lpstr>İnteraksiyonlar için karşılaştırma</vt:lpstr>
      <vt:lpstr>İnteraksiyonlar için karşılaştırma</vt:lpstr>
      <vt:lpstr>İnteraksiyonlar için karşılaştırma</vt:lpstr>
      <vt:lpstr>İnteraksiyonlar için karşılaştırma</vt:lpstr>
      <vt:lpstr>İnteraksiyonlar için karşılaştırma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Tarla Denemelerinin Planlanması ve Değerlendirilmesi</dc:title>
  <dc:creator>Cengiz Sancak</dc:creator>
  <cp:lastModifiedBy>Cengiz.Sancak</cp:lastModifiedBy>
  <cp:revision>315</cp:revision>
  <dcterms:created xsi:type="dcterms:W3CDTF">2017-12-08T08:49:30Z</dcterms:created>
  <dcterms:modified xsi:type="dcterms:W3CDTF">2020-05-23T12:09:34Z</dcterms:modified>
</cp:coreProperties>
</file>