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63" r:id="rId8"/>
    <p:sldId id="258" r:id="rId9"/>
    <p:sldId id="264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005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82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372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28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37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895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371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84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17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74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28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C29F1-F78B-4F72-86FD-584FDF9A2B70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4E974-DE7F-481C-8E31-075D23424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40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Radyasyonun </a:t>
            </a:r>
            <a:r>
              <a:rPr lang="tr-TR" b="1" dirty="0"/>
              <a:t>fetüs ve embriyodaki etkileri: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8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46875"/>
            <a:ext cx="10515600" cy="5030088"/>
          </a:xfrm>
        </p:spPr>
        <p:txBody>
          <a:bodyPr/>
          <a:lstStyle/>
          <a:p>
            <a:r>
              <a:rPr lang="tr-TR" dirty="0" smtClean="0"/>
              <a:t>Radyasyondan  </a:t>
            </a:r>
            <a:r>
              <a:rPr lang="tr-TR" dirty="0"/>
              <a:t>kaynaklanan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retardasyon</a:t>
            </a:r>
            <a:r>
              <a:rPr lang="tr-TR" dirty="0"/>
              <a:t>, esas olarak 8 ila 15. </a:t>
            </a:r>
            <a:r>
              <a:rPr lang="tr-TR" dirty="0" err="1"/>
              <a:t>Gestasyonel</a:t>
            </a:r>
            <a:r>
              <a:rPr lang="tr-TR" dirty="0"/>
              <a:t> hafta arasında meydana </a:t>
            </a:r>
            <a:r>
              <a:rPr lang="tr-TR" dirty="0" smtClean="0"/>
              <a:t>gelir.</a:t>
            </a:r>
          </a:p>
          <a:p>
            <a:endParaRPr lang="tr-TR" dirty="0" smtClean="0"/>
          </a:p>
          <a:p>
            <a:r>
              <a:rPr lang="tr-TR" dirty="0" smtClean="0"/>
              <a:t>Ağır </a:t>
            </a:r>
            <a:r>
              <a:rPr lang="tr-TR" dirty="0"/>
              <a:t>bir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retardasyonun</a:t>
            </a:r>
            <a:r>
              <a:rPr lang="tr-TR" dirty="0"/>
              <a:t> dozun bir fonksiyonu olarak görülme sıklığı 8 ila 15 haftada </a:t>
            </a:r>
            <a:r>
              <a:rPr lang="tr-TR" dirty="0" err="1"/>
              <a:t>Gy</a:t>
            </a:r>
            <a:r>
              <a:rPr lang="tr-TR" dirty="0"/>
              <a:t> başına 0.4'lük bir risk katsayısı </a:t>
            </a:r>
            <a:r>
              <a:rPr lang="tr-TR" dirty="0" smtClean="0"/>
              <a:t>ile doğrusaldır.</a:t>
            </a:r>
          </a:p>
          <a:p>
            <a:endParaRPr lang="tr-TR" dirty="0" smtClean="0"/>
          </a:p>
          <a:p>
            <a:r>
              <a:rPr lang="tr-TR" dirty="0" err="1" smtClean="0"/>
              <a:t>İnsidansı</a:t>
            </a:r>
            <a:r>
              <a:rPr lang="tr-TR" dirty="0" smtClean="0"/>
              <a:t> </a:t>
            </a:r>
            <a:r>
              <a:rPr lang="tr-TR" dirty="0"/>
              <a:t>16 ila 25 hafta arasında yaklaşık 4 kat daha düşüktür </a:t>
            </a:r>
            <a:r>
              <a:rPr lang="tr-TR" dirty="0" smtClean="0"/>
              <a:t>ve veriler </a:t>
            </a:r>
            <a:r>
              <a:rPr lang="tr-TR" dirty="0"/>
              <a:t>ayrıca 0.3 </a:t>
            </a:r>
            <a:r>
              <a:rPr lang="tr-TR" dirty="0" err="1"/>
              <a:t>Gy</a:t>
            </a:r>
            <a:r>
              <a:rPr lang="tr-TR" dirty="0"/>
              <a:t> doz eşiği ile </a:t>
            </a:r>
            <a:r>
              <a:rPr lang="tr-TR" dirty="0" smtClean="0"/>
              <a:t>tutarlıdır.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2686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Küçük baş çevresi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retardasyondan</a:t>
            </a:r>
            <a:r>
              <a:rPr lang="tr-TR" dirty="0" smtClean="0"/>
              <a:t> daha yaygındır.</a:t>
            </a:r>
          </a:p>
          <a:p>
            <a:endParaRPr lang="tr-TR" dirty="0" smtClean="0"/>
          </a:p>
          <a:p>
            <a:r>
              <a:rPr lang="tr-TR" dirty="0"/>
              <a:t>Atom bombası mağdurları hakkındaki veriler, </a:t>
            </a:r>
            <a:r>
              <a:rPr lang="tr-TR" dirty="0" smtClean="0"/>
              <a:t>mikrosefalinin </a:t>
            </a:r>
            <a:r>
              <a:rPr lang="tr-TR" dirty="0"/>
              <a:t>0 ila 7 ve 8 ila 15 hafta sürelerinde maruz kalanlarda görüldüğünü bildirmektedir. 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28897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Özellikle üçüncü üç aylık dönemde X ışını ile yapılan tetkikin, çocukluk kanseri riskini % 40 artırdığı tespit edilmiştir. </a:t>
            </a:r>
          </a:p>
          <a:p>
            <a:endParaRPr lang="tr-TR" dirty="0" smtClean="0"/>
          </a:p>
          <a:p>
            <a:r>
              <a:rPr lang="tr-TR" dirty="0" smtClean="0"/>
              <a:t>Bu risk sadece 10 </a:t>
            </a:r>
            <a:r>
              <a:rPr lang="tr-TR" dirty="0" err="1" smtClean="0"/>
              <a:t>mGy</a:t>
            </a:r>
            <a:r>
              <a:rPr lang="tr-TR" dirty="0" smtClean="0"/>
              <a:t> dozda artırılır. </a:t>
            </a:r>
          </a:p>
          <a:p>
            <a:endParaRPr lang="tr-TR" dirty="0" smtClean="0"/>
          </a:p>
          <a:p>
            <a:r>
              <a:rPr lang="tr-TR" dirty="0" smtClean="0"/>
              <a:t>Aşırı mutlak risk, </a:t>
            </a:r>
            <a:r>
              <a:rPr lang="tr-TR" dirty="0" err="1" smtClean="0"/>
              <a:t>Gy</a:t>
            </a:r>
            <a:r>
              <a:rPr lang="tr-TR" dirty="0" smtClean="0"/>
              <a:t> başına yaklaşık% 6'dır.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9636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Hamilelik ilan edildiğinde, </a:t>
            </a:r>
            <a:r>
              <a:rPr lang="tr-TR" dirty="0" err="1" smtClean="0"/>
              <a:t>fetusa</a:t>
            </a:r>
            <a:r>
              <a:rPr lang="tr-TR" dirty="0" smtClean="0"/>
              <a:t> izin verilen maksimum doz ayda 0.5 </a:t>
            </a:r>
            <a:r>
              <a:rPr lang="tr-TR" dirty="0" err="1" smtClean="0"/>
              <a:t>mSv'dir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8506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808288" y="620713"/>
            <a:ext cx="6672088" cy="647700"/>
          </a:xfrm>
        </p:spPr>
        <p:txBody>
          <a:bodyPr/>
          <a:lstStyle/>
          <a:p>
            <a:pPr algn="ctr"/>
            <a:r>
              <a:rPr lang="tr-TR" sz="3600" b="1" dirty="0"/>
              <a:t>GEBELİK ve RADYASYON</a:t>
            </a:r>
          </a:p>
        </p:txBody>
      </p:sp>
      <p:graphicFrame>
        <p:nvGraphicFramePr>
          <p:cNvPr id="36872" name="Object 8"/>
          <p:cNvGraphicFramePr>
            <a:graphicFrameLocks noGrp="1" noChangeAspect="1"/>
          </p:cNvGraphicFramePr>
          <p:nvPr>
            <p:ph sz="half" idx="4294967295"/>
            <p:extLst/>
          </p:nvPr>
        </p:nvGraphicFramePr>
        <p:xfrm>
          <a:off x="6816081" y="1916832"/>
          <a:ext cx="2591941" cy="338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3" imgW="3238200" imgH="3238200" progId="">
                  <p:embed/>
                </p:oleObj>
              </mc:Choice>
              <mc:Fallback>
                <p:oleObj name="Clip" r:id="rId3" imgW="3238200" imgH="3238200" progId="">
                  <p:embed/>
                  <p:pic>
                    <p:nvPicPr>
                      <p:cNvPr id="368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081" y="1916832"/>
                        <a:ext cx="2591941" cy="338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Grp="1" noChangeAspect="1"/>
          </p:cNvGraphicFramePr>
          <p:nvPr>
            <p:ph sz="half" idx="4294967295"/>
            <p:extLst/>
          </p:nvPr>
        </p:nvGraphicFramePr>
        <p:xfrm>
          <a:off x="2999656" y="1484784"/>
          <a:ext cx="3144677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5" imgW="956880" imgH="1879200" progId="">
                  <p:embed/>
                </p:oleObj>
              </mc:Choice>
              <mc:Fallback>
                <p:oleObj name="Clip" r:id="rId5" imgW="956880" imgH="1879200" progId="">
                  <p:embed/>
                  <p:pic>
                    <p:nvPicPr>
                      <p:cNvPr id="368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6" y="1484784"/>
                        <a:ext cx="3144677" cy="4608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786540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79576" y="623889"/>
            <a:ext cx="7416824" cy="1004887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/>
              <a:t>GEBELİK ve RADYASYON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135561" y="1981201"/>
            <a:ext cx="7920880" cy="180816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buClr>
                <a:schemeClr val="accent1">
                  <a:lumMod val="60000"/>
                  <a:lumOff val="40000"/>
                </a:schemeClr>
              </a:buClr>
              <a:buFont typeface="Wingdings 3" panose="05040102010807070707" pitchFamily="18" charset="2"/>
              <a:buChar char=""/>
            </a:pPr>
            <a:r>
              <a:rPr lang="tr-TR" dirty="0">
                <a:latin typeface="+mj-lt"/>
              </a:rPr>
              <a:t>Gebelikte radyasyon konusu gereksiz telaş ve gebelik sonlandırmalarına neden olmaktadır.</a:t>
            </a:r>
          </a:p>
          <a:p>
            <a:pPr marL="0" indent="0" algn="just">
              <a:buClr>
                <a:srgbClr val="FF0000"/>
              </a:buClr>
              <a:buNone/>
            </a:pPr>
            <a:endParaRPr lang="tr-TR" dirty="0">
              <a:latin typeface="+mj-lt"/>
            </a:endParaRPr>
          </a:p>
          <a:p>
            <a:pPr algn="just">
              <a:lnSpc>
                <a:spcPct val="90000"/>
              </a:lnSpc>
              <a:buClr>
                <a:schemeClr val="accent1">
                  <a:lumMod val="60000"/>
                  <a:lumOff val="40000"/>
                </a:schemeClr>
              </a:buClr>
              <a:buFont typeface="Wingdings 3" panose="05040102010807070707" pitchFamily="18" charset="2"/>
              <a:buChar char=""/>
            </a:pPr>
            <a:r>
              <a:rPr lang="tr-TR" dirty="0">
                <a:latin typeface="+mj-lt"/>
              </a:rPr>
              <a:t>Risk, alınan total doz ve gebelik dönemine göre belirlenir.</a:t>
            </a:r>
          </a:p>
        </p:txBody>
      </p:sp>
      <p:pic>
        <p:nvPicPr>
          <p:cNvPr id="39940" name="Picture 4" descr="prg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7608" y="4005063"/>
            <a:ext cx="2197174" cy="2232248"/>
          </a:xfrm>
          <a:prstGeom prst="rect">
            <a:avLst/>
          </a:prstGeom>
          <a:noFill/>
        </p:spPr>
      </p:pic>
      <p:pic>
        <p:nvPicPr>
          <p:cNvPr id="39941" name="Picture 5" descr="prg013"/>
          <p:cNvPicPr>
            <a:picLocks noChangeAspect="1" noChangeArrowheads="1"/>
          </p:cNvPicPr>
          <p:nvPr/>
        </p:nvPicPr>
        <p:blipFill>
          <a:blip r:embed="rId3" cstate="print"/>
          <a:srcRect t="6929" b="20786"/>
          <a:stretch>
            <a:fillRect/>
          </a:stretch>
        </p:blipFill>
        <p:spPr bwMode="auto">
          <a:xfrm>
            <a:off x="5159430" y="4005065"/>
            <a:ext cx="2160707" cy="2232247"/>
          </a:xfrm>
          <a:prstGeom prst="rect">
            <a:avLst/>
          </a:prstGeom>
          <a:noFill/>
        </p:spPr>
      </p:pic>
      <p:pic>
        <p:nvPicPr>
          <p:cNvPr id="39942" name="Picture 6" descr="prg014"/>
          <p:cNvPicPr>
            <a:picLocks noChangeAspect="1" noChangeArrowheads="1"/>
          </p:cNvPicPr>
          <p:nvPr/>
        </p:nvPicPr>
        <p:blipFill>
          <a:blip r:embed="rId4" cstate="print"/>
          <a:srcRect l="6929"/>
          <a:stretch>
            <a:fillRect/>
          </a:stretch>
        </p:blipFill>
        <p:spPr bwMode="auto">
          <a:xfrm>
            <a:off x="7752184" y="4052805"/>
            <a:ext cx="2057400" cy="22322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4265225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2429570" y="260649"/>
            <a:ext cx="7260853" cy="1641475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Gebelik ve Tıbbi Işınlama</a:t>
            </a:r>
          </a:p>
        </p:txBody>
      </p:sp>
      <p:sp>
        <p:nvSpPr>
          <p:cNvPr id="57347" name="2 İçerik Yer Tutucusu"/>
          <p:cNvSpPr>
            <a:spLocks noGrp="1"/>
          </p:cNvSpPr>
          <p:nvPr>
            <p:ph idx="4294967295"/>
          </p:nvPr>
        </p:nvSpPr>
        <p:spPr>
          <a:xfrm>
            <a:off x="1221972" y="1808509"/>
            <a:ext cx="8715391" cy="4608512"/>
          </a:xfrm>
        </p:spPr>
        <p:txBody>
          <a:bodyPr>
            <a:normAutofit/>
          </a:bodyPr>
          <a:lstStyle/>
          <a:p>
            <a:pPr algn="just"/>
            <a:r>
              <a:rPr lang="tr-TR" altLang="tr-TR" sz="2400" dirty="0" err="1">
                <a:cs typeface="Arial" panose="020B0604020202020204" pitchFamily="34" charset="0"/>
              </a:rPr>
              <a:t>Fetal</a:t>
            </a:r>
            <a:r>
              <a:rPr lang="tr-TR" altLang="tr-TR" sz="2400" dirty="0">
                <a:cs typeface="Arial" panose="020B0604020202020204" pitchFamily="34" charset="0"/>
              </a:rPr>
              <a:t> doz 100 </a:t>
            </a:r>
            <a:r>
              <a:rPr lang="tr-TR" altLang="tr-TR" sz="2400" dirty="0" err="1">
                <a:cs typeface="Arial" panose="020B0604020202020204" pitchFamily="34" charset="0"/>
              </a:rPr>
              <a:t>mGy</a:t>
            </a:r>
            <a:r>
              <a:rPr lang="tr-TR" altLang="tr-TR" sz="2400" dirty="0">
                <a:cs typeface="Arial" panose="020B0604020202020204" pitchFamily="34" charset="0"/>
              </a:rPr>
              <a:t> ‘</a:t>
            </a:r>
            <a:r>
              <a:rPr lang="tr-TR" altLang="tr-TR" sz="2400" dirty="0" err="1">
                <a:cs typeface="Arial" panose="020B0604020202020204" pitchFamily="34" charset="0"/>
              </a:rPr>
              <a:t>lik</a:t>
            </a:r>
            <a:r>
              <a:rPr lang="tr-TR" altLang="tr-TR" sz="2400" dirty="0">
                <a:cs typeface="Arial" panose="020B0604020202020204" pitchFamily="34" charset="0"/>
              </a:rPr>
              <a:t> düzeye 3 </a:t>
            </a:r>
            <a:r>
              <a:rPr lang="tr-TR" altLang="tr-TR" sz="2400" dirty="0" err="1">
                <a:cs typeface="Arial" panose="020B0604020202020204" pitchFamily="34" charset="0"/>
              </a:rPr>
              <a:t>Pelvik</a:t>
            </a:r>
            <a:r>
              <a:rPr lang="tr-TR" altLang="tr-TR" sz="2400" dirty="0">
                <a:cs typeface="Arial" panose="020B0604020202020204" pitchFamily="34" charset="0"/>
              </a:rPr>
              <a:t> CT yada 20 konvansiyonel direkt </a:t>
            </a:r>
            <a:r>
              <a:rPr lang="tr-TR" altLang="tr-TR" sz="2400" dirty="0" err="1">
                <a:cs typeface="Arial" panose="020B0604020202020204" pitchFamily="34" charset="0"/>
              </a:rPr>
              <a:t>grafi</a:t>
            </a:r>
            <a:r>
              <a:rPr lang="tr-TR" altLang="tr-TR" sz="2400" dirty="0">
                <a:cs typeface="Arial" panose="020B0604020202020204" pitchFamily="34" charset="0"/>
              </a:rPr>
              <a:t> (X-ışını) işleminde dahi ulaşmaz. Bu doza </a:t>
            </a:r>
            <a:r>
              <a:rPr lang="tr-TR" altLang="tr-TR" sz="2400" dirty="0" err="1">
                <a:cs typeface="Arial" panose="020B0604020202020204" pitchFamily="34" charset="0"/>
              </a:rPr>
              <a:t>pelviste</a:t>
            </a:r>
            <a:r>
              <a:rPr lang="tr-TR" altLang="tr-TR" sz="2400" dirty="0">
                <a:cs typeface="Arial" panose="020B0604020202020204" pitchFamily="34" charset="0"/>
              </a:rPr>
              <a:t> </a:t>
            </a:r>
            <a:r>
              <a:rPr lang="tr-TR" altLang="tr-TR" sz="2400" dirty="0" err="1">
                <a:cs typeface="Arial" panose="020B0604020202020204" pitchFamily="34" charset="0"/>
              </a:rPr>
              <a:t>floroskopi</a:t>
            </a:r>
            <a:r>
              <a:rPr lang="tr-TR" altLang="tr-TR" sz="2400" dirty="0">
                <a:cs typeface="Arial" panose="020B0604020202020204" pitchFamily="34" charset="0"/>
              </a:rPr>
              <a:t> eşliğinde yapılan girişimsel işlemlerde veya radyoterapi ile ulaşılır.</a:t>
            </a:r>
          </a:p>
          <a:p>
            <a:pPr marL="0" indent="0" algn="just">
              <a:buNone/>
            </a:pPr>
            <a:endParaRPr lang="tr-TR" altLang="tr-TR" sz="2400" dirty="0">
              <a:cs typeface="Arial" panose="020B0604020202020204" pitchFamily="34" charset="0"/>
            </a:endParaRPr>
          </a:p>
          <a:p>
            <a:pPr algn="just"/>
            <a:r>
              <a:rPr lang="tr-TR" altLang="tr-TR" sz="2400" b="1" dirty="0" err="1">
                <a:cs typeface="Arial" panose="020B0604020202020204" pitchFamily="34" charset="0"/>
              </a:rPr>
              <a:t>Fetal</a:t>
            </a:r>
            <a:r>
              <a:rPr lang="tr-TR" altLang="tr-TR" sz="2400" b="1" dirty="0">
                <a:cs typeface="Arial" panose="020B0604020202020204" pitchFamily="34" charset="0"/>
              </a:rPr>
              <a:t> risk: </a:t>
            </a:r>
            <a:r>
              <a:rPr lang="tr-TR" altLang="tr-TR" sz="2400" dirty="0" err="1">
                <a:cs typeface="Arial" panose="020B0604020202020204" pitchFamily="34" charset="0"/>
              </a:rPr>
              <a:t>Fetal</a:t>
            </a:r>
            <a:r>
              <a:rPr lang="tr-TR" altLang="tr-TR" sz="2400" dirty="0">
                <a:cs typeface="Arial" panose="020B0604020202020204" pitchFamily="34" charset="0"/>
              </a:rPr>
              <a:t> dozun 100 </a:t>
            </a:r>
            <a:r>
              <a:rPr lang="tr-TR" altLang="tr-TR" sz="2400" dirty="0" err="1">
                <a:cs typeface="Arial" panose="020B0604020202020204" pitchFamily="34" charset="0"/>
              </a:rPr>
              <a:t>mGy</a:t>
            </a:r>
            <a:r>
              <a:rPr lang="tr-TR" altLang="tr-TR" sz="2400" dirty="0">
                <a:cs typeface="Arial" panose="020B0604020202020204" pitchFamily="34" charset="0"/>
              </a:rPr>
              <a:t> ‘den düşük olduğu durumlarda radyasyon riski temel alınarak gebeliğin sonlandırılması uygun değildir. 500 </a:t>
            </a:r>
            <a:r>
              <a:rPr lang="tr-TR" altLang="tr-TR" sz="2400" dirty="0" err="1">
                <a:cs typeface="Arial" panose="020B0604020202020204" pitchFamily="34" charset="0"/>
              </a:rPr>
              <a:t>mGy</a:t>
            </a:r>
            <a:r>
              <a:rPr lang="tr-TR" altLang="tr-TR" sz="2400" dirty="0">
                <a:cs typeface="Arial" panose="020B0604020202020204" pitchFamily="34" charset="0"/>
              </a:rPr>
              <a:t> ‘den yüksek dozlarda ciddi </a:t>
            </a:r>
            <a:r>
              <a:rPr lang="tr-TR" altLang="tr-TR" sz="2400" dirty="0" err="1">
                <a:cs typeface="Arial" panose="020B0604020202020204" pitchFamily="34" charset="0"/>
              </a:rPr>
              <a:t>fetal</a:t>
            </a:r>
            <a:r>
              <a:rPr lang="tr-TR" altLang="tr-TR" sz="2400" dirty="0">
                <a:cs typeface="Arial" panose="020B0604020202020204" pitchFamily="34" charset="0"/>
              </a:rPr>
              <a:t> hasar riski bulunmaktadır. 100-500 </a:t>
            </a:r>
            <a:r>
              <a:rPr lang="tr-TR" altLang="tr-TR" sz="2400" dirty="0" err="1">
                <a:cs typeface="Arial" panose="020B0604020202020204" pitchFamily="34" charset="0"/>
              </a:rPr>
              <a:t>mGy</a:t>
            </a:r>
            <a:r>
              <a:rPr lang="tr-TR" altLang="tr-TR" sz="2400" dirty="0">
                <a:cs typeface="Arial" panose="020B0604020202020204" pitchFamily="34" charset="0"/>
              </a:rPr>
              <a:t> arası </a:t>
            </a:r>
            <a:r>
              <a:rPr lang="tr-TR" altLang="tr-TR" sz="2400" dirty="0" err="1">
                <a:cs typeface="Arial" panose="020B0604020202020204" pitchFamily="34" charset="0"/>
              </a:rPr>
              <a:t>fetal</a:t>
            </a:r>
            <a:r>
              <a:rPr lang="tr-TR" altLang="tr-TR" sz="2400" dirty="0">
                <a:cs typeface="Arial" panose="020B0604020202020204" pitchFamily="34" charset="0"/>
              </a:rPr>
              <a:t> dozlarda ise olgu bazında değerlendirme yapılmalıdır.</a:t>
            </a:r>
            <a:endParaRPr lang="tr-TR" altLang="tr-TR" sz="2400" b="1" dirty="0">
              <a:cs typeface="Arial" panose="020B0604020202020204" pitchFamily="34" charset="0"/>
            </a:endParaRPr>
          </a:p>
          <a:p>
            <a:pPr algn="just">
              <a:buFont typeface="Wingdings 3" panose="05040102010807070707" pitchFamily="18" charset="2"/>
              <a:buNone/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altLang="tr-TR" sz="1600" dirty="0"/>
          </a:p>
        </p:txBody>
      </p:sp>
    </p:spTree>
    <p:extLst>
      <p:ext uri="{BB962C8B-B14F-4D97-AF65-F5344CB8AC3E}">
        <p14:creationId xmlns:p14="http://schemas.microsoft.com/office/powerpoint/2010/main" val="1097507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>
          <a:xfrm>
            <a:off x="3468689" y="623888"/>
            <a:ext cx="6683375" cy="1281112"/>
          </a:xfrm>
        </p:spPr>
        <p:txBody>
          <a:bodyPr/>
          <a:lstStyle/>
          <a:p>
            <a:endParaRPr lang="tr-TR" altLang="tr-TR"/>
          </a:p>
        </p:txBody>
      </p:sp>
      <p:pic>
        <p:nvPicPr>
          <p:cNvPr id="583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4520" y="152400"/>
            <a:ext cx="8721960" cy="3348609"/>
          </a:xfrm>
          <a:noFill/>
        </p:spPr>
      </p:pic>
      <p:pic>
        <p:nvPicPr>
          <p:cNvPr id="5837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521" y="3560904"/>
            <a:ext cx="8721959" cy="3078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4589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2495600" y="704850"/>
            <a:ext cx="7344816" cy="42068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b="1" dirty="0">
                <a:latin typeface="+mn-lt"/>
              </a:rPr>
              <a:t>GEBELİK</a:t>
            </a:r>
            <a:r>
              <a:rPr lang="tr-TR" sz="3600" b="1" dirty="0"/>
              <a:t> ve RADYASYON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105593" y="1625947"/>
            <a:ext cx="8895465" cy="5232053"/>
          </a:xfrm>
        </p:spPr>
        <p:txBody>
          <a:bodyPr>
            <a:normAutofit/>
          </a:bodyPr>
          <a:lstStyle/>
          <a:p>
            <a:pPr algn="just">
              <a:buClr>
                <a:srgbClr val="FF0000"/>
              </a:buClr>
              <a:buSzPct val="90000"/>
              <a:buFont typeface="Wingdings" panose="05000000000000000000" pitchFamily="2" charset="2"/>
              <a:buChar char="§"/>
              <a:tabLst>
                <a:tab pos="228600" algn="l"/>
              </a:tabLst>
            </a:pPr>
            <a:r>
              <a:rPr lang="tr-TR" dirty="0">
                <a:cs typeface="Arial" panose="020B0604020202020204" pitchFamily="34" charset="0"/>
              </a:rPr>
              <a:t>Gebeliğin ilk döneminde embriyoyu meydana getiren hücre sayısı çok az olduğu için etkilenme tam olur ve hemen daima embriyonun ölümü ile sonuçlanır.</a:t>
            </a:r>
          </a:p>
          <a:p>
            <a:pPr algn="just">
              <a:buClr>
                <a:srgbClr val="FF0000"/>
              </a:buClr>
              <a:buSzPct val="90000"/>
              <a:buFont typeface="Wingdings" panose="05000000000000000000" pitchFamily="2" charset="2"/>
              <a:buChar char="§"/>
              <a:tabLst>
                <a:tab pos="228600" algn="l"/>
              </a:tabLst>
            </a:pPr>
            <a:r>
              <a:rPr lang="tr-TR" dirty="0">
                <a:cs typeface="Arial" panose="020B0604020202020204" pitchFamily="34" charset="0"/>
              </a:rPr>
              <a:t>Hamileliğin </a:t>
            </a:r>
            <a:r>
              <a:rPr lang="tr-TR" u="sng" dirty="0">
                <a:cs typeface="Arial" panose="020B0604020202020204" pitchFamily="34" charset="0"/>
              </a:rPr>
              <a:t>ilk üç haftasında</a:t>
            </a:r>
            <a:r>
              <a:rPr lang="tr-TR" dirty="0">
                <a:cs typeface="Arial" panose="020B0604020202020204" pitchFamily="34" charset="0"/>
              </a:rPr>
              <a:t> ışınlamaya maruz kalınıp canlı doğum gerçekleşmişse daha sonrası için </a:t>
            </a:r>
            <a:r>
              <a:rPr lang="tr-TR" dirty="0" err="1">
                <a:cs typeface="Arial" panose="020B0604020202020204" pitchFamily="34" charset="0"/>
              </a:rPr>
              <a:t>deterministik</a:t>
            </a:r>
            <a:r>
              <a:rPr lang="tr-TR" dirty="0">
                <a:cs typeface="Arial" panose="020B0604020202020204" pitchFamily="34" charset="0"/>
              </a:rPr>
              <a:t> ve </a:t>
            </a:r>
            <a:r>
              <a:rPr lang="tr-TR" dirty="0" err="1">
                <a:cs typeface="Arial" panose="020B0604020202020204" pitchFamily="34" charset="0"/>
              </a:rPr>
              <a:t>stokastik</a:t>
            </a:r>
            <a:r>
              <a:rPr lang="tr-TR" dirty="0">
                <a:cs typeface="Arial" panose="020B0604020202020204" pitchFamily="34" charset="0"/>
              </a:rPr>
              <a:t> etkiler </a:t>
            </a:r>
            <a:r>
              <a:rPr lang="tr-TR" b="1" u="sng" dirty="0">
                <a:cs typeface="Arial" panose="020B0604020202020204" pitchFamily="34" charset="0"/>
              </a:rPr>
              <a:t>beklenmez.</a:t>
            </a:r>
            <a:endParaRPr lang="tr-TR" dirty="0"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SzPct val="90000"/>
              <a:buFont typeface="Wingdings" panose="05000000000000000000" pitchFamily="2" charset="2"/>
              <a:buChar char="§"/>
              <a:tabLst>
                <a:tab pos="228600" algn="l"/>
              </a:tabLst>
            </a:pPr>
            <a:r>
              <a:rPr lang="tr-TR" dirty="0" err="1">
                <a:cs typeface="Arial" panose="020B0604020202020204" pitchFamily="34" charset="0"/>
              </a:rPr>
              <a:t>Orgonagenesis</a:t>
            </a:r>
            <a:r>
              <a:rPr lang="tr-TR" dirty="0">
                <a:cs typeface="Arial" panose="020B0604020202020204" pitchFamily="34" charset="0"/>
              </a:rPr>
              <a:t> periyodunda ışınlamanın meydana geldiği döneme bağlı olarak organ kusurları ortaya çıkabilir. </a:t>
            </a:r>
          </a:p>
          <a:p>
            <a:pPr algn="just">
              <a:buClr>
                <a:srgbClr val="FF0000"/>
              </a:buClr>
              <a:buSzPct val="90000"/>
              <a:buFont typeface="Wingdings" panose="05000000000000000000" pitchFamily="2" charset="2"/>
              <a:buChar char="§"/>
              <a:tabLst>
                <a:tab pos="228600" algn="l"/>
              </a:tabLst>
            </a:pPr>
            <a:r>
              <a:rPr lang="tr-TR" dirty="0">
                <a:cs typeface="Arial" panose="020B0604020202020204" pitchFamily="34" charset="0"/>
              </a:rPr>
              <a:t>Yüksek dozlarda geçerli olup 0.1 </a:t>
            </a:r>
            <a:r>
              <a:rPr lang="tr-TR" dirty="0" err="1">
                <a:cs typeface="Arial" panose="020B0604020202020204" pitchFamily="34" charset="0"/>
              </a:rPr>
              <a:t>Sv</a:t>
            </a:r>
            <a:r>
              <a:rPr lang="tr-TR" dirty="0">
                <a:cs typeface="Arial" panose="020B0604020202020204" pitchFamily="34" charset="0"/>
              </a:rPr>
              <a:t> den düşük ise belirli bir etki beklenmez.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774241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Gebelik:</a:t>
            </a:r>
          </a:p>
          <a:p>
            <a:endParaRPr lang="tr-TR" dirty="0" smtClean="0"/>
          </a:p>
          <a:p>
            <a:pPr lvl="1"/>
            <a:r>
              <a:rPr lang="tr-TR" dirty="0" err="1" smtClean="0"/>
              <a:t>Preimplantasyon</a:t>
            </a:r>
            <a:r>
              <a:rPr lang="tr-TR" dirty="0" smtClean="0"/>
              <a:t>: 0 ila 9 gün</a:t>
            </a:r>
          </a:p>
          <a:p>
            <a:pPr lvl="1"/>
            <a:r>
              <a:rPr lang="tr-TR" dirty="0" err="1" smtClean="0"/>
              <a:t>Organogenez</a:t>
            </a:r>
            <a:r>
              <a:rPr lang="tr-TR" dirty="0" smtClean="0"/>
              <a:t> : 10 gün ila 6 hafta </a:t>
            </a:r>
          </a:p>
          <a:p>
            <a:pPr lvl="1"/>
            <a:r>
              <a:rPr lang="tr-TR" dirty="0" err="1" smtClean="0"/>
              <a:t>Fetal</a:t>
            </a:r>
            <a:r>
              <a:rPr lang="tr-TR" dirty="0" smtClean="0"/>
              <a:t> periyod: 6 haftadan </a:t>
            </a:r>
            <a:r>
              <a:rPr lang="tr-TR" dirty="0" err="1" smtClean="0"/>
              <a:t>term</a:t>
            </a:r>
            <a:r>
              <a:rPr lang="tr-TR" dirty="0" smtClean="0"/>
              <a:t> döneme  kadar geçen süre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4551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76" y="1825700"/>
            <a:ext cx="10515600" cy="5532895"/>
          </a:xfrm>
        </p:spPr>
        <p:txBody>
          <a:bodyPr>
            <a:normAutofit/>
          </a:bodyPr>
          <a:lstStyle/>
          <a:p>
            <a:r>
              <a:rPr lang="tr-TR" dirty="0"/>
              <a:t>Radyasyonun gelişmekte olan embriyo ve </a:t>
            </a:r>
            <a:r>
              <a:rPr lang="tr-TR" dirty="0" err="1"/>
              <a:t>fetus</a:t>
            </a:r>
            <a:r>
              <a:rPr lang="tr-TR" dirty="0"/>
              <a:t> üzerindeki başlıca </a:t>
            </a:r>
            <a:r>
              <a:rPr lang="tr-TR" dirty="0" smtClean="0"/>
              <a:t>etkileri;</a:t>
            </a:r>
          </a:p>
          <a:p>
            <a:pPr lvl="1"/>
            <a:r>
              <a:rPr lang="tr-TR" dirty="0" smtClean="0"/>
              <a:t> kanser,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/>
              <a:t>embriyonik</a:t>
            </a:r>
            <a:r>
              <a:rPr lang="tr-TR" dirty="0"/>
              <a:t>, </a:t>
            </a:r>
            <a:r>
              <a:rPr lang="tr-TR" dirty="0" err="1"/>
              <a:t>fetal</a:t>
            </a:r>
            <a:r>
              <a:rPr lang="tr-TR" dirty="0"/>
              <a:t> veya </a:t>
            </a:r>
            <a:r>
              <a:rPr lang="tr-TR" dirty="0" err="1"/>
              <a:t>neonatal</a:t>
            </a:r>
            <a:r>
              <a:rPr lang="tr-TR" dirty="0"/>
              <a:t> </a:t>
            </a:r>
            <a:r>
              <a:rPr lang="tr-TR" dirty="0" smtClean="0"/>
              <a:t>ölüm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doğumsal </a:t>
            </a:r>
            <a:r>
              <a:rPr lang="tr-TR" dirty="0" err="1"/>
              <a:t>malformasyonlar</a:t>
            </a:r>
            <a:r>
              <a:rPr lang="tr-TR" dirty="0"/>
              <a:t>; </a:t>
            </a:r>
            <a:endParaRPr lang="tr-TR" dirty="0" smtClean="0"/>
          </a:p>
          <a:p>
            <a:pPr lvl="1"/>
            <a:r>
              <a:rPr lang="tr-TR" dirty="0" smtClean="0"/>
              <a:t>büyüme </a:t>
            </a:r>
            <a:r>
              <a:rPr lang="tr-TR" dirty="0"/>
              <a:t>geriliği; </a:t>
            </a:r>
          </a:p>
          <a:p>
            <a:pPr lvl="1"/>
            <a:r>
              <a:rPr lang="tr-TR" dirty="0" smtClean="0"/>
              <a:t>zeka </a:t>
            </a:r>
            <a:r>
              <a:rPr lang="tr-TR" dirty="0"/>
              <a:t>geriliği </a:t>
            </a:r>
            <a:endParaRPr lang="tr-TR" dirty="0" smtClean="0"/>
          </a:p>
          <a:p>
            <a:pPr lvl="1"/>
            <a:r>
              <a:rPr lang="tr-TR" dirty="0" smtClean="0"/>
              <a:t>fonksiyonel </a:t>
            </a:r>
            <a:r>
              <a:rPr lang="tr-TR" dirty="0"/>
              <a:t>bozukluklar </a:t>
            </a: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788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Preimplantasyon</a:t>
            </a:r>
            <a:r>
              <a:rPr lang="tr-TR" dirty="0" smtClean="0"/>
              <a:t> sırasında ışınlama, embriyonun potansiyel ölümüne yol açar.</a:t>
            </a:r>
          </a:p>
          <a:p>
            <a:endParaRPr lang="tr-TR" dirty="0" smtClean="0"/>
          </a:p>
          <a:p>
            <a:r>
              <a:rPr lang="tr-TR" dirty="0" smtClean="0"/>
              <a:t>100 </a:t>
            </a:r>
            <a:r>
              <a:rPr lang="tr-TR" dirty="0" err="1" smtClean="0"/>
              <a:t>mGy'den</a:t>
            </a:r>
            <a:r>
              <a:rPr lang="tr-TR" dirty="0" smtClean="0"/>
              <a:t> daha az dozlarda, bu tür ölümcül etkiler daha seyrek görülür.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6169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414</Words>
  <Application>Microsoft Office PowerPoint</Application>
  <PresentationFormat>Geniş ekran</PresentationFormat>
  <Paragraphs>44</Paragraphs>
  <Slides>13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Wingdings 3</vt:lpstr>
      <vt:lpstr>Office Teması</vt:lpstr>
      <vt:lpstr>Clip</vt:lpstr>
      <vt:lpstr>   Radyasyonun fetüs ve embriyodaki etkileri:  </vt:lpstr>
      <vt:lpstr>GEBELİK ve RADYASYON</vt:lpstr>
      <vt:lpstr>GEBELİK ve RADYASYON</vt:lpstr>
      <vt:lpstr>Gebelik ve Tıbbi Işınlama</vt:lpstr>
      <vt:lpstr>PowerPoint Sunusu</vt:lpstr>
      <vt:lpstr>GEBELİK ve RADYASYON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DERS13 Radyasyonun fetüs ve embriyodaki etkileri:</dc:title>
  <dc:creator>SUMERYA</dc:creator>
  <cp:lastModifiedBy>user</cp:lastModifiedBy>
  <cp:revision>5</cp:revision>
  <dcterms:created xsi:type="dcterms:W3CDTF">2019-02-24T18:53:21Z</dcterms:created>
  <dcterms:modified xsi:type="dcterms:W3CDTF">2021-03-30T13:03:02Z</dcterms:modified>
</cp:coreProperties>
</file>