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24127B-8F92-45B6-972E-ADFEF87E4DB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47366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24127B-8F92-45B6-972E-ADFEF87E4DB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2897664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24127B-8F92-45B6-972E-ADFEF87E4DB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29057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24127B-8F92-45B6-972E-ADFEF87E4DB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426486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D24127B-8F92-45B6-972E-ADFEF87E4DB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2582631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D24127B-8F92-45B6-972E-ADFEF87E4DB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2109038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D24127B-8F92-45B6-972E-ADFEF87E4DB4}"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355691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D24127B-8F92-45B6-972E-ADFEF87E4DB4}"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169517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D24127B-8F92-45B6-972E-ADFEF87E4DB4}"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250510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24127B-8F92-45B6-972E-ADFEF87E4DB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1775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24127B-8F92-45B6-972E-ADFEF87E4DB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4C3BD-9D60-481B-A221-0B13FDA492FF}" type="slidenum">
              <a:rPr lang="tr-TR" smtClean="0"/>
              <a:t>‹#›</a:t>
            </a:fld>
            <a:endParaRPr lang="tr-TR"/>
          </a:p>
        </p:txBody>
      </p:sp>
    </p:spTree>
    <p:extLst>
      <p:ext uri="{BB962C8B-B14F-4D97-AF65-F5344CB8AC3E}">
        <p14:creationId xmlns:p14="http://schemas.microsoft.com/office/powerpoint/2010/main" val="362470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4127B-8F92-45B6-972E-ADFEF87E4DB4}"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4C3BD-9D60-481B-A221-0B13FDA492FF}" type="slidenum">
              <a:rPr lang="tr-TR" smtClean="0"/>
              <a:t>‹#›</a:t>
            </a:fld>
            <a:endParaRPr lang="tr-TR"/>
          </a:p>
        </p:txBody>
      </p:sp>
    </p:spTree>
    <p:extLst>
      <p:ext uri="{BB962C8B-B14F-4D97-AF65-F5344CB8AC3E}">
        <p14:creationId xmlns:p14="http://schemas.microsoft.com/office/powerpoint/2010/main" val="3958652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919536" y="1484784"/>
            <a:ext cx="8305800" cy="4228850"/>
          </a:xfrm>
          <a:prstGeom prst="rect">
            <a:avLst/>
          </a:prstGeom>
          <a:noFill/>
          <a:ln w="12700" cap="sq">
            <a:noFill/>
            <a:miter lim="800000"/>
            <a:headEnd type="none" w="sm" len="sm"/>
            <a:tailEnd type="none" w="sm" len="sm"/>
          </a:ln>
          <a:effectLst/>
        </p:spPr>
        <p:txBody>
          <a:bodyPr>
            <a:spAutoFit/>
          </a:bodyPr>
          <a:lstStyle/>
          <a:p>
            <a:pPr>
              <a:lnSpc>
                <a:spcPct val="140000"/>
              </a:lnSpc>
              <a:buFontTx/>
              <a:buNone/>
            </a:pPr>
            <a:r>
              <a:rPr lang="tr-TR" sz="2400" b="1" dirty="0">
                <a:solidFill>
                  <a:srgbClr val="FF0000"/>
                </a:solidFill>
                <a:cs typeface="Arial" charset="0"/>
              </a:rPr>
              <a:t>Başka bir kaynakta ise </a:t>
            </a:r>
            <a:r>
              <a:rPr lang="tr-TR" sz="2400" b="1" dirty="0" err="1">
                <a:solidFill>
                  <a:srgbClr val="FF0000"/>
                </a:solidFill>
                <a:cs typeface="Arial" charset="0"/>
              </a:rPr>
              <a:t>Taylorizm’in</a:t>
            </a:r>
            <a:r>
              <a:rPr lang="tr-TR" sz="2400" b="1" dirty="0">
                <a:solidFill>
                  <a:srgbClr val="FF0000"/>
                </a:solidFill>
                <a:cs typeface="Arial" charset="0"/>
              </a:rPr>
              <a:t> ilkeleri</a:t>
            </a:r>
            <a:r>
              <a:rPr lang="tr-TR" sz="2400" b="1" dirty="0">
                <a:solidFill>
                  <a:srgbClr val="FF0000"/>
                </a:solidFill>
              </a:rPr>
              <a:t>;</a:t>
            </a:r>
          </a:p>
          <a:p>
            <a:pPr>
              <a:lnSpc>
                <a:spcPct val="140000"/>
              </a:lnSpc>
              <a:buFontTx/>
              <a:buNone/>
            </a:pPr>
            <a:endParaRPr lang="tr-TR" sz="2400" dirty="0"/>
          </a:p>
          <a:p>
            <a:pPr eaLnBrk="0" hangingPunct="0">
              <a:lnSpc>
                <a:spcPct val="140000"/>
              </a:lnSpc>
              <a:buFontTx/>
              <a:buNone/>
            </a:pPr>
            <a:r>
              <a:rPr lang="tr-TR" sz="2400" dirty="0"/>
              <a:t>1</a:t>
            </a:r>
            <a:r>
              <a:rPr lang="tr-TR" sz="2400" dirty="0"/>
              <a:t>. </a:t>
            </a:r>
            <a:r>
              <a:rPr lang="tr-TR" sz="2400" dirty="0">
                <a:cs typeface="Arial" charset="0"/>
              </a:rPr>
              <a:t>Gelişigüzel </a:t>
            </a:r>
            <a:r>
              <a:rPr lang="tr-TR" sz="2400" dirty="0">
                <a:cs typeface="Arial" charset="0"/>
              </a:rPr>
              <a:t>çalışma değil bilimsel çalışma düzeni,</a:t>
            </a:r>
            <a:endParaRPr lang="tr-TR" sz="2400" dirty="0">
              <a:cs typeface="Times New Roman" pitchFamily="18" charset="0"/>
            </a:endParaRPr>
          </a:p>
          <a:p>
            <a:pPr eaLnBrk="0" hangingPunct="0">
              <a:lnSpc>
                <a:spcPct val="140000"/>
              </a:lnSpc>
              <a:buFontTx/>
              <a:buNone/>
            </a:pPr>
            <a:r>
              <a:rPr lang="tr-TR" sz="2400" dirty="0"/>
              <a:t>2</a:t>
            </a:r>
            <a:r>
              <a:rPr lang="tr-TR" sz="2400" dirty="0"/>
              <a:t>. </a:t>
            </a:r>
            <a:r>
              <a:rPr lang="tr-TR" sz="2400" dirty="0">
                <a:cs typeface="Arial" charset="0"/>
              </a:rPr>
              <a:t>Başıbozukluk </a:t>
            </a:r>
            <a:r>
              <a:rPr lang="tr-TR" sz="2400" dirty="0">
                <a:cs typeface="Arial" charset="0"/>
              </a:rPr>
              <a:t>değil ahenk ve koordinasyon,</a:t>
            </a:r>
            <a:endParaRPr lang="tr-TR" sz="2400" dirty="0">
              <a:cs typeface="Times New Roman" pitchFamily="18" charset="0"/>
            </a:endParaRPr>
          </a:p>
          <a:p>
            <a:pPr eaLnBrk="0" hangingPunct="0">
              <a:lnSpc>
                <a:spcPct val="140000"/>
              </a:lnSpc>
              <a:buFontTx/>
              <a:buNone/>
            </a:pPr>
            <a:r>
              <a:rPr lang="tr-TR" sz="2400" dirty="0"/>
              <a:t>3</a:t>
            </a:r>
            <a:r>
              <a:rPr lang="tr-TR" sz="2400" dirty="0"/>
              <a:t>. </a:t>
            </a:r>
            <a:r>
              <a:rPr lang="tr-TR" sz="2400" dirty="0">
                <a:cs typeface="Arial" charset="0"/>
              </a:rPr>
              <a:t>Kişisellik </a:t>
            </a:r>
            <a:r>
              <a:rPr lang="tr-TR" sz="2400" dirty="0">
                <a:cs typeface="Arial" charset="0"/>
              </a:rPr>
              <a:t>değil yardımlaşma,</a:t>
            </a:r>
            <a:endParaRPr lang="tr-TR" sz="2400" dirty="0">
              <a:cs typeface="Times New Roman" pitchFamily="18" charset="0"/>
            </a:endParaRPr>
          </a:p>
          <a:p>
            <a:pPr eaLnBrk="0" hangingPunct="0">
              <a:lnSpc>
                <a:spcPct val="140000"/>
              </a:lnSpc>
              <a:buFontTx/>
              <a:buNone/>
            </a:pPr>
            <a:r>
              <a:rPr lang="tr-TR" sz="2400" dirty="0"/>
              <a:t>4</a:t>
            </a:r>
            <a:r>
              <a:rPr lang="tr-TR" sz="2400" dirty="0"/>
              <a:t>. </a:t>
            </a:r>
            <a:r>
              <a:rPr lang="tr-TR" sz="2400" dirty="0">
                <a:cs typeface="Arial" charset="0"/>
              </a:rPr>
              <a:t>Düşük </a:t>
            </a:r>
            <a:r>
              <a:rPr lang="tr-TR" sz="2400" dirty="0">
                <a:cs typeface="Arial" charset="0"/>
              </a:rPr>
              <a:t>verim değil maksimum çıktı,</a:t>
            </a:r>
            <a:endParaRPr lang="tr-TR" sz="2400" dirty="0">
              <a:cs typeface="Times New Roman" pitchFamily="18" charset="0"/>
            </a:endParaRPr>
          </a:p>
          <a:p>
            <a:pPr eaLnBrk="0" hangingPunct="0">
              <a:lnSpc>
                <a:spcPct val="140000"/>
              </a:lnSpc>
              <a:buFontTx/>
              <a:buNone/>
            </a:pPr>
            <a:r>
              <a:rPr lang="tr-TR" sz="2400" dirty="0"/>
              <a:t>5</a:t>
            </a:r>
            <a:r>
              <a:rPr lang="tr-TR" sz="2400" dirty="0"/>
              <a:t>. </a:t>
            </a:r>
            <a:r>
              <a:rPr lang="tr-TR" sz="2400" dirty="0">
                <a:cs typeface="Arial" charset="0"/>
              </a:rPr>
              <a:t>Herkesin </a:t>
            </a:r>
            <a:r>
              <a:rPr lang="tr-TR" sz="2400" dirty="0">
                <a:cs typeface="Arial" charset="0"/>
              </a:rPr>
              <a:t>mümkün olan en yüksek verimlilik düzeyine çıkarılması için eğitim </a:t>
            </a:r>
            <a:r>
              <a:rPr lang="tr-TR" sz="2400" dirty="0"/>
              <a:t>şeklinde ifade edilmiştir.</a:t>
            </a:r>
          </a:p>
        </p:txBody>
      </p:sp>
      <p:sp>
        <p:nvSpPr>
          <p:cNvPr id="4" name="3 Metin kutusu"/>
          <p:cNvSpPr txBox="1"/>
          <p:nvPr/>
        </p:nvSpPr>
        <p:spPr>
          <a:xfrm>
            <a:off x="1809720" y="214290"/>
            <a:ext cx="8358246" cy="523220"/>
          </a:xfrm>
          <a:prstGeom prst="rect">
            <a:avLst/>
          </a:prstGeom>
          <a:noFill/>
        </p:spPr>
        <p:txBody>
          <a:bodyPr wrap="square" rtlCol="0">
            <a:spAutoFit/>
          </a:bodyPr>
          <a:lstStyle/>
          <a:p>
            <a:pPr algn="ctr"/>
            <a:r>
              <a:rPr lang="tr-TR" sz="2800" b="1" dirty="0">
                <a:solidFill>
                  <a:srgbClr val="FF0000"/>
                </a:solidFill>
              </a:rPr>
              <a:t>TAYLORİZM’İN İLKELERİ</a:t>
            </a:r>
          </a:p>
        </p:txBody>
      </p:sp>
    </p:spTree>
    <p:extLst>
      <p:ext uri="{BB962C8B-B14F-4D97-AF65-F5344CB8AC3E}">
        <p14:creationId xmlns:p14="http://schemas.microsoft.com/office/powerpoint/2010/main" val="3693152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dissolve">
                                      <p:cBhvr>
                                        <p:cTn id="7" dur="500"/>
                                        <p:tgtEl>
                                          <p:spTgt spid="1026">
                                            <p:txEl>
                                              <p:pRg st="0" end="0"/>
                                            </p:txEl>
                                          </p:spTgt>
                                        </p:tgtEl>
                                      </p:cBhvr>
                                    </p:animEffect>
                                  </p:childTnLst>
                                  <p:subTnLst>
                                    <p:animClr clrSpc="rgb" dir="cw">
                                      <p:cBhvr override="childStyle">
                                        <p:cTn dur="1" fill="hold" display="0" masterRel="nextClick" afterEffect="1"/>
                                        <p:tgtEl>
                                          <p:spTgt spid="1026">
                                            <p:txEl>
                                              <p:pRg st="0" end="0"/>
                                            </p:txEl>
                                          </p:spTgt>
                                        </p:tgtEl>
                                        <p:attrNameLst>
                                          <p:attrName>ppt_c</p:attrName>
                                        </p:attrNameLst>
                                      </p:cBhvr>
                                      <p:to>
                                        <a:schemeClr val="bg1"/>
                                      </p:to>
                                    </p:animClr>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6">
                                            <p:txEl>
                                              <p:pRg st="2" end="2"/>
                                            </p:txEl>
                                          </p:spTgt>
                                        </p:tgtEl>
                                        <p:attrNameLst>
                                          <p:attrName>style.visibility</p:attrName>
                                        </p:attrNameLst>
                                      </p:cBhvr>
                                      <p:to>
                                        <p:strVal val="visible"/>
                                      </p:to>
                                    </p:set>
                                    <p:animEffect transition="in" filter="dissolve">
                                      <p:cBhvr>
                                        <p:cTn id="12" dur="500"/>
                                        <p:tgtEl>
                                          <p:spTgt spid="1026">
                                            <p:txEl>
                                              <p:pRg st="2" end="2"/>
                                            </p:txEl>
                                          </p:spTgt>
                                        </p:tgtEl>
                                      </p:cBhvr>
                                    </p:animEffect>
                                  </p:childTnLst>
                                  <p:subTnLst>
                                    <p:animClr clrSpc="rgb" dir="cw">
                                      <p:cBhvr override="childStyle">
                                        <p:cTn dur="1" fill="hold" display="0" masterRel="nextClick" afterEffect="1"/>
                                        <p:tgtEl>
                                          <p:spTgt spid="1026">
                                            <p:txEl>
                                              <p:pRg st="2" end="2"/>
                                            </p:txEl>
                                          </p:spTgt>
                                        </p:tgtEl>
                                        <p:attrNameLst>
                                          <p:attrName>ppt_c</p:attrName>
                                        </p:attrNameLst>
                                      </p:cBhvr>
                                      <p:to>
                                        <a:schemeClr val="bg1"/>
                                      </p:to>
                                    </p:animClr>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6">
                                            <p:txEl>
                                              <p:pRg st="3" end="3"/>
                                            </p:txEl>
                                          </p:spTgt>
                                        </p:tgtEl>
                                        <p:attrNameLst>
                                          <p:attrName>style.visibility</p:attrName>
                                        </p:attrNameLst>
                                      </p:cBhvr>
                                      <p:to>
                                        <p:strVal val="visible"/>
                                      </p:to>
                                    </p:set>
                                    <p:animEffect transition="in" filter="dissolve">
                                      <p:cBhvr>
                                        <p:cTn id="17" dur="500"/>
                                        <p:tgtEl>
                                          <p:spTgt spid="1026">
                                            <p:txEl>
                                              <p:pRg st="3" end="3"/>
                                            </p:txEl>
                                          </p:spTgt>
                                        </p:tgtEl>
                                      </p:cBhvr>
                                    </p:animEffect>
                                  </p:childTnLst>
                                  <p:subTnLst>
                                    <p:animClr clrSpc="rgb" dir="cw">
                                      <p:cBhvr override="childStyle">
                                        <p:cTn dur="1" fill="hold" display="0" masterRel="nextClick" afterEffect="1"/>
                                        <p:tgtEl>
                                          <p:spTgt spid="1026">
                                            <p:txEl>
                                              <p:pRg st="3" end="3"/>
                                            </p:txEl>
                                          </p:spTgt>
                                        </p:tgtEl>
                                        <p:attrNameLst>
                                          <p:attrName>ppt_c</p:attrName>
                                        </p:attrNameLst>
                                      </p:cBhvr>
                                      <p:to>
                                        <a:schemeClr val="bg1"/>
                                      </p:to>
                                    </p:animClr>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6">
                                            <p:txEl>
                                              <p:pRg st="4" end="4"/>
                                            </p:txEl>
                                          </p:spTgt>
                                        </p:tgtEl>
                                        <p:attrNameLst>
                                          <p:attrName>style.visibility</p:attrName>
                                        </p:attrNameLst>
                                      </p:cBhvr>
                                      <p:to>
                                        <p:strVal val="visible"/>
                                      </p:to>
                                    </p:set>
                                    <p:animEffect transition="in" filter="dissolve">
                                      <p:cBhvr>
                                        <p:cTn id="22" dur="500"/>
                                        <p:tgtEl>
                                          <p:spTgt spid="1026">
                                            <p:txEl>
                                              <p:pRg st="4" end="4"/>
                                            </p:txEl>
                                          </p:spTgt>
                                        </p:tgtEl>
                                      </p:cBhvr>
                                    </p:animEffect>
                                  </p:childTnLst>
                                  <p:subTnLst>
                                    <p:animClr clrSpc="rgb" dir="cw">
                                      <p:cBhvr override="childStyle">
                                        <p:cTn dur="1" fill="hold" display="0" masterRel="nextClick" afterEffect="1"/>
                                        <p:tgtEl>
                                          <p:spTgt spid="1026">
                                            <p:txEl>
                                              <p:pRg st="4" end="4"/>
                                            </p:txEl>
                                          </p:spTgt>
                                        </p:tgtEl>
                                        <p:attrNameLst>
                                          <p:attrName>ppt_c</p:attrName>
                                        </p:attrNameLst>
                                      </p:cBhvr>
                                      <p:to>
                                        <a:schemeClr val="bg1"/>
                                      </p:to>
                                    </p:animClr>
                                  </p:sub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26">
                                            <p:txEl>
                                              <p:pRg st="5" end="5"/>
                                            </p:txEl>
                                          </p:spTgt>
                                        </p:tgtEl>
                                        <p:attrNameLst>
                                          <p:attrName>style.visibility</p:attrName>
                                        </p:attrNameLst>
                                      </p:cBhvr>
                                      <p:to>
                                        <p:strVal val="visible"/>
                                      </p:to>
                                    </p:set>
                                    <p:animEffect transition="in" filter="dissolve">
                                      <p:cBhvr>
                                        <p:cTn id="27" dur="500"/>
                                        <p:tgtEl>
                                          <p:spTgt spid="1026">
                                            <p:txEl>
                                              <p:pRg st="5" end="5"/>
                                            </p:txEl>
                                          </p:spTgt>
                                        </p:tgtEl>
                                      </p:cBhvr>
                                    </p:animEffect>
                                  </p:childTnLst>
                                  <p:subTnLst>
                                    <p:animClr clrSpc="rgb" dir="cw">
                                      <p:cBhvr override="childStyle">
                                        <p:cTn dur="1" fill="hold" display="0" masterRel="nextClick" afterEffect="1"/>
                                        <p:tgtEl>
                                          <p:spTgt spid="1026">
                                            <p:txEl>
                                              <p:pRg st="5" end="5"/>
                                            </p:txEl>
                                          </p:spTgt>
                                        </p:tgtEl>
                                        <p:attrNameLst>
                                          <p:attrName>ppt_c</p:attrName>
                                        </p:attrNameLst>
                                      </p:cBhvr>
                                      <p:to>
                                        <a:schemeClr val="bg1"/>
                                      </p:to>
                                    </p:animClr>
                                  </p:sub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26">
                                            <p:txEl>
                                              <p:pRg st="6" end="6"/>
                                            </p:txEl>
                                          </p:spTgt>
                                        </p:tgtEl>
                                        <p:attrNameLst>
                                          <p:attrName>style.visibility</p:attrName>
                                        </p:attrNameLst>
                                      </p:cBhvr>
                                      <p:to>
                                        <p:strVal val="visible"/>
                                      </p:to>
                                    </p:set>
                                    <p:animEffect transition="in" filter="dissolve">
                                      <p:cBhvr>
                                        <p:cTn id="32" dur="500"/>
                                        <p:tgtEl>
                                          <p:spTgt spid="1026">
                                            <p:txEl>
                                              <p:pRg st="6" end="6"/>
                                            </p:txEl>
                                          </p:spTgt>
                                        </p:tgtEl>
                                      </p:cBhvr>
                                    </p:animEffect>
                                  </p:childTnLst>
                                  <p:subTnLst>
                                    <p:animClr clrSpc="rgb" dir="cw">
                                      <p:cBhvr override="childStyle">
                                        <p:cTn dur="1" fill="hold" display="0" masterRel="nextClick" afterEffect="1"/>
                                        <p:tgtEl>
                                          <p:spTgt spid="1026">
                                            <p:txEl>
                                              <p:pRg st="6" end="6"/>
                                            </p:txEl>
                                          </p:spTgt>
                                        </p:tgtEl>
                                        <p:attrNameLst>
                                          <p:attrName>ppt_c</p:attrName>
                                        </p:attrNameLst>
                                      </p:cBhvr>
                                      <p:to>
                                        <a:schemeClr val="bg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75520" y="476672"/>
            <a:ext cx="8643998" cy="523220"/>
          </a:xfrm>
          <a:prstGeom prst="rect">
            <a:avLst/>
          </a:prstGeom>
          <a:noFill/>
        </p:spPr>
        <p:txBody>
          <a:bodyPr wrap="square" rtlCol="0">
            <a:spAutoFit/>
          </a:bodyPr>
          <a:lstStyle/>
          <a:p>
            <a:pPr algn="ctr"/>
            <a:r>
              <a:rPr lang="tr-TR" sz="2800" b="1" dirty="0">
                <a:solidFill>
                  <a:srgbClr val="FF0000"/>
                </a:solidFill>
              </a:rPr>
              <a:t>B) YÖNETİM SÜRECİ YAKLAŞIMI </a:t>
            </a:r>
          </a:p>
        </p:txBody>
      </p:sp>
      <p:sp>
        <p:nvSpPr>
          <p:cNvPr id="3" name="2 Metin kutusu"/>
          <p:cNvSpPr txBox="1"/>
          <p:nvPr/>
        </p:nvSpPr>
        <p:spPr>
          <a:xfrm>
            <a:off x="2207568" y="1556793"/>
            <a:ext cx="8064896" cy="4893647"/>
          </a:xfrm>
          <a:prstGeom prst="rect">
            <a:avLst/>
          </a:prstGeom>
          <a:noFill/>
        </p:spPr>
        <p:txBody>
          <a:bodyPr wrap="square" rtlCol="0">
            <a:spAutoFit/>
          </a:bodyPr>
          <a:lstStyle/>
          <a:p>
            <a:pPr algn="just" eaLnBrk="0" hangingPunct="0">
              <a:lnSpc>
                <a:spcPct val="90000"/>
              </a:lnSpc>
              <a:spcBef>
                <a:spcPct val="50000"/>
              </a:spcBef>
              <a:buFont typeface="Arial" pitchFamily="34" charset="0"/>
              <a:buChar char="•"/>
            </a:pPr>
            <a:r>
              <a:rPr lang="tr-TR" sz="2400" dirty="0">
                <a:cs typeface="Arial" charset="0"/>
              </a:rPr>
              <a:t> Yönetim süreci yaklaşımı da ekonomik etkinlik ve rasyonellik fikrini esas almıştır. </a:t>
            </a:r>
          </a:p>
          <a:p>
            <a:pPr algn="just" eaLnBrk="0" hangingPunct="0">
              <a:lnSpc>
                <a:spcPct val="90000"/>
              </a:lnSpc>
              <a:spcBef>
                <a:spcPct val="50000"/>
              </a:spcBef>
              <a:buFont typeface="Arial" pitchFamily="34" charset="0"/>
              <a:buChar char="•"/>
            </a:pPr>
            <a:r>
              <a:rPr lang="tr-TR" sz="2400" dirty="0">
                <a:cs typeface="Arial" charset="0"/>
              </a:rPr>
              <a:t> Bu yaklaşım bilimsel yönetim yaklaşımının bir nevi devamı, onun tamamlayıcısıdır.</a:t>
            </a:r>
          </a:p>
          <a:p>
            <a:pPr algn="just" eaLnBrk="0" hangingPunct="0">
              <a:lnSpc>
                <a:spcPct val="90000"/>
              </a:lnSpc>
              <a:spcBef>
                <a:spcPct val="50000"/>
              </a:spcBef>
              <a:buFont typeface="Arial" pitchFamily="34" charset="0"/>
              <a:buChar char="•"/>
            </a:pPr>
            <a:r>
              <a:rPr lang="tr-TR" sz="2400" dirty="0">
                <a:cs typeface="Arial" charset="0"/>
              </a:rPr>
              <a:t> Sadece organizasyon konuları ile ilgili değil fakat yönetimin bütün alanları ile ilkeler geliştirmeye çalışmıştır. </a:t>
            </a:r>
          </a:p>
          <a:p>
            <a:pPr algn="just" eaLnBrk="0" hangingPunct="0">
              <a:lnSpc>
                <a:spcPct val="90000"/>
              </a:lnSpc>
              <a:spcBef>
                <a:spcPct val="50000"/>
              </a:spcBef>
              <a:buFont typeface="Arial" pitchFamily="34" charset="0"/>
              <a:buChar char="•"/>
            </a:pPr>
            <a:r>
              <a:rPr lang="tr-TR" sz="2400" dirty="0">
                <a:cs typeface="Arial" charset="0"/>
              </a:rPr>
              <a:t> Bu yönü ile bilimsel yönetim yaklaşımından çok daha geniş ve kapsamlı bir yaklaşımdır. 	</a:t>
            </a:r>
          </a:p>
          <a:p>
            <a:pPr algn="just" eaLnBrk="0" hangingPunct="0">
              <a:lnSpc>
                <a:spcPct val="90000"/>
              </a:lnSpc>
              <a:spcBef>
                <a:spcPct val="50000"/>
              </a:spcBef>
              <a:buFont typeface="Arial" pitchFamily="34" charset="0"/>
              <a:buChar char="•"/>
            </a:pPr>
            <a:r>
              <a:rPr lang="tr-TR" sz="2400" dirty="0">
                <a:cs typeface="Arial" charset="0"/>
              </a:rPr>
              <a:t> </a:t>
            </a:r>
            <a:r>
              <a:rPr lang="tr-TR" sz="2400" dirty="0" err="1">
                <a:cs typeface="Arial" charset="0"/>
              </a:rPr>
              <a:t>Fayol</a:t>
            </a:r>
            <a:r>
              <a:rPr lang="tr-TR" sz="2400" dirty="0">
                <a:cs typeface="Arial" charset="0"/>
              </a:rPr>
              <a:t> organizasyonun tamamını ele alarak iyi bir organizasyon dizaynı ve yönetiminin ilkelerini araştırmıştır.</a:t>
            </a:r>
          </a:p>
          <a:p>
            <a:pPr algn="just">
              <a:lnSpc>
                <a:spcPct val="100000"/>
              </a:lnSpc>
              <a:buFont typeface="Arial" pitchFamily="34" charset="0"/>
              <a:buChar char="•"/>
            </a:pPr>
            <a:endParaRPr lang="tr-TR" sz="2400" dirty="0"/>
          </a:p>
          <a:p>
            <a:endParaRPr lang="tr-TR" sz="2400" dirty="0"/>
          </a:p>
        </p:txBody>
      </p:sp>
    </p:spTree>
    <p:extLst>
      <p:ext uri="{BB962C8B-B14F-4D97-AF65-F5344CB8AC3E}">
        <p14:creationId xmlns:p14="http://schemas.microsoft.com/office/powerpoint/2010/main" val="395124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063552" y="1268760"/>
            <a:ext cx="8136904" cy="5780044"/>
          </a:xfrm>
          <a:prstGeom prst="rect">
            <a:avLst/>
          </a:prstGeom>
          <a:noFill/>
        </p:spPr>
        <p:txBody>
          <a:bodyPr wrap="square" rtlCol="0">
            <a:spAutoFit/>
          </a:bodyPr>
          <a:lstStyle/>
          <a:p>
            <a:pPr algn="just" eaLnBrk="0" hangingPunct="0">
              <a:lnSpc>
                <a:spcPct val="90000"/>
              </a:lnSpc>
              <a:spcBef>
                <a:spcPct val="50000"/>
              </a:spcBef>
              <a:buFont typeface="Arial" pitchFamily="34" charset="0"/>
              <a:buChar char="•"/>
            </a:pPr>
            <a:r>
              <a:rPr lang="tr-TR" sz="2200" dirty="0">
                <a:cs typeface="Arial" charset="0"/>
              </a:rPr>
              <a:t> Organizasyon, yönetim süreci yaklaşımının belirli bir sistem içinde ele aldığı konulardan sadece birisidir. </a:t>
            </a:r>
          </a:p>
          <a:p>
            <a:pPr algn="just" eaLnBrk="0" hangingPunct="0">
              <a:lnSpc>
                <a:spcPct val="90000"/>
              </a:lnSpc>
              <a:spcBef>
                <a:spcPct val="50000"/>
              </a:spcBef>
              <a:buFont typeface="Arial" pitchFamily="34" charset="0"/>
              <a:buChar char="•"/>
            </a:pPr>
            <a:endParaRPr lang="tr-TR" sz="2200" dirty="0">
              <a:cs typeface="Arial" charset="0"/>
            </a:endParaRPr>
          </a:p>
          <a:p>
            <a:pPr algn="just" eaLnBrk="0" hangingPunct="0">
              <a:lnSpc>
                <a:spcPct val="90000"/>
              </a:lnSpc>
              <a:spcBef>
                <a:spcPct val="50000"/>
              </a:spcBef>
              <a:buFont typeface="Arial" pitchFamily="34" charset="0"/>
              <a:buChar char="•"/>
            </a:pPr>
            <a:r>
              <a:rPr lang="tr-TR" sz="2200" dirty="0">
                <a:cs typeface="Arial" charset="0"/>
              </a:rPr>
              <a:t> Ele alınan bu konularla ilgili olarak çeşitli ilkeler geliştirilmiştir. </a:t>
            </a:r>
          </a:p>
          <a:p>
            <a:pPr algn="just" eaLnBrk="0" hangingPunct="0">
              <a:lnSpc>
                <a:spcPct val="90000"/>
              </a:lnSpc>
              <a:spcBef>
                <a:spcPct val="50000"/>
              </a:spcBef>
              <a:buFont typeface="Arial" pitchFamily="34" charset="0"/>
              <a:buChar char="•"/>
            </a:pPr>
            <a:endParaRPr lang="tr-TR" sz="2200" dirty="0">
              <a:cs typeface="Arial" charset="0"/>
            </a:endParaRPr>
          </a:p>
          <a:p>
            <a:pPr algn="just" eaLnBrk="0" hangingPunct="0">
              <a:lnSpc>
                <a:spcPct val="90000"/>
              </a:lnSpc>
              <a:spcBef>
                <a:spcPct val="50000"/>
              </a:spcBef>
              <a:buFont typeface="Arial" pitchFamily="34" charset="0"/>
              <a:buChar char="•"/>
            </a:pPr>
            <a:r>
              <a:rPr lang="tr-TR" sz="2200" dirty="0">
                <a:cs typeface="Arial" charset="0"/>
              </a:rPr>
              <a:t> Yönetim süreci yaklaşımının mesajı şudur: Bu ilkeleri izlersen başarılı olursun.  </a:t>
            </a:r>
          </a:p>
          <a:p>
            <a:pPr algn="just" eaLnBrk="0" hangingPunct="0">
              <a:lnSpc>
                <a:spcPct val="90000"/>
              </a:lnSpc>
              <a:spcBef>
                <a:spcPct val="50000"/>
              </a:spcBef>
              <a:buFont typeface="Arial" pitchFamily="34" charset="0"/>
              <a:buChar char="•"/>
            </a:pPr>
            <a:endParaRPr lang="tr-TR" sz="2200" dirty="0">
              <a:cs typeface="Arial" charset="0"/>
            </a:endParaRPr>
          </a:p>
          <a:p>
            <a:pPr algn="just" eaLnBrk="0" hangingPunct="0">
              <a:lnSpc>
                <a:spcPct val="90000"/>
              </a:lnSpc>
              <a:spcBef>
                <a:spcPct val="50000"/>
              </a:spcBef>
              <a:buFont typeface="Arial" pitchFamily="34" charset="0"/>
              <a:buChar char="•"/>
            </a:pPr>
            <a:r>
              <a:rPr lang="tr-TR" sz="2200" dirty="0">
                <a:cs typeface="Arial" charset="0"/>
              </a:rPr>
              <a:t> Bilimsel yönetim hareketi teknik açıdan konuya bakmış ve yönetim organizasyona fazla önem vermemişlerdir. </a:t>
            </a:r>
          </a:p>
          <a:p>
            <a:pPr algn="just" eaLnBrk="0" hangingPunct="0">
              <a:lnSpc>
                <a:spcPct val="90000"/>
              </a:lnSpc>
              <a:spcBef>
                <a:spcPct val="50000"/>
              </a:spcBef>
              <a:buFont typeface="Arial" pitchFamily="34" charset="0"/>
              <a:buChar char="•"/>
            </a:pPr>
            <a:endParaRPr lang="tr-TR" sz="2200" dirty="0">
              <a:cs typeface="Arial" charset="0"/>
            </a:endParaRPr>
          </a:p>
          <a:p>
            <a:pPr algn="just" eaLnBrk="0" hangingPunct="0">
              <a:lnSpc>
                <a:spcPct val="90000"/>
              </a:lnSpc>
              <a:spcBef>
                <a:spcPct val="50000"/>
              </a:spcBef>
              <a:buFont typeface="Arial" pitchFamily="34" charset="0"/>
              <a:buChar char="•"/>
            </a:pPr>
            <a:r>
              <a:rPr lang="tr-TR" sz="2200" dirty="0">
                <a:cs typeface="Arial" charset="0"/>
              </a:rPr>
              <a:t> Yönetim teorisine en büyük katkıyı sağlayan Henry </a:t>
            </a:r>
            <a:r>
              <a:rPr lang="tr-TR" sz="2200" dirty="0" err="1">
                <a:cs typeface="Arial" charset="0"/>
              </a:rPr>
              <a:t>Fayol’dur</a:t>
            </a:r>
            <a:r>
              <a:rPr lang="tr-TR" sz="2200" dirty="0">
                <a:cs typeface="Arial" charset="0"/>
              </a:rPr>
              <a:t>.  </a:t>
            </a:r>
          </a:p>
          <a:p>
            <a:pPr algn="just">
              <a:lnSpc>
                <a:spcPct val="100000"/>
              </a:lnSpc>
              <a:buFont typeface="Arial" pitchFamily="34" charset="0"/>
              <a:buChar char="•"/>
            </a:pPr>
            <a:endParaRPr lang="tr-TR" sz="2200" dirty="0"/>
          </a:p>
          <a:p>
            <a:endParaRPr lang="tr-TR" sz="2200" dirty="0"/>
          </a:p>
        </p:txBody>
      </p:sp>
      <p:sp>
        <p:nvSpPr>
          <p:cNvPr id="3" name="2 Metin kutusu"/>
          <p:cNvSpPr txBox="1"/>
          <p:nvPr/>
        </p:nvSpPr>
        <p:spPr>
          <a:xfrm>
            <a:off x="1775520" y="548680"/>
            <a:ext cx="8643998" cy="523220"/>
          </a:xfrm>
          <a:prstGeom prst="rect">
            <a:avLst/>
          </a:prstGeom>
          <a:noFill/>
        </p:spPr>
        <p:txBody>
          <a:bodyPr wrap="square" rtlCol="0">
            <a:spAutoFit/>
          </a:bodyPr>
          <a:lstStyle/>
          <a:p>
            <a:pPr algn="ctr"/>
            <a:r>
              <a:rPr lang="tr-TR" sz="2800" b="1" dirty="0">
                <a:solidFill>
                  <a:srgbClr val="FF0000"/>
                </a:solidFill>
              </a:rPr>
              <a:t>B) YÖNETİM SÜRECİ YAKLAŞIMI </a:t>
            </a:r>
          </a:p>
        </p:txBody>
      </p:sp>
    </p:spTree>
    <p:extLst>
      <p:ext uri="{BB962C8B-B14F-4D97-AF65-F5344CB8AC3E}">
        <p14:creationId xmlns:p14="http://schemas.microsoft.com/office/powerpoint/2010/main" val="1057931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75520" y="404664"/>
            <a:ext cx="8643998" cy="523220"/>
          </a:xfrm>
          <a:prstGeom prst="rect">
            <a:avLst/>
          </a:prstGeom>
          <a:noFill/>
        </p:spPr>
        <p:txBody>
          <a:bodyPr wrap="square" rtlCol="0">
            <a:spAutoFit/>
          </a:bodyPr>
          <a:lstStyle/>
          <a:p>
            <a:pPr algn="ctr"/>
            <a:r>
              <a:rPr lang="tr-TR" sz="2800" b="1" dirty="0">
                <a:solidFill>
                  <a:srgbClr val="FF0000"/>
                </a:solidFill>
              </a:rPr>
              <a:t>HENRY FAYOL</a:t>
            </a:r>
          </a:p>
        </p:txBody>
      </p:sp>
      <p:sp>
        <p:nvSpPr>
          <p:cNvPr id="3" name="2 Metin kutusu"/>
          <p:cNvSpPr txBox="1"/>
          <p:nvPr/>
        </p:nvSpPr>
        <p:spPr>
          <a:xfrm>
            <a:off x="1919536" y="1556793"/>
            <a:ext cx="3500462" cy="4893647"/>
          </a:xfrm>
          <a:prstGeom prst="rect">
            <a:avLst/>
          </a:prstGeom>
          <a:noFill/>
        </p:spPr>
        <p:txBody>
          <a:bodyPr wrap="square" rtlCol="0">
            <a:spAutoFit/>
          </a:bodyPr>
          <a:lstStyle/>
          <a:p>
            <a:pPr algn="just" eaLnBrk="0" hangingPunct="0">
              <a:spcBef>
                <a:spcPct val="50000"/>
              </a:spcBef>
            </a:pPr>
            <a:r>
              <a:rPr lang="tr-TR" sz="2400" dirty="0">
                <a:cs typeface="Arial" charset="0"/>
              </a:rPr>
              <a:t> </a:t>
            </a:r>
          </a:p>
          <a:p>
            <a:pPr algn="just" eaLnBrk="0" hangingPunct="0">
              <a:lnSpc>
                <a:spcPct val="90000"/>
              </a:lnSpc>
              <a:spcBef>
                <a:spcPct val="50000"/>
              </a:spcBef>
              <a:buFont typeface="Arial" pitchFamily="34" charset="0"/>
              <a:buChar char="•"/>
            </a:pPr>
            <a:r>
              <a:rPr lang="tr-TR" sz="2400" dirty="0" err="1">
                <a:cs typeface="Arial" charset="0"/>
              </a:rPr>
              <a:t>Fayol’de</a:t>
            </a:r>
            <a:r>
              <a:rPr lang="tr-TR" sz="2400" dirty="0">
                <a:cs typeface="Arial" charset="0"/>
              </a:rPr>
              <a:t> Taylor gibi direkt olarak sanayi içinde çalışan bir yazardır. </a:t>
            </a:r>
          </a:p>
          <a:p>
            <a:pPr algn="just" eaLnBrk="0" hangingPunct="0">
              <a:lnSpc>
                <a:spcPct val="90000"/>
              </a:lnSpc>
              <a:spcBef>
                <a:spcPct val="50000"/>
              </a:spcBef>
              <a:buFont typeface="Arial" pitchFamily="34" charset="0"/>
              <a:buChar char="•"/>
            </a:pPr>
            <a:endParaRPr lang="tr-TR" sz="2400" dirty="0">
              <a:cs typeface="Arial" charset="0"/>
            </a:endParaRPr>
          </a:p>
          <a:p>
            <a:pPr algn="just" eaLnBrk="0" hangingPunct="0">
              <a:lnSpc>
                <a:spcPct val="90000"/>
              </a:lnSpc>
              <a:spcBef>
                <a:spcPct val="50000"/>
              </a:spcBef>
              <a:buFont typeface="Arial" pitchFamily="34" charset="0"/>
              <a:buChar char="•"/>
            </a:pPr>
            <a:r>
              <a:rPr lang="tr-TR" sz="2400" dirty="0">
                <a:cs typeface="Arial" charset="0"/>
              </a:rPr>
              <a:t>Ancak </a:t>
            </a:r>
            <a:r>
              <a:rPr lang="tr-TR" sz="2400" dirty="0" err="1">
                <a:cs typeface="Arial" charset="0"/>
              </a:rPr>
              <a:t>Fayol’ün</a:t>
            </a:r>
            <a:r>
              <a:rPr lang="tr-TR" sz="2400" dirty="0">
                <a:cs typeface="Arial" charset="0"/>
              </a:rPr>
              <a:t> İngilizce literatürde yerin alması ancak 1946’dan sonra, kitabının </a:t>
            </a:r>
            <a:r>
              <a:rPr lang="tr-TR" sz="2400" dirty="0" err="1">
                <a:cs typeface="Arial" charset="0"/>
              </a:rPr>
              <a:t>İngilizce’ye</a:t>
            </a:r>
            <a:r>
              <a:rPr lang="tr-TR" sz="2400" dirty="0">
                <a:cs typeface="Arial" charset="0"/>
              </a:rPr>
              <a:t> çevrilmesi ile birlikte olmuştur.</a:t>
            </a:r>
          </a:p>
          <a:p>
            <a:pPr algn="just" eaLnBrk="0" hangingPunct="0">
              <a:spcBef>
                <a:spcPct val="50000"/>
              </a:spcBef>
            </a:pPr>
            <a:endParaRPr lang="tr-TR" sz="2400" dirty="0"/>
          </a:p>
        </p:txBody>
      </p:sp>
      <p:pic>
        <p:nvPicPr>
          <p:cNvPr id="4" name="3 Resim" descr="genel ve end ing.jpg"/>
          <p:cNvPicPr>
            <a:picLocks noChangeAspect="1"/>
          </p:cNvPicPr>
          <p:nvPr/>
        </p:nvPicPr>
        <p:blipFill>
          <a:blip r:embed="rId2" cstate="print"/>
          <a:stretch>
            <a:fillRect/>
          </a:stretch>
        </p:blipFill>
        <p:spPr>
          <a:xfrm>
            <a:off x="5691186" y="1571612"/>
            <a:ext cx="2190765" cy="3286148"/>
          </a:xfrm>
          <a:prstGeom prst="rect">
            <a:avLst/>
          </a:prstGeom>
        </p:spPr>
      </p:pic>
      <p:pic>
        <p:nvPicPr>
          <p:cNvPr id="5" name="4 Resim" descr="genel ve endüstriyel.jpg"/>
          <p:cNvPicPr>
            <a:picLocks noChangeAspect="1"/>
          </p:cNvPicPr>
          <p:nvPr/>
        </p:nvPicPr>
        <p:blipFill>
          <a:blip r:embed="rId3" cstate="print"/>
          <a:stretch>
            <a:fillRect/>
          </a:stretch>
        </p:blipFill>
        <p:spPr>
          <a:xfrm>
            <a:off x="8167702" y="1571612"/>
            <a:ext cx="2235064" cy="3286148"/>
          </a:xfrm>
          <a:prstGeom prst="rect">
            <a:avLst/>
          </a:prstGeom>
        </p:spPr>
      </p:pic>
    </p:spTree>
    <p:extLst>
      <p:ext uri="{BB962C8B-B14F-4D97-AF65-F5344CB8AC3E}">
        <p14:creationId xmlns:p14="http://schemas.microsoft.com/office/powerpoint/2010/main" val="2797233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38282" y="1643051"/>
            <a:ext cx="8643998" cy="4708981"/>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400" dirty="0">
                <a:cs typeface="Arial" charset="0"/>
              </a:rPr>
              <a:t>Üst yönetim birimlerini geliştirmeye çaba sarf etmiş ve yönetime yukarıdan bakmıştır. </a:t>
            </a:r>
          </a:p>
          <a:p>
            <a:pPr algn="just" eaLnBrk="0" hangingPunct="0">
              <a:lnSpc>
                <a:spcPct val="90000"/>
              </a:lnSpc>
              <a:spcBef>
                <a:spcPct val="50000"/>
              </a:spcBef>
              <a:buFont typeface="Arial" pitchFamily="34" charset="0"/>
              <a:buChar char="•"/>
            </a:pPr>
            <a:r>
              <a:rPr lang="tr-TR" sz="2400" dirty="0">
                <a:cs typeface="Arial" charset="0"/>
              </a:rPr>
              <a:t>Geliştirdiği ilkeler günümüzde, planlama ve organizasyon yapıları için geniş ölçüde kullanılmaktadır.</a:t>
            </a:r>
          </a:p>
          <a:p>
            <a:pPr algn="just" eaLnBrk="0" hangingPunct="0">
              <a:lnSpc>
                <a:spcPct val="90000"/>
              </a:lnSpc>
              <a:spcBef>
                <a:spcPct val="50000"/>
              </a:spcBef>
              <a:buFont typeface="Arial" pitchFamily="34" charset="0"/>
              <a:buChar char="•"/>
            </a:pPr>
            <a:r>
              <a:rPr lang="tr-TR" sz="2400" dirty="0" err="1">
                <a:cs typeface="Arial" charset="0"/>
              </a:rPr>
              <a:t>Fayol</a:t>
            </a:r>
            <a:r>
              <a:rPr lang="tr-TR" sz="2400" dirty="0">
                <a:cs typeface="Arial" charset="0"/>
              </a:rPr>
              <a:t> yönetimin tanımını, yönetim fonksiyonlarına dayandırarak realist bir şekilde yapmıştır.</a:t>
            </a:r>
          </a:p>
          <a:p>
            <a:pPr algn="just" eaLnBrk="0" hangingPunct="0">
              <a:lnSpc>
                <a:spcPct val="90000"/>
              </a:lnSpc>
              <a:spcBef>
                <a:spcPct val="50000"/>
              </a:spcBef>
              <a:buFont typeface="Arial" pitchFamily="34" charset="0"/>
              <a:buChar char="•"/>
            </a:pPr>
            <a:r>
              <a:rPr lang="tr-TR" sz="2400" dirty="0">
                <a:cs typeface="Arial" charset="0"/>
              </a:rPr>
              <a:t>“... yönetimde hiçbir şey mutlak değildir. Yönetim bir ölçü ve kıyas meselesidir..., benzer şartlarda bile olsa aynı ilke nadiren aynı şekilde uygulanır. Bu nedenle ilkeler esnek olmalı ve ihtiyaca adapte edilmelidir.” diyerek yönetimin özelliklerini belirtmiştir.</a:t>
            </a:r>
          </a:p>
          <a:p>
            <a:endParaRPr lang="tr-TR" sz="2400" dirty="0"/>
          </a:p>
          <a:p>
            <a:endParaRPr lang="tr-TR" sz="2400" dirty="0"/>
          </a:p>
        </p:txBody>
      </p:sp>
      <p:sp>
        <p:nvSpPr>
          <p:cNvPr id="3" name="2 Metin kutusu"/>
          <p:cNvSpPr txBox="1"/>
          <p:nvPr/>
        </p:nvSpPr>
        <p:spPr>
          <a:xfrm>
            <a:off x="1703512" y="476672"/>
            <a:ext cx="8643998" cy="523220"/>
          </a:xfrm>
          <a:prstGeom prst="rect">
            <a:avLst/>
          </a:prstGeom>
          <a:noFill/>
        </p:spPr>
        <p:txBody>
          <a:bodyPr wrap="square" rtlCol="0">
            <a:spAutoFit/>
          </a:bodyPr>
          <a:lstStyle/>
          <a:p>
            <a:pPr algn="ctr"/>
            <a:r>
              <a:rPr lang="tr-TR" sz="2800" b="1" dirty="0">
                <a:solidFill>
                  <a:srgbClr val="FF0000"/>
                </a:solidFill>
              </a:rPr>
              <a:t>HENRY FAYOL</a:t>
            </a:r>
          </a:p>
        </p:txBody>
      </p:sp>
    </p:spTree>
    <p:extLst>
      <p:ext uri="{BB962C8B-B14F-4D97-AF65-F5344CB8AC3E}">
        <p14:creationId xmlns:p14="http://schemas.microsoft.com/office/powerpoint/2010/main" val="600972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09720" y="785794"/>
            <a:ext cx="8572560" cy="4093428"/>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000" dirty="0" err="1">
                <a:cs typeface="Arial" charset="0"/>
              </a:rPr>
              <a:t>Fayol</a:t>
            </a:r>
            <a:r>
              <a:rPr lang="tr-TR" sz="2000" dirty="0">
                <a:cs typeface="Arial" charset="0"/>
              </a:rPr>
              <a:t> örgütün birimlerinin birinin başında bulunan bir yöneticinin yapması gereken faaliyetleri, bunlara ilişkin işlev, ilke ve kuralları açıklamaktadır.  </a:t>
            </a:r>
          </a:p>
          <a:p>
            <a:pPr algn="just" eaLnBrk="0" hangingPunct="0">
              <a:lnSpc>
                <a:spcPct val="90000"/>
              </a:lnSpc>
              <a:spcBef>
                <a:spcPct val="50000"/>
              </a:spcBef>
              <a:buFont typeface="Arial" pitchFamily="34" charset="0"/>
              <a:buChar char="•"/>
            </a:pPr>
            <a:r>
              <a:rPr lang="tr-TR" sz="2000" dirty="0" err="1">
                <a:cs typeface="Arial" charset="0"/>
              </a:rPr>
              <a:t>Fayol’e</a:t>
            </a:r>
            <a:r>
              <a:rPr lang="tr-TR" sz="2000" dirty="0">
                <a:cs typeface="Arial" charset="0"/>
              </a:rPr>
              <a:t> göre bir organizasyondaki faaliyetler başlıca 6 grupta toplanabilir. </a:t>
            </a:r>
          </a:p>
          <a:p>
            <a:pPr algn="just" eaLnBrk="0" hangingPunct="0">
              <a:lnSpc>
                <a:spcPct val="90000"/>
              </a:lnSpc>
              <a:spcBef>
                <a:spcPct val="50000"/>
              </a:spcBef>
              <a:buFont typeface="Arial" pitchFamily="34" charset="0"/>
              <a:buChar char="•"/>
            </a:pPr>
            <a:r>
              <a:rPr lang="tr-TR" sz="2000" dirty="0">
                <a:cs typeface="Arial" charset="0"/>
              </a:rPr>
              <a:t>Bunlar:</a:t>
            </a:r>
          </a:p>
          <a:p>
            <a:pPr eaLnBrk="0" hangingPunct="0">
              <a:lnSpc>
                <a:spcPct val="90000"/>
              </a:lnSpc>
              <a:spcBef>
                <a:spcPct val="50000"/>
              </a:spcBef>
              <a:buFont typeface="Arial" pitchFamily="34" charset="0"/>
              <a:buChar char="•"/>
            </a:pPr>
            <a:r>
              <a:rPr lang="tr-TR" sz="2000" dirty="0">
                <a:cs typeface="Arial" charset="0"/>
              </a:rPr>
              <a:t>1.Teknik faaliyetler, (üretim)					</a:t>
            </a:r>
          </a:p>
          <a:p>
            <a:pPr eaLnBrk="0" hangingPunct="0">
              <a:lnSpc>
                <a:spcPct val="90000"/>
              </a:lnSpc>
              <a:spcBef>
                <a:spcPct val="50000"/>
              </a:spcBef>
              <a:buFont typeface="Arial" pitchFamily="34" charset="0"/>
              <a:buChar char="•"/>
            </a:pPr>
            <a:r>
              <a:rPr lang="tr-TR" sz="2000" dirty="0">
                <a:cs typeface="Arial" charset="0"/>
              </a:rPr>
              <a:t>2.Ticari faaliyetler, (pazarlama)			</a:t>
            </a:r>
          </a:p>
          <a:p>
            <a:pPr eaLnBrk="0" hangingPunct="0">
              <a:lnSpc>
                <a:spcPct val="90000"/>
              </a:lnSpc>
              <a:spcBef>
                <a:spcPct val="50000"/>
              </a:spcBef>
              <a:buFont typeface="Arial" pitchFamily="34" charset="0"/>
              <a:buChar char="•"/>
            </a:pPr>
            <a:r>
              <a:rPr lang="tr-TR" sz="2000" dirty="0">
                <a:cs typeface="Arial" charset="0"/>
              </a:rPr>
              <a:t>3.Finansal (mali) faaliyetler,	</a:t>
            </a:r>
          </a:p>
          <a:p>
            <a:pPr eaLnBrk="0" hangingPunct="0">
              <a:lnSpc>
                <a:spcPct val="90000"/>
              </a:lnSpc>
              <a:spcBef>
                <a:spcPct val="50000"/>
              </a:spcBef>
              <a:buFont typeface="Arial" pitchFamily="34" charset="0"/>
              <a:buChar char="•"/>
            </a:pPr>
            <a:r>
              <a:rPr lang="tr-TR" sz="2000" dirty="0">
                <a:cs typeface="Arial" charset="0"/>
              </a:rPr>
              <a:t>4.Güvenlik faaliyetleri,	</a:t>
            </a:r>
          </a:p>
          <a:p>
            <a:pPr eaLnBrk="0" hangingPunct="0">
              <a:lnSpc>
                <a:spcPct val="90000"/>
              </a:lnSpc>
              <a:spcBef>
                <a:spcPct val="50000"/>
              </a:spcBef>
              <a:buFont typeface="Arial" pitchFamily="34" charset="0"/>
              <a:buChar char="•"/>
            </a:pPr>
            <a:r>
              <a:rPr lang="tr-TR" sz="2000" dirty="0">
                <a:cs typeface="Arial" charset="0"/>
              </a:rPr>
              <a:t>5.Muhasebe faaliyetleri, (mülkiyetin ve kişilerin korunması)</a:t>
            </a:r>
          </a:p>
          <a:p>
            <a:pPr eaLnBrk="0" hangingPunct="0">
              <a:lnSpc>
                <a:spcPct val="90000"/>
              </a:lnSpc>
              <a:spcBef>
                <a:spcPct val="50000"/>
              </a:spcBef>
              <a:buFont typeface="Arial" pitchFamily="34" charset="0"/>
              <a:buChar char="•"/>
            </a:pPr>
            <a:r>
              <a:rPr lang="tr-TR" sz="2000" dirty="0">
                <a:cs typeface="Arial" charset="0"/>
              </a:rPr>
              <a:t>6.Yönetim faaliyetleri.</a:t>
            </a:r>
          </a:p>
        </p:txBody>
      </p:sp>
      <p:sp>
        <p:nvSpPr>
          <p:cNvPr id="3" name="2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HENRY FAYOL</a:t>
            </a:r>
          </a:p>
        </p:txBody>
      </p:sp>
      <p:sp>
        <p:nvSpPr>
          <p:cNvPr id="4" name="3 Dikdörtgen"/>
          <p:cNvSpPr/>
          <p:nvPr/>
        </p:nvSpPr>
        <p:spPr>
          <a:xfrm>
            <a:off x="1809720" y="5177396"/>
            <a:ext cx="8643998" cy="1323439"/>
          </a:xfrm>
          <a:prstGeom prst="rect">
            <a:avLst/>
          </a:prstGeom>
        </p:spPr>
        <p:txBody>
          <a:bodyPr wrap="square">
            <a:spAutoFit/>
          </a:bodyPr>
          <a:lstStyle/>
          <a:p>
            <a:pPr algn="just"/>
            <a:r>
              <a:rPr lang="tr-TR" sz="2000" dirty="0" err="1"/>
              <a:t>Fayol'un</a:t>
            </a:r>
            <a:r>
              <a:rPr lang="tr-TR" sz="2000" dirty="0"/>
              <a:t> 6 grupta toplayarak, kolayca anlaşılır olarak nitelendirdiği ilk 5 grup fonksiyondan "güvenlik" bir yana bırakılırsa, </a:t>
            </a:r>
            <a:r>
              <a:rPr lang="tr-TR" sz="2000" b="1" i="1" dirty="0"/>
              <a:t>"üretim", "pazarlama", "finansman" ve "muhasebe"</a:t>
            </a:r>
            <a:r>
              <a:rPr lang="tr-TR" sz="2000" dirty="0"/>
              <a:t> fonksiyonları günümüzde, işletmecilik disiplininin alt disiplinlerini oluşturmakta ve her biri ayrı bir uzmanlık dalı halinde bulunmaktadır. </a:t>
            </a:r>
            <a:endParaRPr lang="tr-TR" sz="2000" dirty="0"/>
          </a:p>
        </p:txBody>
      </p:sp>
    </p:spTree>
    <p:extLst>
      <p:ext uri="{BB962C8B-B14F-4D97-AF65-F5344CB8AC3E}">
        <p14:creationId xmlns:p14="http://schemas.microsoft.com/office/powerpoint/2010/main" val="3993274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38282" y="1214423"/>
            <a:ext cx="8643998" cy="4798237"/>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200" dirty="0">
                <a:cs typeface="Arial" charset="0"/>
              </a:rPr>
              <a:t>İncelemelerinde asıl ağırlık noktasını yönetim faaliyeti oluşturmuştur. </a:t>
            </a:r>
          </a:p>
          <a:p>
            <a:pPr algn="just" eaLnBrk="0" hangingPunct="0">
              <a:lnSpc>
                <a:spcPct val="90000"/>
              </a:lnSpc>
              <a:spcBef>
                <a:spcPct val="50000"/>
              </a:spcBef>
              <a:buFont typeface="Arial" pitchFamily="34" charset="0"/>
              <a:buChar char="•"/>
            </a:pPr>
            <a:r>
              <a:rPr lang="tr-TR" sz="2200" dirty="0">
                <a:cs typeface="Arial" charset="0"/>
              </a:rPr>
              <a:t>Düşünür, yönetimi kendi içinde beş önemli işleve ayırmıştır. </a:t>
            </a:r>
          </a:p>
          <a:p>
            <a:pPr algn="just" eaLnBrk="0" hangingPunct="0">
              <a:lnSpc>
                <a:spcPct val="90000"/>
              </a:lnSpc>
              <a:spcBef>
                <a:spcPct val="50000"/>
              </a:spcBef>
              <a:buFont typeface="Arial" pitchFamily="34" charset="0"/>
              <a:buChar char="•"/>
            </a:pPr>
            <a:r>
              <a:rPr lang="tr-TR" sz="2200" dirty="0">
                <a:cs typeface="Arial" charset="0"/>
              </a:rPr>
              <a:t>Bunlar:</a:t>
            </a:r>
          </a:p>
          <a:p>
            <a:pPr algn="just" eaLnBrk="0" hangingPunct="0">
              <a:lnSpc>
                <a:spcPct val="90000"/>
              </a:lnSpc>
              <a:spcBef>
                <a:spcPct val="50000"/>
              </a:spcBef>
              <a:buFont typeface="Arial" pitchFamily="34" charset="0"/>
              <a:buChar char="•"/>
            </a:pPr>
            <a:r>
              <a:rPr lang="tr-TR" sz="2200" dirty="0">
                <a:cs typeface="Arial" charset="0"/>
              </a:rPr>
              <a:t>1.Planlama, (ileriyi görmek)</a:t>
            </a:r>
          </a:p>
          <a:p>
            <a:pPr algn="just" eaLnBrk="0" hangingPunct="0">
              <a:lnSpc>
                <a:spcPct val="90000"/>
              </a:lnSpc>
              <a:spcBef>
                <a:spcPct val="50000"/>
              </a:spcBef>
              <a:buFont typeface="Arial" pitchFamily="34" charset="0"/>
              <a:buChar char="•"/>
            </a:pPr>
            <a:r>
              <a:rPr lang="tr-TR" sz="2200" dirty="0">
                <a:cs typeface="Arial" charset="0"/>
              </a:rPr>
              <a:t>2.Örgütleme, (organize etmek)</a:t>
            </a:r>
          </a:p>
          <a:p>
            <a:pPr algn="just" eaLnBrk="0" hangingPunct="0">
              <a:lnSpc>
                <a:spcPct val="90000"/>
              </a:lnSpc>
              <a:spcBef>
                <a:spcPct val="50000"/>
              </a:spcBef>
              <a:buFont typeface="Arial" pitchFamily="34" charset="0"/>
              <a:buChar char="•"/>
            </a:pPr>
            <a:r>
              <a:rPr lang="tr-TR" sz="2200" dirty="0">
                <a:cs typeface="Arial" charset="0"/>
              </a:rPr>
              <a:t>3.Emir-komuta, haberleşme ve yürütme, (yürütmek)</a:t>
            </a:r>
          </a:p>
          <a:p>
            <a:pPr algn="just" eaLnBrk="0" hangingPunct="0">
              <a:lnSpc>
                <a:spcPct val="90000"/>
              </a:lnSpc>
              <a:spcBef>
                <a:spcPct val="50000"/>
              </a:spcBef>
              <a:buFont typeface="Arial" pitchFamily="34" charset="0"/>
              <a:buChar char="•"/>
            </a:pPr>
            <a:r>
              <a:rPr lang="tr-TR" sz="2200" dirty="0">
                <a:cs typeface="Arial" charset="0"/>
              </a:rPr>
              <a:t>4.Koordinasyon, (düzenleştirmek)</a:t>
            </a:r>
          </a:p>
          <a:p>
            <a:pPr algn="just" eaLnBrk="0" hangingPunct="0">
              <a:lnSpc>
                <a:spcPct val="90000"/>
              </a:lnSpc>
              <a:spcBef>
                <a:spcPct val="50000"/>
              </a:spcBef>
              <a:buFont typeface="Arial" pitchFamily="34" charset="0"/>
              <a:buChar char="•"/>
            </a:pPr>
            <a:r>
              <a:rPr lang="tr-TR" sz="2200" dirty="0">
                <a:cs typeface="Arial" charset="0"/>
              </a:rPr>
              <a:t>5.Faaliyet sonuçlarını denetleme ve değerlendirme (kontrol).  </a:t>
            </a:r>
          </a:p>
          <a:p>
            <a:pPr algn="just" eaLnBrk="0" hangingPunct="0">
              <a:lnSpc>
                <a:spcPct val="90000"/>
              </a:lnSpc>
              <a:spcBef>
                <a:spcPct val="50000"/>
              </a:spcBef>
              <a:buFont typeface="Arial" pitchFamily="34" charset="0"/>
              <a:buChar char="•"/>
            </a:pPr>
            <a:r>
              <a:rPr lang="tr-TR" sz="2200" dirty="0" err="1"/>
              <a:t>Fayol</a:t>
            </a:r>
            <a:r>
              <a:rPr lang="tr-TR" sz="2200" dirty="0"/>
              <a:t>, bu sınıflandırmada Planlama ve Örgütlemeyi en önemli; diğer üçünü ise, ikinci derecede önemli yöneticilik fonksiyonu olarak kabul etmiştir.</a:t>
            </a:r>
            <a:endParaRPr lang="tr-TR" sz="2200" dirty="0">
              <a:cs typeface="Arial" charset="0"/>
            </a:endParaRPr>
          </a:p>
        </p:txBody>
      </p:sp>
      <p:sp>
        <p:nvSpPr>
          <p:cNvPr id="3" name="2 Metin kutusu"/>
          <p:cNvSpPr txBox="1"/>
          <p:nvPr/>
        </p:nvSpPr>
        <p:spPr>
          <a:xfrm>
            <a:off x="1775520" y="476672"/>
            <a:ext cx="8643998" cy="523220"/>
          </a:xfrm>
          <a:prstGeom prst="rect">
            <a:avLst/>
          </a:prstGeom>
          <a:noFill/>
        </p:spPr>
        <p:txBody>
          <a:bodyPr wrap="square" rtlCol="0">
            <a:spAutoFit/>
          </a:bodyPr>
          <a:lstStyle/>
          <a:p>
            <a:pPr algn="ctr"/>
            <a:r>
              <a:rPr lang="tr-TR" sz="2800" b="1" dirty="0">
                <a:solidFill>
                  <a:srgbClr val="FF0000"/>
                </a:solidFill>
              </a:rPr>
              <a:t>HENRY FAYOL</a:t>
            </a:r>
          </a:p>
        </p:txBody>
      </p:sp>
    </p:spTree>
    <p:extLst>
      <p:ext uri="{BB962C8B-B14F-4D97-AF65-F5344CB8AC3E}">
        <p14:creationId xmlns:p14="http://schemas.microsoft.com/office/powerpoint/2010/main" val="930562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09720" y="1071547"/>
            <a:ext cx="8572560" cy="1908215"/>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000" dirty="0" err="1">
                <a:cs typeface="Arial" charset="0"/>
              </a:rPr>
              <a:t>Fayol</a:t>
            </a:r>
            <a:r>
              <a:rPr lang="tr-TR" sz="2000" dirty="0">
                <a:cs typeface="Arial" charset="0"/>
              </a:rPr>
              <a:t> da, Taylor gibi yöneticiliğin teknik bilgiden farklı olduğunu, işçi için gerekli bilginin teknik bilgi olup, orta ve üst kademelere doğru çıkıldıkça teknik bilgi ihtiyacının yerine giderek artan ölçüde yönetim bilgisi ihtiyacının aldığını ileri sürmüştür. </a:t>
            </a:r>
          </a:p>
          <a:p>
            <a:pPr algn="just" eaLnBrk="0" hangingPunct="0">
              <a:lnSpc>
                <a:spcPct val="90000"/>
              </a:lnSpc>
              <a:spcBef>
                <a:spcPct val="50000"/>
              </a:spcBef>
              <a:buFont typeface="Arial" pitchFamily="34" charset="0"/>
              <a:buChar char="•"/>
            </a:pPr>
            <a:r>
              <a:rPr lang="tr-TR" sz="2000" dirty="0">
                <a:cs typeface="Arial" charset="0"/>
              </a:rPr>
              <a:t>Bu ana fikirden hareket edip, yönetim ilkelerinin öğretilebileceğini belirterek, yöneticilik eğitiminin önemi ve gereği üzerinde ısrarla durmuştur.</a:t>
            </a:r>
          </a:p>
        </p:txBody>
      </p:sp>
      <p:sp>
        <p:nvSpPr>
          <p:cNvPr id="3" name="2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HENRY FAYOL</a:t>
            </a:r>
          </a:p>
        </p:txBody>
      </p:sp>
      <p:sp>
        <p:nvSpPr>
          <p:cNvPr id="4" name="3 Dikdörtgen"/>
          <p:cNvSpPr/>
          <p:nvPr/>
        </p:nvSpPr>
        <p:spPr>
          <a:xfrm>
            <a:off x="1738282" y="3214687"/>
            <a:ext cx="7715304" cy="2954655"/>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000" dirty="0">
                <a:cs typeface="Arial" charset="0"/>
              </a:rPr>
              <a:t> Yöneticiler şu niteliklere sahip olmalıdır. </a:t>
            </a:r>
          </a:p>
          <a:p>
            <a:pPr algn="just" eaLnBrk="0" hangingPunct="0">
              <a:lnSpc>
                <a:spcPct val="90000"/>
              </a:lnSpc>
              <a:spcBef>
                <a:spcPct val="50000"/>
              </a:spcBef>
              <a:buFont typeface="Arial" pitchFamily="34" charset="0"/>
              <a:buChar char="•"/>
            </a:pPr>
            <a:r>
              <a:rPr lang="tr-TR" sz="2000" dirty="0">
                <a:cs typeface="Arial" charset="0"/>
              </a:rPr>
              <a:t>1.Fiziksel nitelikler,</a:t>
            </a:r>
          </a:p>
          <a:p>
            <a:pPr algn="just" eaLnBrk="0" hangingPunct="0">
              <a:lnSpc>
                <a:spcPct val="90000"/>
              </a:lnSpc>
              <a:spcBef>
                <a:spcPct val="50000"/>
              </a:spcBef>
              <a:buFont typeface="Arial" pitchFamily="34" charset="0"/>
              <a:buChar char="•"/>
            </a:pPr>
            <a:r>
              <a:rPr lang="tr-TR" sz="2000" dirty="0">
                <a:cs typeface="Arial" charset="0"/>
              </a:rPr>
              <a:t>2.Zihinsel nitelikler,  </a:t>
            </a:r>
          </a:p>
          <a:p>
            <a:pPr algn="just" eaLnBrk="0" hangingPunct="0">
              <a:lnSpc>
                <a:spcPct val="90000"/>
              </a:lnSpc>
              <a:spcBef>
                <a:spcPct val="50000"/>
              </a:spcBef>
              <a:buFont typeface="Arial" pitchFamily="34" charset="0"/>
              <a:buChar char="•"/>
            </a:pPr>
            <a:r>
              <a:rPr lang="tr-TR" sz="2000" dirty="0">
                <a:cs typeface="Arial" charset="0"/>
              </a:rPr>
              <a:t>3.Manevi nitelikler,  </a:t>
            </a:r>
          </a:p>
          <a:p>
            <a:pPr algn="just" eaLnBrk="0" hangingPunct="0">
              <a:lnSpc>
                <a:spcPct val="90000"/>
              </a:lnSpc>
              <a:spcBef>
                <a:spcPct val="50000"/>
              </a:spcBef>
              <a:buFont typeface="Arial" pitchFamily="34" charset="0"/>
              <a:buChar char="•"/>
            </a:pPr>
            <a:r>
              <a:rPr lang="tr-TR" sz="2000" dirty="0">
                <a:cs typeface="Arial" charset="0"/>
              </a:rPr>
              <a:t>4.Genel eğitim,	  </a:t>
            </a:r>
          </a:p>
          <a:p>
            <a:pPr algn="just" eaLnBrk="0" hangingPunct="0">
              <a:lnSpc>
                <a:spcPct val="90000"/>
              </a:lnSpc>
              <a:spcBef>
                <a:spcPct val="50000"/>
              </a:spcBef>
              <a:buFont typeface="Arial" pitchFamily="34" charset="0"/>
              <a:buChar char="•"/>
            </a:pPr>
            <a:r>
              <a:rPr lang="tr-TR" sz="2000" dirty="0">
                <a:cs typeface="Arial" charset="0"/>
              </a:rPr>
              <a:t>5.Özel bilgi, </a:t>
            </a:r>
          </a:p>
          <a:p>
            <a:pPr algn="just" eaLnBrk="0" hangingPunct="0">
              <a:lnSpc>
                <a:spcPct val="90000"/>
              </a:lnSpc>
              <a:spcBef>
                <a:spcPct val="50000"/>
              </a:spcBef>
              <a:buFont typeface="Arial" pitchFamily="34" charset="0"/>
              <a:buChar char="•"/>
            </a:pPr>
            <a:r>
              <a:rPr lang="tr-TR" sz="2000" dirty="0">
                <a:cs typeface="Arial" charset="0"/>
              </a:rPr>
              <a:t>6.Tecrübe.</a:t>
            </a:r>
          </a:p>
        </p:txBody>
      </p:sp>
    </p:spTree>
    <p:extLst>
      <p:ext uri="{BB962C8B-B14F-4D97-AF65-F5344CB8AC3E}">
        <p14:creationId xmlns:p14="http://schemas.microsoft.com/office/powerpoint/2010/main" val="301697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549</Words>
  <Application>Microsoft Office PowerPoint</Application>
  <PresentationFormat>Geniş ekran</PresentationFormat>
  <Paragraphs>65</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2017-11-03T11:03:15Z</dcterms:created>
  <dcterms:modified xsi:type="dcterms:W3CDTF">2017-11-03T11:03:24Z</dcterms:modified>
</cp:coreProperties>
</file>