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4" r:id="rId8"/>
    <p:sldId id="261" r:id="rId9"/>
    <p:sldId id="262" r:id="rId10"/>
    <p:sldId id="26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A6F2C98-5581-4510-962F-91748B77A32A}"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755137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6F2C98-5581-4510-962F-91748B77A32A}"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1898793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6F2C98-5581-4510-962F-91748B77A32A}"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3318373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6F2C98-5581-4510-962F-91748B77A32A}"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112975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A6F2C98-5581-4510-962F-91748B77A32A}"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267958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A6F2C98-5581-4510-962F-91748B77A32A}"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3519564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A6F2C98-5581-4510-962F-91748B77A32A}" type="datetimeFigureOut">
              <a:rPr lang="tr-TR" smtClean="0"/>
              <a:t>21.02.2018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303258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A6F2C98-5581-4510-962F-91748B77A32A}" type="datetimeFigureOut">
              <a:rPr lang="tr-TR" smtClean="0"/>
              <a:t>21.02.2018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330993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6F2C98-5581-4510-962F-91748B77A32A}" type="datetimeFigureOut">
              <a:rPr lang="tr-TR" smtClean="0"/>
              <a:t>21.02.2018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16014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6F2C98-5581-4510-962F-91748B77A32A}"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59222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6F2C98-5581-4510-962F-91748B77A32A}"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78606E-9679-435D-B9D5-49BD22EE8D45}" type="slidenum">
              <a:rPr lang="tr-TR" smtClean="0"/>
              <a:t>‹#›</a:t>
            </a:fld>
            <a:endParaRPr lang="tr-TR"/>
          </a:p>
        </p:txBody>
      </p:sp>
    </p:spTree>
    <p:extLst>
      <p:ext uri="{BB962C8B-B14F-4D97-AF65-F5344CB8AC3E}">
        <p14:creationId xmlns:p14="http://schemas.microsoft.com/office/powerpoint/2010/main" val="331055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F2C98-5581-4510-962F-91748B77A32A}" type="datetimeFigureOut">
              <a:rPr lang="tr-TR" smtClean="0"/>
              <a:t>21.02.2018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78606E-9679-435D-B9D5-49BD22EE8D45}" type="slidenum">
              <a:rPr lang="tr-TR" smtClean="0"/>
              <a:t>‹#›</a:t>
            </a:fld>
            <a:endParaRPr lang="tr-TR"/>
          </a:p>
        </p:txBody>
      </p:sp>
    </p:spTree>
    <p:extLst>
      <p:ext uri="{BB962C8B-B14F-4D97-AF65-F5344CB8AC3E}">
        <p14:creationId xmlns:p14="http://schemas.microsoft.com/office/powerpoint/2010/main" val="2486238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73107"/>
          </a:xfrm>
        </p:spPr>
        <p:txBody>
          <a:bodyPr>
            <a:normAutofit/>
          </a:bodyPr>
          <a:lstStyle/>
          <a:p>
            <a:r>
              <a:rPr lang="tr-TR" sz="4400"/>
              <a:t>Toplam </a:t>
            </a:r>
            <a:r>
              <a:rPr lang="tr-TR" sz="4400" smtClean="0"/>
              <a:t>Talep</a:t>
            </a:r>
            <a:endParaRPr lang="tr-TR" sz="4400" dirty="0"/>
          </a:p>
        </p:txBody>
      </p:sp>
      <p:sp>
        <p:nvSpPr>
          <p:cNvPr id="3" name="Alt Başlık 2"/>
          <p:cNvSpPr>
            <a:spLocks noGrp="1"/>
          </p:cNvSpPr>
          <p:nvPr>
            <p:ph type="subTitle" idx="1"/>
          </p:nvPr>
        </p:nvSpPr>
        <p:spPr/>
        <p:txBody>
          <a:bodyPr/>
          <a:lstStyle/>
          <a:p>
            <a:r>
              <a:rPr lang="tr-TR" sz="3200" dirty="0">
                <a:solidFill>
                  <a:schemeClr val="tx1">
                    <a:tint val="75000"/>
                  </a:schemeClr>
                </a:solidFill>
              </a:rPr>
              <a:t>Yrd. Doç. Dr. Akın </a:t>
            </a:r>
            <a:r>
              <a:rPr lang="tr-TR" sz="3200" dirty="0" err="1">
                <a:solidFill>
                  <a:schemeClr val="tx1">
                    <a:tint val="75000"/>
                  </a:schemeClr>
                </a:solidFill>
              </a:rPr>
              <a:t>Usupbeyli</a:t>
            </a:r>
            <a:endParaRPr lang="tr-TR" sz="3200" dirty="0">
              <a:solidFill>
                <a:schemeClr val="tx1">
                  <a:tint val="75000"/>
                </a:schemeClr>
              </a:solidFill>
            </a:endParaRPr>
          </a:p>
          <a:p>
            <a:endParaRPr lang="tr-TR" dirty="0"/>
          </a:p>
        </p:txBody>
      </p:sp>
    </p:spTree>
    <p:extLst>
      <p:ext uri="{BB962C8B-B14F-4D97-AF65-F5344CB8AC3E}">
        <p14:creationId xmlns:p14="http://schemas.microsoft.com/office/powerpoint/2010/main" val="1563343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Toplam Talep Eğrisinin Konumu</a:t>
            </a:r>
          </a:p>
        </p:txBody>
      </p:sp>
      <p:sp>
        <p:nvSpPr>
          <p:cNvPr id="3" name="İçerik Yer Tutucusu 2"/>
          <p:cNvSpPr>
            <a:spLocks noGrp="1"/>
          </p:cNvSpPr>
          <p:nvPr>
            <p:ph idx="1"/>
          </p:nvPr>
        </p:nvSpPr>
        <p:spPr/>
        <p:txBody>
          <a:bodyPr>
            <a:normAutofit fontScale="92500"/>
          </a:bodyPr>
          <a:lstStyle/>
          <a:p>
            <a:pPr>
              <a:lnSpc>
                <a:spcPct val="150000"/>
              </a:lnSpc>
            </a:pPr>
            <a:r>
              <a:rPr lang="tr-TR" dirty="0"/>
              <a:t>AD eğrisinin sağa kaymasına neden olan bir diğer unsur ekonomide yaşanacak olumlu talep şoklarıdır. </a:t>
            </a:r>
            <a:r>
              <a:rPr lang="tr-TR" dirty="0" smtClean="0"/>
              <a:t>Olumlu talep </a:t>
            </a:r>
            <a:r>
              <a:rPr lang="tr-TR" dirty="0"/>
              <a:t>şoku, para ve maliye politikası </a:t>
            </a:r>
            <a:r>
              <a:rPr lang="tr-TR" dirty="0" smtClean="0"/>
              <a:t>dışında kalan,  ekonomide toplam harcama düzeyinin artmasına neden olan </a:t>
            </a:r>
            <a:r>
              <a:rPr lang="tr-TR" dirty="0"/>
              <a:t>şoklardır</a:t>
            </a:r>
            <a:r>
              <a:rPr lang="tr-TR" dirty="0" smtClean="0"/>
              <a:t>.</a:t>
            </a:r>
          </a:p>
          <a:p>
            <a:pPr>
              <a:lnSpc>
                <a:spcPct val="150000"/>
              </a:lnSpc>
            </a:pPr>
            <a:r>
              <a:rPr lang="tr-TR" dirty="0" smtClean="0"/>
              <a:t>Buna en önemli örnek döviz kurunda yaşanan artış sonucu yerli paranın değerini kaybetmesi ile yaşanan ihracat artışı ve ithalat azalışıdır. </a:t>
            </a:r>
            <a:endParaRPr lang="tr-TR" dirty="0"/>
          </a:p>
          <a:p>
            <a:pPr>
              <a:lnSpc>
                <a:spcPct val="150000"/>
              </a:lnSpc>
            </a:pPr>
            <a:endParaRPr lang="tr-TR" dirty="0"/>
          </a:p>
          <a:p>
            <a:pPr>
              <a:lnSpc>
                <a:spcPct val="150000"/>
              </a:lnSpc>
            </a:pPr>
            <a:endParaRPr lang="tr-TR" dirty="0"/>
          </a:p>
        </p:txBody>
      </p:sp>
    </p:spTree>
    <p:extLst>
      <p:ext uri="{BB962C8B-B14F-4D97-AF65-F5344CB8AC3E}">
        <p14:creationId xmlns:p14="http://schemas.microsoft.com/office/powerpoint/2010/main" val="728951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Temel Varsayımlar</a:t>
            </a:r>
            <a:endParaRPr lang="tr-TR" dirty="0"/>
          </a:p>
        </p:txBody>
      </p:sp>
      <p:sp>
        <p:nvSpPr>
          <p:cNvPr id="3" name="İçerik Yer Tutucusu 2"/>
          <p:cNvSpPr>
            <a:spLocks noGrp="1"/>
          </p:cNvSpPr>
          <p:nvPr>
            <p:ph idx="1"/>
          </p:nvPr>
        </p:nvSpPr>
        <p:spPr/>
        <p:txBody>
          <a:bodyPr>
            <a:normAutofit fontScale="92500"/>
          </a:bodyPr>
          <a:lstStyle/>
          <a:p>
            <a:pPr>
              <a:lnSpc>
                <a:spcPct val="150000"/>
              </a:lnSpc>
            </a:pPr>
            <a:r>
              <a:rPr lang="tr-TR" dirty="0" smtClean="0"/>
              <a:t>Basit </a:t>
            </a:r>
            <a:r>
              <a:rPr lang="tr-TR" dirty="0" err="1" smtClean="0"/>
              <a:t>Keynesyen</a:t>
            </a:r>
            <a:r>
              <a:rPr lang="tr-TR" dirty="0" smtClean="0"/>
              <a:t> ve IS-LM modelinden farklı olarak, Toplam Talep –Toplam Arz analizinde fiyatlar genel düzeyi sabit kabul edilmez. Aksine fiyatlar genel düzeyi milli gelir ve toplam harcamanın temel unsurudur.</a:t>
            </a:r>
          </a:p>
          <a:p>
            <a:pPr>
              <a:lnSpc>
                <a:spcPct val="150000"/>
              </a:lnSpc>
            </a:pPr>
            <a:r>
              <a:rPr lang="tr-TR" dirty="0" smtClean="0"/>
              <a:t>Basit </a:t>
            </a:r>
            <a:r>
              <a:rPr lang="tr-TR" dirty="0" err="1" smtClean="0"/>
              <a:t>Keynesyen</a:t>
            </a:r>
            <a:r>
              <a:rPr lang="tr-TR" dirty="0" smtClean="0"/>
              <a:t> ve IS-LM modelinde göz ardı edilen ekonominin üretim yanı ve emek piyasası bu modelde analizin merkezinde bulunmaktadır.</a:t>
            </a:r>
            <a:endParaRPr lang="tr-TR" dirty="0"/>
          </a:p>
        </p:txBody>
      </p:sp>
    </p:spTree>
    <p:extLst>
      <p:ext uri="{BB962C8B-B14F-4D97-AF65-F5344CB8AC3E}">
        <p14:creationId xmlns:p14="http://schemas.microsoft.com/office/powerpoint/2010/main" val="276634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Toplam Talep</a:t>
            </a:r>
            <a:endParaRPr lang="tr-TR" dirty="0"/>
          </a:p>
        </p:txBody>
      </p:sp>
      <p:sp>
        <p:nvSpPr>
          <p:cNvPr id="3" name="İçerik Yer Tutucusu 2"/>
          <p:cNvSpPr>
            <a:spLocks noGrp="1"/>
          </p:cNvSpPr>
          <p:nvPr>
            <p:ph idx="1"/>
          </p:nvPr>
        </p:nvSpPr>
        <p:spPr/>
        <p:txBody>
          <a:bodyPr>
            <a:normAutofit fontScale="85000" lnSpcReduction="10000"/>
          </a:bodyPr>
          <a:lstStyle/>
          <a:p>
            <a:pPr>
              <a:lnSpc>
                <a:spcPct val="150000"/>
              </a:lnSpc>
            </a:pPr>
            <a:r>
              <a:rPr lang="tr-TR" dirty="0" smtClean="0"/>
              <a:t>Bir ekonomide farklı fiyatlar genel düzeyinde iktisadi birimlerin gerçekleştirmeyi planladıkları harcama düzeyini gösteren analize toplam talep eğrisi denir.</a:t>
            </a:r>
          </a:p>
          <a:p>
            <a:pPr>
              <a:lnSpc>
                <a:spcPct val="150000"/>
              </a:lnSpc>
            </a:pPr>
            <a:r>
              <a:rPr lang="tr-TR" dirty="0" smtClean="0"/>
              <a:t>Türetilişi itibariyle, farklı fiyatlar genel düzeylerinde IS ve </a:t>
            </a:r>
            <a:r>
              <a:rPr lang="tr-TR" dirty="0" err="1" smtClean="0"/>
              <a:t>LM’nin</a:t>
            </a:r>
            <a:r>
              <a:rPr lang="tr-TR" dirty="0" smtClean="0"/>
              <a:t> kesiştiği noktaların geometrik yeri olduğundan, toplam talep eğrisi üzerinde para </a:t>
            </a:r>
            <a:r>
              <a:rPr lang="tr-TR" dirty="0"/>
              <a:t>ve mal </a:t>
            </a:r>
            <a:r>
              <a:rPr lang="tr-TR" dirty="0" smtClean="0"/>
              <a:t>piyasasında eşanlı denge söz konusudur. </a:t>
            </a:r>
          </a:p>
          <a:p>
            <a:pPr>
              <a:lnSpc>
                <a:spcPct val="150000"/>
              </a:lnSpc>
            </a:pPr>
            <a:r>
              <a:rPr lang="tr-TR" dirty="0" smtClean="0"/>
              <a:t>Toplam </a:t>
            </a:r>
            <a:r>
              <a:rPr lang="tr-TR" dirty="0"/>
              <a:t>talep eğrisi ile bireysel talep ya da piyasa </a:t>
            </a:r>
            <a:r>
              <a:rPr lang="tr-TR" dirty="0" smtClean="0"/>
              <a:t>talep eğrileri arasında herhangi </a:t>
            </a:r>
            <a:r>
              <a:rPr lang="tr-TR" dirty="0"/>
              <a:t>bir ilişki söz konusu değildir.</a:t>
            </a:r>
          </a:p>
        </p:txBody>
      </p:sp>
    </p:spTree>
    <p:extLst>
      <p:ext uri="{BB962C8B-B14F-4D97-AF65-F5344CB8AC3E}">
        <p14:creationId xmlns:p14="http://schemas.microsoft.com/office/powerpoint/2010/main" val="85712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Toplam Talep Eğrisinin Negatif Eğimli Olma Sebepleri</a:t>
            </a:r>
            <a:endParaRPr lang="tr-TR" dirty="0"/>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smtClean="0"/>
              <a:t>Fiyatlar genel düzeyi ile toplam harcama arasında negatif yönlü bir ilişki olduğundan, toplam talep eğrisi negatif eğimlidir. Bunun arkasında üç etki bulunmaktadır:</a:t>
            </a:r>
          </a:p>
          <a:p>
            <a:pPr>
              <a:lnSpc>
                <a:spcPct val="150000"/>
              </a:lnSpc>
            </a:pPr>
            <a:r>
              <a:rPr lang="tr-TR" b="1" dirty="0" err="1" smtClean="0"/>
              <a:t>Pigou</a:t>
            </a:r>
            <a:r>
              <a:rPr lang="tr-TR" b="1" dirty="0" smtClean="0"/>
              <a:t> Etkisi (Servet- Reel Balans):</a:t>
            </a:r>
            <a:r>
              <a:rPr lang="tr-TR" dirty="0" smtClean="0"/>
              <a:t> Fiyatlar genel düzeyindeki bir düşüş bireylerin sahip olduğu reel servetin artmasına, zenginleşen bireylerin de tüketim harcamalarını arttırıp, gelir düzeyinin artmasına  neden olmasıyla ortaya çıkan etkidir</a:t>
            </a:r>
          </a:p>
          <a:p>
            <a:endParaRPr lang="tr-TR" dirty="0"/>
          </a:p>
        </p:txBody>
      </p:sp>
    </p:spTree>
    <p:extLst>
      <p:ext uri="{BB962C8B-B14F-4D97-AF65-F5344CB8AC3E}">
        <p14:creationId xmlns:p14="http://schemas.microsoft.com/office/powerpoint/2010/main" val="2067912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Toplam Talep Eğrisinin Negatif Eğimli Olma Sebepleri</a:t>
            </a: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b="1" dirty="0"/>
              <a:t>Keynes Etkisi (Faiz Etkisi):</a:t>
            </a:r>
            <a:r>
              <a:rPr lang="tr-TR" dirty="0"/>
              <a:t> Fiyatlar genel düzeyindeki düşüşün reel para arzını arttırıp faiz oranının düşürerek yatırım harcamalarını dolayısıyla gelir düzeyinin arttırması şeklinde ortaya çıkan etkidir.</a:t>
            </a:r>
          </a:p>
          <a:p>
            <a:pPr>
              <a:lnSpc>
                <a:spcPct val="150000"/>
              </a:lnSpc>
            </a:pPr>
            <a:r>
              <a:rPr lang="tr-TR" b="1" dirty="0"/>
              <a:t>Açık Ekonomi Etkisi:</a:t>
            </a:r>
            <a:r>
              <a:rPr lang="tr-TR" dirty="0"/>
              <a:t> Fiyatlar genel düzeyindeki düşüşün reel para arzını arttırıp faiz oranını düşürmesiyle ülkeden sermaye çıkışının yaşanarak  yerli paranın değer kaybetmesi ile ihracatı artarken ithalatın düşmesiyle gelir düzeyinde artış yaşanması şeklinde ortaya çıkan etkidir.</a:t>
            </a:r>
          </a:p>
          <a:p>
            <a:endParaRPr lang="tr-TR" dirty="0"/>
          </a:p>
        </p:txBody>
      </p:sp>
    </p:spTree>
    <p:extLst>
      <p:ext uri="{BB962C8B-B14F-4D97-AF65-F5344CB8AC3E}">
        <p14:creationId xmlns:p14="http://schemas.microsoft.com/office/powerpoint/2010/main" val="1459117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Toplam Talep Eğrisinin Eğimi</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Fiyatlar genel düzeyindeki değişimlerin milli gelir üzerinde yaratacağı etki toplam </a:t>
            </a:r>
            <a:r>
              <a:rPr lang="tr-TR" dirty="0"/>
              <a:t>talep eğrisinin </a:t>
            </a:r>
            <a:r>
              <a:rPr lang="tr-TR" dirty="0" smtClean="0"/>
              <a:t>eğimine bağlıdır. Toplam talep eğrisi </a:t>
            </a:r>
            <a:r>
              <a:rPr lang="tr-TR" dirty="0" err="1" smtClean="0"/>
              <a:t>yatıklaştıkçabu</a:t>
            </a:r>
            <a:r>
              <a:rPr lang="tr-TR" dirty="0" smtClean="0"/>
              <a:t> iki değişken arasındaki ilişki şiddetlenir. </a:t>
            </a:r>
            <a:endParaRPr lang="tr-TR" dirty="0"/>
          </a:p>
          <a:p>
            <a:pPr>
              <a:lnSpc>
                <a:spcPct val="150000"/>
              </a:lnSpc>
            </a:pPr>
            <a:r>
              <a:rPr lang="tr-TR" dirty="0"/>
              <a:t>Toplam Talep eğrisinin </a:t>
            </a:r>
            <a:r>
              <a:rPr lang="tr-TR" dirty="0" smtClean="0"/>
              <a:t>eğimi para politikası çarpanına dolayısıyla  </a:t>
            </a:r>
            <a:r>
              <a:rPr lang="tr-TR" dirty="0"/>
              <a:t>IS ve LM eğrilerinin eğimine </a:t>
            </a:r>
            <a:r>
              <a:rPr lang="tr-TR" dirty="0" smtClean="0"/>
              <a:t>bağlıdır. IS </a:t>
            </a:r>
            <a:r>
              <a:rPr lang="tr-TR" dirty="0" err="1" smtClean="0"/>
              <a:t>yatıklaştıkça</a:t>
            </a:r>
            <a:r>
              <a:rPr lang="tr-TR" dirty="0" smtClean="0"/>
              <a:t> ve LM dikleştikçe toplam talep eğrisi de </a:t>
            </a:r>
            <a:r>
              <a:rPr lang="tr-TR" dirty="0" err="1" smtClean="0"/>
              <a:t>yatıklaşacaktır</a:t>
            </a:r>
            <a:r>
              <a:rPr lang="tr-TR" dirty="0" smtClean="0"/>
              <a:t>. </a:t>
            </a:r>
            <a:endParaRPr lang="tr-TR" dirty="0"/>
          </a:p>
          <a:p>
            <a:endParaRPr lang="tr-TR" dirty="0"/>
          </a:p>
        </p:txBody>
      </p:sp>
    </p:spTree>
    <p:extLst>
      <p:ext uri="{BB962C8B-B14F-4D97-AF65-F5344CB8AC3E}">
        <p14:creationId xmlns:p14="http://schemas.microsoft.com/office/powerpoint/2010/main" val="3354251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Toplam Talep Eğrisinin Eğimi</a:t>
            </a:r>
          </a:p>
        </p:txBody>
      </p:sp>
      <p:sp>
        <p:nvSpPr>
          <p:cNvPr id="3" name="İçerik Yer Tutucusu 2"/>
          <p:cNvSpPr>
            <a:spLocks noGrp="1"/>
          </p:cNvSpPr>
          <p:nvPr>
            <p:ph idx="1"/>
          </p:nvPr>
        </p:nvSpPr>
        <p:spPr/>
        <p:txBody>
          <a:bodyPr/>
          <a:lstStyle/>
          <a:p>
            <a:pPr>
              <a:lnSpc>
                <a:spcPct val="150000"/>
              </a:lnSpc>
            </a:pPr>
            <a:r>
              <a:rPr lang="tr-TR" dirty="0"/>
              <a:t>Çarpan değeri büyüdükçe ve yatırımların faize duyarlılığı arttıkça toplam talep eğrisi </a:t>
            </a:r>
            <a:r>
              <a:rPr lang="tr-TR" dirty="0" err="1"/>
              <a:t>yatıklaşır</a:t>
            </a:r>
            <a:r>
              <a:rPr lang="tr-TR" dirty="0"/>
              <a:t>.</a:t>
            </a:r>
          </a:p>
          <a:p>
            <a:pPr>
              <a:lnSpc>
                <a:spcPct val="150000"/>
              </a:lnSpc>
            </a:pPr>
            <a:r>
              <a:rPr lang="tr-TR" dirty="0"/>
              <a:t>Para talebinin gelire ve faize duyarlılığı azaldıkça toplam talep eğrisi </a:t>
            </a:r>
            <a:r>
              <a:rPr lang="tr-TR" dirty="0" err="1"/>
              <a:t>yatıklaşır</a:t>
            </a:r>
            <a:r>
              <a:rPr lang="tr-TR" dirty="0"/>
              <a:t>.</a:t>
            </a:r>
          </a:p>
          <a:p>
            <a:endParaRPr lang="tr-TR" dirty="0"/>
          </a:p>
        </p:txBody>
      </p:sp>
    </p:spTree>
    <p:extLst>
      <p:ext uri="{BB962C8B-B14F-4D97-AF65-F5344CB8AC3E}">
        <p14:creationId xmlns:p14="http://schemas.microsoft.com/office/powerpoint/2010/main" val="783749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Toplam Talep Eğrisinin Konumu</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Toplam Talep </a:t>
            </a:r>
            <a:r>
              <a:rPr lang="tr-TR" dirty="0" smtClean="0"/>
              <a:t>eğrisi IS </a:t>
            </a:r>
            <a:r>
              <a:rPr lang="tr-TR" dirty="0"/>
              <a:t>ve LM eğrilerinin </a:t>
            </a:r>
            <a:r>
              <a:rPr lang="tr-TR" dirty="0" smtClean="0"/>
              <a:t>kesişimi olduğundan IS ve </a:t>
            </a:r>
            <a:r>
              <a:rPr lang="tr-TR" dirty="0" err="1" smtClean="0"/>
              <a:t>LM’nin</a:t>
            </a:r>
            <a:r>
              <a:rPr lang="tr-TR" dirty="0" smtClean="0"/>
              <a:t> konumunu </a:t>
            </a:r>
            <a:r>
              <a:rPr lang="tr-TR" dirty="0" err="1" smtClean="0"/>
              <a:t>eğiştiren</a:t>
            </a:r>
            <a:r>
              <a:rPr lang="tr-TR" dirty="0" smtClean="0"/>
              <a:t> tüm faktörler toplam talep eğrisinin de konumunu değiştirecektir. </a:t>
            </a:r>
          </a:p>
          <a:p>
            <a:pPr>
              <a:lnSpc>
                <a:spcPct val="150000"/>
              </a:lnSpc>
            </a:pPr>
            <a:r>
              <a:rPr lang="tr-TR" dirty="0" smtClean="0"/>
              <a:t>Ekonomide </a:t>
            </a:r>
            <a:r>
              <a:rPr lang="tr-TR" dirty="0"/>
              <a:t>IS eğrisini sağa kaydıran her </a:t>
            </a:r>
            <a:r>
              <a:rPr lang="tr-TR" dirty="0" smtClean="0"/>
              <a:t>unsur (genişletici maliye politikası, servetin artışı vs.) toplam </a:t>
            </a:r>
            <a:r>
              <a:rPr lang="tr-TR" dirty="0"/>
              <a:t>talep eğrisinde sağa kaymasına neden olur. </a:t>
            </a:r>
          </a:p>
          <a:p>
            <a:endParaRPr lang="tr-TR" dirty="0"/>
          </a:p>
        </p:txBody>
      </p:sp>
    </p:spTree>
    <p:extLst>
      <p:ext uri="{BB962C8B-B14F-4D97-AF65-F5344CB8AC3E}">
        <p14:creationId xmlns:p14="http://schemas.microsoft.com/office/powerpoint/2010/main" val="1250514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Toplam Talep Eğrisinin Konumu</a:t>
            </a:r>
          </a:p>
        </p:txBody>
      </p:sp>
      <p:sp>
        <p:nvSpPr>
          <p:cNvPr id="3" name="İçerik Yer Tutucusu 2"/>
          <p:cNvSpPr>
            <a:spLocks noGrp="1"/>
          </p:cNvSpPr>
          <p:nvPr>
            <p:ph idx="1"/>
          </p:nvPr>
        </p:nvSpPr>
        <p:spPr/>
        <p:txBody>
          <a:bodyPr/>
          <a:lstStyle/>
          <a:p>
            <a:pPr>
              <a:lnSpc>
                <a:spcPct val="150000"/>
              </a:lnSpc>
            </a:pPr>
            <a:r>
              <a:rPr lang="tr-TR" dirty="0"/>
              <a:t>Ekonomide fiyatlar genel düzeyi hariç LM eğrisini sağa kaydıran her unsur toplam talep eğrisini de sağa kaymasına neden olacaktır. Diğer bir deyişle, nominal para arzının artması ve para talebinin azalması (alternatif ödeme araçlarının yaygınlaşması, tahvilin  likiditesinin artması vs.) LM eğrisinin sağa kaydırırken toplam talep eğrisini de sağa kaymasına neden olur</a:t>
            </a:r>
            <a:r>
              <a:rPr lang="tr-TR" dirty="0" smtClean="0"/>
              <a:t>.</a:t>
            </a:r>
            <a:endParaRPr lang="tr-TR" dirty="0"/>
          </a:p>
        </p:txBody>
      </p:sp>
    </p:spTree>
    <p:extLst>
      <p:ext uri="{BB962C8B-B14F-4D97-AF65-F5344CB8AC3E}">
        <p14:creationId xmlns:p14="http://schemas.microsoft.com/office/powerpoint/2010/main" val="18016579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441</Words>
  <Application>Microsoft Office PowerPoint</Application>
  <PresentationFormat>Geniş ekran</PresentationFormat>
  <Paragraphs>29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Toplam Talep</vt:lpstr>
      <vt:lpstr>Temel Varsayımlar</vt:lpstr>
      <vt:lpstr>Toplam Talep</vt:lpstr>
      <vt:lpstr>Toplam Talep Eğrisinin Negatif Eğimli Olma Sebepleri</vt:lpstr>
      <vt:lpstr>Toplam Talep Eğrisinin Negatif Eğimli Olma Sebepleri</vt:lpstr>
      <vt:lpstr>Toplam Talep Eğrisinin Eğimi</vt:lpstr>
      <vt:lpstr>Toplam Talep Eğrisinin Eğimi</vt:lpstr>
      <vt:lpstr>Toplam Talep Eğrisinin Konumu</vt:lpstr>
      <vt:lpstr>Toplam Talep Eğrisinin Konumu</vt:lpstr>
      <vt:lpstr>Toplam Talep Eğrisinin Konumu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Toplam Talep-Toplam Arz</dc:title>
  <dc:creator>AKIN USUPBEYLI</dc:creator>
  <cp:lastModifiedBy>AKIN USUPBEYLI</cp:lastModifiedBy>
  <cp:revision>15</cp:revision>
  <dcterms:created xsi:type="dcterms:W3CDTF">2018-02-21T08:16:35Z</dcterms:created>
  <dcterms:modified xsi:type="dcterms:W3CDTF">2018-02-21T15:14:02Z</dcterms:modified>
</cp:coreProperties>
</file>