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A1772-148B-45E0-A794-E7EA6B37A017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39666-2B07-4356-ADF7-8EE4739D73C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401C52-7B6E-4498-847C-727853D03818}" type="slidenum">
              <a:rPr lang="en-US"/>
              <a:pPr/>
              <a:t>1</a:t>
            </a:fld>
            <a:endParaRPr lang="en-US"/>
          </a:p>
        </p:txBody>
      </p:sp>
      <p:sp>
        <p:nvSpPr>
          <p:cNvPr id="4966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6644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957BE8B-D9DD-4C01-BFB8-0264CC496441}" type="slidenum">
              <a:rPr lang="en-US"/>
              <a:pPr/>
              <a:t>15</a:t>
            </a:fld>
            <a:endParaRPr lang="en-US"/>
          </a:p>
        </p:txBody>
      </p:sp>
      <p:sp>
        <p:nvSpPr>
          <p:cNvPr id="52019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0196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E12D0C8-E68B-425F-BD0E-BFA3335F12B9}" type="slidenum">
              <a:rPr lang="en-US"/>
              <a:pPr/>
              <a:t>16</a:t>
            </a:fld>
            <a:endParaRPr lang="en-US"/>
          </a:p>
        </p:txBody>
      </p:sp>
      <p:sp>
        <p:nvSpPr>
          <p:cNvPr id="52224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44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3C53147-32F3-4264-8CC4-61E3CF82BFFC}" type="slidenum">
              <a:rPr lang="en-US"/>
              <a:pPr/>
              <a:t>17</a:t>
            </a:fld>
            <a:endParaRPr lang="en-US"/>
          </a:p>
        </p:txBody>
      </p:sp>
      <p:sp>
        <p:nvSpPr>
          <p:cNvPr id="524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4292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D4B5376-10C3-42E3-BC40-147499C906C5}" type="slidenum">
              <a:rPr lang="en-US"/>
              <a:pPr/>
              <a:t>18</a:t>
            </a:fld>
            <a:endParaRPr lang="en-US"/>
          </a:p>
        </p:txBody>
      </p:sp>
      <p:sp>
        <p:nvSpPr>
          <p:cNvPr id="5263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6340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306973D-00AA-41F5-A5C0-A4882C3C46FB}" type="slidenum">
              <a:rPr lang="en-US"/>
              <a:pPr/>
              <a:t>24</a:t>
            </a:fld>
            <a:endParaRPr lang="en-US"/>
          </a:p>
        </p:txBody>
      </p:sp>
      <p:sp>
        <p:nvSpPr>
          <p:cNvPr id="533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3508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2A16BE3-38E2-48B9-AF0D-947023B27314}" type="slidenum">
              <a:rPr lang="en-US"/>
              <a:pPr/>
              <a:t>25</a:t>
            </a:fld>
            <a:endParaRPr lang="en-US"/>
          </a:p>
        </p:txBody>
      </p:sp>
      <p:sp>
        <p:nvSpPr>
          <p:cNvPr id="53555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35556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B7B1A2-7A70-440B-A23D-89550ED168E0}" type="slidenum">
              <a:rPr lang="en-US"/>
              <a:pPr/>
              <a:t>2</a:t>
            </a:fld>
            <a:endParaRPr lang="en-US"/>
          </a:p>
        </p:txBody>
      </p:sp>
      <p:sp>
        <p:nvSpPr>
          <p:cNvPr id="4986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98692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CFB083F-DE66-4BE0-BE88-FAB2BCD8B8A2}" type="slidenum">
              <a:rPr lang="en-US"/>
              <a:pPr/>
              <a:t>3</a:t>
            </a:fld>
            <a:endParaRPr lang="en-US"/>
          </a:p>
        </p:txBody>
      </p:sp>
      <p:sp>
        <p:nvSpPr>
          <p:cNvPr id="50073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0740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263166E-F4B3-4A40-9C65-BB4073734761}" type="slidenum">
              <a:rPr lang="en-US"/>
              <a:pPr/>
              <a:t>4</a:t>
            </a:fld>
            <a:endParaRPr lang="en-US"/>
          </a:p>
        </p:txBody>
      </p:sp>
      <p:sp>
        <p:nvSpPr>
          <p:cNvPr id="50278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2788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661385-3C78-49B8-9AB2-ABD20814D2AF}" type="slidenum">
              <a:rPr lang="en-US"/>
              <a:pPr/>
              <a:t>5</a:t>
            </a:fld>
            <a:endParaRPr lang="en-US"/>
          </a:p>
        </p:txBody>
      </p:sp>
      <p:sp>
        <p:nvSpPr>
          <p:cNvPr id="5048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4836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EBC863-FF14-4579-9514-1ACE6AFE1FC9}" type="slidenum">
              <a:rPr lang="en-US"/>
              <a:pPr/>
              <a:t>6</a:t>
            </a:fld>
            <a:endParaRPr lang="en-US"/>
          </a:p>
        </p:txBody>
      </p:sp>
      <p:sp>
        <p:nvSpPr>
          <p:cNvPr id="5068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06884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2E3BAC-BC1E-49D5-82D0-8BC610ABBE65}" type="slidenum">
              <a:rPr lang="en-US"/>
              <a:pPr/>
              <a:t>12</a:t>
            </a:fld>
            <a:endParaRPr lang="en-US"/>
          </a:p>
        </p:txBody>
      </p:sp>
      <p:sp>
        <p:nvSpPr>
          <p:cNvPr id="51405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4052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5C5E33D-BF77-462F-AD2A-F7B28B20F988}" type="slidenum">
              <a:rPr lang="en-US"/>
              <a:pPr/>
              <a:t>13</a:t>
            </a:fld>
            <a:endParaRPr lang="en-US"/>
          </a:p>
        </p:txBody>
      </p:sp>
      <p:sp>
        <p:nvSpPr>
          <p:cNvPr id="51609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6100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0133677-71FD-48E6-AECF-1939B17CA3D4}" type="slidenum">
              <a:rPr lang="en-US"/>
              <a:pPr/>
              <a:t>14</a:t>
            </a:fld>
            <a:endParaRPr lang="en-US"/>
          </a:p>
        </p:txBody>
      </p:sp>
      <p:sp>
        <p:nvSpPr>
          <p:cNvPr id="51814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211637" y="694171"/>
            <a:ext cx="4422121" cy="3416011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8148" name="Rectangle 2"/>
          <p:cNvSpPr>
            <a:spLocks noChangeArrowheads="1"/>
          </p:cNvSpPr>
          <p:nvPr>
            <p:ph type="body" idx="1"/>
          </p:nvPr>
        </p:nvSpPr>
        <p:spPr>
          <a:xfrm>
            <a:off x="686360" y="4342535"/>
            <a:ext cx="5474074" cy="4019261"/>
          </a:xfrm>
          <a:noFill/>
          <a:ln/>
        </p:spPr>
        <p:txBody>
          <a:bodyPr wrap="none" anchor="ctr"/>
          <a:lstStyle/>
          <a:p>
            <a:endParaRPr lang="tr-TR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fr-F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13760" cy="1130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37760" cy="451199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2480" y="1604329"/>
            <a:ext cx="4037760" cy="451199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62F76D-A9B4-484C-A7E8-E531703216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13760" cy="1130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09C344-D732-4235-A545-48037592A6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fr-F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fr-F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BBBD4-6A4B-488A-B4EF-4E6B42286B40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842FC-EBF0-422B-95F7-89CEC706F930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7" name="Text Box 1"/>
          <p:cNvSpPr txBox="1">
            <a:spLocks noChangeArrowheads="1"/>
          </p:cNvSpPr>
          <p:nvPr/>
        </p:nvSpPr>
        <p:spPr bwMode="auto">
          <a:xfrm>
            <a:off x="456480" y="1604328"/>
            <a:ext cx="4008960" cy="4884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7000"/>
              </a:lnSpc>
              <a:spcAft>
                <a:spcPts val="1293"/>
              </a:spcAft>
              <a:tabLst>
                <a:tab pos="82945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dirty="0" err="1">
                <a:solidFill>
                  <a:srgbClr val="000000"/>
                </a:solidFill>
              </a:rPr>
              <a:t>Orphelin</a:t>
            </a:r>
            <a:endParaRPr lang="en-US" sz="2900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spcAft>
                <a:spcPts val="1293"/>
              </a:spcAft>
              <a:tabLst>
                <a:tab pos="82945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dirty="0" err="1">
                <a:solidFill>
                  <a:srgbClr val="000000"/>
                </a:solidFill>
              </a:rPr>
              <a:t>Remariage</a:t>
            </a:r>
            <a:r>
              <a:rPr lang="en-US" sz="2900" dirty="0">
                <a:solidFill>
                  <a:srgbClr val="000000"/>
                </a:solidFill>
              </a:rPr>
              <a:t> de </a:t>
            </a:r>
            <a:r>
              <a:rPr lang="en-US" sz="2900" dirty="0" err="1">
                <a:solidFill>
                  <a:srgbClr val="000000"/>
                </a:solidFill>
              </a:rPr>
              <a:t>sa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mère</a:t>
            </a:r>
            <a:endParaRPr lang="en-US" sz="2900" dirty="0">
              <a:solidFill>
                <a:srgbClr val="000000"/>
              </a:solidFill>
            </a:endParaRPr>
          </a:p>
          <a:p>
            <a:pPr>
              <a:lnSpc>
                <a:spcPct val="87000"/>
              </a:lnSpc>
              <a:spcAft>
                <a:spcPts val="1293"/>
              </a:spcAft>
              <a:tabLst>
                <a:tab pos="82945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dirty="0">
                <a:solidFill>
                  <a:srgbClr val="000000"/>
                </a:solidFill>
              </a:rPr>
              <a:t>Jeanne Duval</a:t>
            </a:r>
          </a:p>
          <a:p>
            <a:pPr>
              <a:lnSpc>
                <a:spcPct val="87000"/>
              </a:lnSpc>
              <a:spcAft>
                <a:spcPts val="1293"/>
              </a:spcAft>
              <a:tabLst>
                <a:tab pos="82945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u="sng" dirty="0">
                <a:solidFill>
                  <a:srgbClr val="000000"/>
                </a:solidFill>
              </a:rPr>
              <a:t>Les </a:t>
            </a:r>
            <a:r>
              <a:rPr lang="en-US" sz="2900" u="sng" dirty="0" err="1">
                <a:solidFill>
                  <a:srgbClr val="000000"/>
                </a:solidFill>
              </a:rPr>
              <a:t>Fleurs</a:t>
            </a:r>
            <a:r>
              <a:rPr lang="en-US" sz="2900" u="sng" dirty="0">
                <a:solidFill>
                  <a:srgbClr val="000000"/>
                </a:solidFill>
              </a:rPr>
              <a:t> du Mal</a:t>
            </a:r>
            <a:r>
              <a:rPr lang="en-US" sz="2900" dirty="0">
                <a:solidFill>
                  <a:srgbClr val="000000"/>
                </a:solidFill>
              </a:rPr>
              <a:t> 1857</a:t>
            </a:r>
          </a:p>
          <a:p>
            <a:pPr>
              <a:lnSpc>
                <a:spcPct val="87000"/>
              </a:lnSpc>
              <a:spcAft>
                <a:spcPts val="1293"/>
              </a:spcAft>
              <a:tabLst>
                <a:tab pos="829452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n-US" sz="2900" u="sng" dirty="0">
                <a:solidFill>
                  <a:srgbClr val="000000"/>
                </a:solidFill>
              </a:rPr>
              <a:t>Le Spleen de Paris</a:t>
            </a:r>
            <a:r>
              <a:rPr lang="en-US" sz="2900" dirty="0">
                <a:solidFill>
                  <a:srgbClr val="000000"/>
                </a:solidFill>
              </a:rPr>
              <a:t> (</a:t>
            </a:r>
            <a:r>
              <a:rPr lang="en-US" sz="2900" u="sng" dirty="0" err="1">
                <a:solidFill>
                  <a:srgbClr val="000000"/>
                </a:solidFill>
              </a:rPr>
              <a:t>Petits</a:t>
            </a:r>
            <a:r>
              <a:rPr lang="en-US" sz="2900" u="sng" dirty="0">
                <a:solidFill>
                  <a:srgbClr val="000000"/>
                </a:solidFill>
              </a:rPr>
              <a:t> </a:t>
            </a:r>
            <a:r>
              <a:rPr lang="en-US" sz="2900" u="sng" dirty="0" err="1">
                <a:solidFill>
                  <a:srgbClr val="000000"/>
                </a:solidFill>
              </a:rPr>
              <a:t>poèmes</a:t>
            </a:r>
            <a:r>
              <a:rPr lang="en-US" sz="2900" u="sng" dirty="0">
                <a:solidFill>
                  <a:srgbClr val="000000"/>
                </a:solidFill>
              </a:rPr>
              <a:t> en prose</a:t>
            </a:r>
            <a:r>
              <a:rPr lang="en-US" sz="2900" dirty="0">
                <a:solidFill>
                  <a:srgbClr val="000000"/>
                </a:solidFill>
              </a:rPr>
              <a:t>) </a:t>
            </a:r>
            <a:r>
              <a:rPr lang="en-US" sz="2900" dirty="0" err="1">
                <a:solidFill>
                  <a:srgbClr val="000000"/>
                </a:solidFill>
              </a:rPr>
              <a:t>oeuvreposthume</a:t>
            </a:r>
            <a:r>
              <a:rPr lang="en-US" sz="2900" dirty="0">
                <a:solidFill>
                  <a:srgbClr val="000000"/>
                </a:solidFill>
              </a:rPr>
              <a:t>: 1869</a:t>
            </a:r>
          </a:p>
        </p:txBody>
      </p:sp>
      <p:sp>
        <p:nvSpPr>
          <p:cNvPr id="495618" name="Text Box 2"/>
          <p:cNvSpPr txBox="1">
            <a:spLocks noChangeArrowheads="1"/>
          </p:cNvSpPr>
          <p:nvPr/>
        </p:nvSpPr>
        <p:spPr bwMode="auto">
          <a:xfrm>
            <a:off x="601920" y="665350"/>
            <a:ext cx="5814720" cy="3845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7000"/>
              </a:lnSpc>
              <a:spcAft>
                <a:spcPts val="1293"/>
              </a:spcAft>
              <a:tabLst>
                <a:tab pos="829452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</a:tabLst>
            </a:pPr>
            <a:r>
              <a:rPr lang="en-US" sz="2900" dirty="0">
                <a:solidFill>
                  <a:srgbClr val="000000"/>
                </a:solidFill>
              </a:rPr>
              <a:t>Charles Baudelaire 1821-1867</a:t>
            </a:r>
          </a:p>
        </p:txBody>
      </p:sp>
      <p:pic>
        <p:nvPicPr>
          <p:cNvPr id="495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7920" y="1244291"/>
            <a:ext cx="4111200" cy="4794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097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Drame: deux ans de prison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Romances sans paroles. İnfluence de Rimbaud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Conversion, retour aux vices</a:t>
            </a:r>
            <a:endParaRPr lang="tr-TR" u="sng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tr-TR" u="sng" smtClean="0">
                <a:latin typeface="Times New Roman" pitchFamily="18" charset="0"/>
                <a:ea typeface="ＭＳ Ｐゴシック" pitchFamily="34" charset="-128"/>
              </a:rPr>
              <a:t>Sagesse</a:t>
            </a: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 </a:t>
            </a:r>
          </a:p>
        </p:txBody>
      </p:sp>
      <p:pic>
        <p:nvPicPr>
          <p:cNvPr id="510979" name="Picture 8" descr="verlai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749" b="4749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20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Poésie de Verlaine: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Musique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Sonorité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Syntaxe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L</a:t>
            </a:r>
            <a:r>
              <a:rPr lang="tr-TR" altLang="fr-FR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tr-TR" smtClean="0">
                <a:latin typeface="Arial" pitchFamily="34" charset="0"/>
                <a:ea typeface="ＭＳ Ｐゴシック" pitchFamily="34" charset="-128"/>
              </a:rPr>
              <a:t>âme et le sens. Volupté et anxiété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44653"/>
            <a:ext cx="8215200" cy="4432785"/>
          </a:xfrm>
        </p:spPr>
        <p:txBody>
          <a:bodyPr tIns="0" rtlCol="0" anchor="ctr">
            <a:normAutofit fontScale="62500" lnSpcReduction="20000"/>
          </a:bodyPr>
          <a:lstStyle/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Verlaine</a:t>
            </a:r>
          </a:p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-Bold;Georgia" charset="0"/>
                <a:ea typeface="+mn-ea"/>
                <a:cs typeface="+mn-cs"/>
              </a:rPr>
              <a:t>Chanson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-Bold;Georgia" charset="0"/>
                <a:ea typeface="+mn-ea"/>
                <a:cs typeface="+mn-cs"/>
              </a:rPr>
              <a:t>d'automne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Georgia-Bold;Georgia" charset="0"/>
              <a:ea typeface="+mn-ea"/>
              <a:cs typeface="+mn-cs"/>
            </a:endParaRPr>
          </a:p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Les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sanglots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 longs</a:t>
            </a:r>
          </a:p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Des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violons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		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l'automne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Blessent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mon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coeur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D'une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langueur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  <a:ea typeface="+mn-ea"/>
              <a:cs typeface="+mn-cs"/>
            </a:endParaRPr>
          </a:p>
          <a:p>
            <a:pPr marL="0" indent="0" algn="ctr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		Monotone.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170844"/>
            <a:ext cx="8215200" cy="5381845"/>
          </a:xfrm>
        </p:spPr>
        <p:txBody>
          <a:bodyPr tIns="0" anchor="ctr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Tout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suffocant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Et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blême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quand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		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Sonne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l'heure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Je me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souviens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Des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jours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anciens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		Et je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pleure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Et je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m'en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vais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Au vent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mauvais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		Qui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m'emporte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Deçà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delà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Pareil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à la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		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Feuille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morte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Paul VERLAINE, </a:t>
            </a:r>
            <a:r>
              <a:rPr lang="en-US" sz="1100" i="1" dirty="0" err="1">
                <a:latin typeface="Georgia-Italic;Georgia" pitchFamily="64" charset="0"/>
                <a:ea typeface="ＭＳ Ｐゴシック" pitchFamily="34" charset="-128"/>
              </a:rPr>
              <a:t>Poèmes</a:t>
            </a:r>
            <a:r>
              <a:rPr lang="en-US" sz="1100" i="1" dirty="0">
                <a:latin typeface="Georgia-Italic;Georgia" pitchFamily="64" charset="0"/>
                <a:ea typeface="ＭＳ Ｐゴシック" pitchFamily="34" charset="-128"/>
              </a:rPr>
              <a:t> </a:t>
            </a:r>
            <a:r>
              <a:rPr lang="en-US" sz="1100" i="1" dirty="0" err="1">
                <a:latin typeface="Georgia-Italic;Georgia" pitchFamily="64" charset="0"/>
                <a:ea typeface="ＭＳ Ｐゴシック" pitchFamily="34" charset="-128"/>
              </a:rPr>
              <a:t>saturniens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(1866)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458874"/>
            <a:ext cx="8215200" cy="4805784"/>
          </a:xfrm>
        </p:spPr>
        <p:txBody>
          <a:bodyPr tIns="0"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700" b="1" i="1" dirty="0">
                <a:latin typeface="Georgia-BoldItalic;Georgia" pitchFamily="64" charset="0"/>
                <a:ea typeface="ＭＳ Ｐゴシック" pitchFamily="34" charset="-128"/>
              </a:rPr>
              <a:t>Il </a:t>
            </a:r>
            <a:r>
              <a:rPr lang="en-US" sz="700" b="1" i="1" dirty="0" err="1">
                <a:latin typeface="Georgia-BoldItalic;Georgia" pitchFamily="64" charset="0"/>
                <a:ea typeface="ＭＳ Ｐゴシック" pitchFamily="34" charset="-128"/>
              </a:rPr>
              <a:t>pleure</a:t>
            </a:r>
            <a:r>
              <a:rPr lang="en-US" sz="700" b="1" i="1" dirty="0">
                <a:latin typeface="Georgia-BoldItalic;Georgia" pitchFamily="64" charset="0"/>
                <a:ea typeface="ＭＳ Ｐゴシック" pitchFamily="34" charset="-128"/>
              </a:rPr>
              <a:t> </a:t>
            </a:r>
            <a:r>
              <a:rPr lang="en-US" sz="700" b="1" i="1" dirty="0" err="1">
                <a:latin typeface="Georgia-BoldItalic;Georgia" pitchFamily="64" charset="0"/>
                <a:ea typeface="ＭＳ Ｐゴシック" pitchFamily="34" charset="-128"/>
              </a:rPr>
              <a:t>dans</a:t>
            </a:r>
            <a:r>
              <a:rPr lang="en-US" sz="700" b="1" i="1" dirty="0">
                <a:latin typeface="Georgia-BoldItalic;Georgia" pitchFamily="64" charset="0"/>
                <a:ea typeface="ＭＳ Ｐゴシック" pitchFamily="34" charset="-128"/>
              </a:rPr>
              <a:t> </a:t>
            </a:r>
            <a:r>
              <a:rPr lang="en-US" sz="700" b="1" i="1" dirty="0" err="1">
                <a:latin typeface="Georgia-BoldItalic;Georgia" pitchFamily="64" charset="0"/>
                <a:ea typeface="ＭＳ Ｐゴシック" pitchFamily="34" charset="-128"/>
              </a:rPr>
              <a:t>mon</a:t>
            </a:r>
            <a:r>
              <a:rPr lang="en-US" sz="700" b="1" i="1" dirty="0">
                <a:latin typeface="Georgia-BoldItalic;Georgia" pitchFamily="64" charset="0"/>
                <a:ea typeface="ＭＳ Ｐゴシック" pitchFamily="34" charset="-128"/>
              </a:rPr>
              <a:t> </a:t>
            </a:r>
            <a:r>
              <a:rPr lang="en-US" sz="700" b="1" i="1" dirty="0" err="1">
                <a:latin typeface="Georgia-BoldItalic;Georgia" pitchFamily="64" charset="0"/>
                <a:ea typeface="ＭＳ Ｐゴシック" pitchFamily="34" charset="-128"/>
              </a:rPr>
              <a:t>coeur</a:t>
            </a:r>
            <a:r>
              <a:rPr lang="en-US" sz="700" i="1" dirty="0">
                <a:latin typeface="Georgia-Italic;Georgia" pitchFamily="64" charset="0"/>
                <a:ea typeface="ＭＳ Ｐゴシック" pitchFamily="34" charset="-128"/>
              </a:rPr>
              <a:t>...</a:t>
            </a:r>
          </a:p>
          <a:p>
            <a:pPr marL="0" indent="0" algn="r">
              <a:lnSpc>
                <a:spcPct val="80000"/>
              </a:lnSpc>
              <a:buNone/>
            </a:pPr>
            <a:endParaRPr lang="en-US" sz="600" i="1" dirty="0">
              <a:latin typeface="Georgia-Italic;Georgia" pitchFamily="64" charset="0"/>
              <a:ea typeface="ＭＳ Ｐゴシック" pitchFamily="34" charset="-128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en-US" sz="600" i="1" dirty="0">
                <a:latin typeface="Georgia" pitchFamily="18" charset="0"/>
                <a:ea typeface="ＭＳ Ｐゴシック" pitchFamily="34" charset="-128"/>
              </a:rPr>
              <a:t>Il </a:t>
            </a:r>
            <a:r>
              <a:rPr lang="en-US" sz="600" i="1" dirty="0" err="1">
                <a:latin typeface="Georgia" pitchFamily="18" charset="0"/>
                <a:ea typeface="ＭＳ Ｐゴシック" pitchFamily="34" charset="-128"/>
              </a:rPr>
              <a:t>pleut</a:t>
            </a:r>
            <a:r>
              <a:rPr lang="en-US" sz="600" i="1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600" i="1" dirty="0" err="1">
                <a:latin typeface="Georgia" pitchFamily="18" charset="0"/>
                <a:ea typeface="ＭＳ Ｐゴシック" pitchFamily="34" charset="-128"/>
              </a:rPr>
              <a:t>doucement</a:t>
            </a:r>
            <a:r>
              <a:rPr lang="en-US" sz="600" i="1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600" i="1" dirty="0" err="1">
                <a:latin typeface="Georgia" pitchFamily="18" charset="0"/>
                <a:ea typeface="ＭＳ Ｐゴシック" pitchFamily="34" charset="-128"/>
              </a:rPr>
              <a:t>sur</a:t>
            </a:r>
            <a:r>
              <a:rPr lang="en-US" sz="600" i="1" dirty="0">
                <a:latin typeface="Georgia" pitchFamily="18" charset="0"/>
                <a:ea typeface="ＭＳ Ｐゴシック" pitchFamily="34" charset="-128"/>
              </a:rPr>
              <a:t> la </a:t>
            </a:r>
            <a:r>
              <a:rPr lang="en-US" sz="600" i="1" dirty="0" err="1">
                <a:latin typeface="Georgia" pitchFamily="18" charset="0"/>
                <a:ea typeface="ＭＳ Ｐゴシック" pitchFamily="34" charset="-128"/>
              </a:rPr>
              <a:t>ville</a:t>
            </a:r>
            <a:r>
              <a:rPr lang="en-US" sz="600" i="1" dirty="0">
                <a:latin typeface="Georgia" pitchFamily="18" charset="0"/>
                <a:ea typeface="ＭＳ Ｐゴシック" pitchFamily="34" charset="-128"/>
              </a:rPr>
              <a:t>. 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600" i="1" dirty="0">
                <a:latin typeface="Georgia" pitchFamily="18" charset="0"/>
                <a:ea typeface="ＭＳ Ｐゴシック" pitchFamily="34" charset="-128"/>
              </a:rPr>
              <a:t>ARTHUR RIMBAUD</a:t>
            </a:r>
          </a:p>
          <a:p>
            <a:pPr marL="0" indent="0" algn="r">
              <a:lnSpc>
                <a:spcPct val="80000"/>
              </a:lnSpc>
              <a:buNone/>
            </a:pPr>
            <a:endParaRPr lang="en-US" sz="600" i="1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Il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pleure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dans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mon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coeur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Comme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il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pleut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sur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la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ville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Quelle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est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cette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langueur</a:t>
            </a:r>
            <a:endParaRPr lang="en-US" sz="7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Qui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pénètre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mon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coeur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?</a:t>
            </a:r>
          </a:p>
          <a:p>
            <a:pPr marL="0" indent="0">
              <a:lnSpc>
                <a:spcPct val="80000"/>
              </a:lnSpc>
              <a:buNone/>
            </a:pPr>
            <a:endParaRPr lang="en-US" sz="7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O bruit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doux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de la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pluie</a:t>
            </a:r>
            <a:endParaRPr lang="en-US" sz="7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Par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terre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et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sur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les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toits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Pour un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coeur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qui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s'ennuie</a:t>
            </a:r>
            <a:endParaRPr lang="en-US" sz="7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spcAft>
                <a:spcPts val="1451"/>
              </a:spcAft>
              <a:buNone/>
            </a:pP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O le chant de la </a:t>
            </a:r>
            <a:r>
              <a:rPr lang="en-US" sz="700" dirty="0" err="1">
                <a:latin typeface="Georgia" pitchFamily="18" charset="0"/>
                <a:ea typeface="ＭＳ Ｐゴシック" pitchFamily="34" charset="-128"/>
              </a:rPr>
              <a:t>pluie</a:t>
            </a:r>
            <a:r>
              <a:rPr lang="en-US" sz="700" dirty="0">
                <a:latin typeface="Georgia" pitchFamily="18" charset="0"/>
                <a:ea typeface="ＭＳ Ｐゴシック" pitchFamily="34" charset="-128"/>
              </a:rPr>
              <a:t> !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44653"/>
            <a:ext cx="8215200" cy="5406328"/>
          </a:xfrm>
        </p:spPr>
        <p:txBody>
          <a:bodyPr tIns="0"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Il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pleure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sans raison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Dans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ce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coeur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qui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s'écoeure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Quoi!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nulle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trahison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?...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Ce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deuil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est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sans raison.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C'est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bien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la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pire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peine</a:t>
            </a:r>
            <a:endParaRPr lang="en-US" sz="20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De ne savoir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pourquoi</a:t>
            </a:r>
            <a:endParaRPr lang="en-US" sz="20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Sans amour et sans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haine</a:t>
            </a:r>
            <a:endParaRPr lang="en-US" sz="20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Mon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coeur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a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tant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de </a:t>
            </a:r>
            <a:r>
              <a:rPr lang="en-US" sz="2000" dirty="0" err="1">
                <a:latin typeface="Georgia" pitchFamily="18" charset="0"/>
                <a:ea typeface="ＭＳ Ｐゴシック" pitchFamily="34" charset="-128"/>
              </a:rPr>
              <a:t>peine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!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Paul VERLAINE, </a:t>
            </a:r>
            <a:r>
              <a:rPr lang="en-US" sz="2000" i="1" dirty="0">
                <a:latin typeface="Georgia-Italic;Georgia" pitchFamily="64" charset="0"/>
                <a:ea typeface="ＭＳ Ｐゴシック" pitchFamily="34" charset="-128"/>
              </a:rPr>
              <a:t>Romances sans paroles</a:t>
            </a:r>
            <a:r>
              <a:rPr lang="en-US" sz="2000" dirty="0">
                <a:latin typeface="Georgia" pitchFamily="18" charset="0"/>
                <a:ea typeface="ＭＳ Ｐゴシック" pitchFamily="34" charset="-128"/>
              </a:rPr>
              <a:t> (1874)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53924"/>
            <a:ext cx="8215200" cy="4612804"/>
          </a:xfrm>
        </p:spPr>
        <p:txBody>
          <a:bodyPr tIns="0" anchor="ctr"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1100" b="1" i="1" dirty="0">
                <a:latin typeface="Georgia-BoldItalic;Georgia" pitchFamily="64" charset="0"/>
                <a:ea typeface="ＭＳ Ｐゴシック" pitchFamily="34" charset="-128"/>
              </a:rPr>
              <a:t>Le </a:t>
            </a:r>
            <a:r>
              <a:rPr lang="en-US" sz="1100" b="1" i="1" dirty="0" err="1">
                <a:latin typeface="Georgia-BoldItalic;Georgia" pitchFamily="64" charset="0"/>
                <a:ea typeface="ＭＳ Ｐゴシック" pitchFamily="34" charset="-128"/>
              </a:rPr>
              <a:t>ciel</a:t>
            </a:r>
            <a:r>
              <a:rPr lang="en-US" sz="1100" b="1" i="1" dirty="0">
                <a:latin typeface="Georgia-BoldItalic;Georgia" pitchFamily="64" charset="0"/>
                <a:ea typeface="ＭＳ Ｐゴシック" pitchFamily="34" charset="-128"/>
              </a:rPr>
              <a:t> </a:t>
            </a:r>
            <a:r>
              <a:rPr lang="en-US" sz="1100" b="1" i="1" dirty="0" err="1">
                <a:latin typeface="Georgia-BoldItalic;Georgia" pitchFamily="64" charset="0"/>
                <a:ea typeface="ＭＳ Ｐゴシック" pitchFamily="34" charset="-128"/>
              </a:rPr>
              <a:t>est</a:t>
            </a:r>
            <a:r>
              <a:rPr lang="en-US" sz="1100" b="1" i="1" dirty="0">
                <a:latin typeface="Georgia-BoldItalic;Georgia" pitchFamily="64" charset="0"/>
                <a:ea typeface="ＭＳ Ｐゴシック" pitchFamily="34" charset="-128"/>
              </a:rPr>
              <a:t>, par-</a:t>
            </a:r>
            <a:r>
              <a:rPr lang="en-US" sz="1100" b="1" i="1" dirty="0" err="1">
                <a:latin typeface="Georgia-BoldItalic;Georgia" pitchFamily="64" charset="0"/>
                <a:ea typeface="ＭＳ Ｐゴシック" pitchFamily="34" charset="-128"/>
              </a:rPr>
              <a:t>dessus</a:t>
            </a:r>
            <a:r>
              <a:rPr lang="en-US" sz="1100" b="1" i="1" dirty="0">
                <a:latin typeface="Georgia-BoldItalic;Georgia" pitchFamily="64" charset="0"/>
                <a:ea typeface="ＭＳ Ｐゴシック" pitchFamily="34" charset="-128"/>
              </a:rPr>
              <a:t> le </a:t>
            </a:r>
            <a:r>
              <a:rPr lang="en-US" sz="1100" b="1" i="1" dirty="0" err="1">
                <a:latin typeface="Georgia-BoldItalic;Georgia" pitchFamily="64" charset="0"/>
                <a:ea typeface="ＭＳ Ｐゴシック" pitchFamily="34" charset="-128"/>
              </a:rPr>
              <a:t>toit</a:t>
            </a:r>
            <a:r>
              <a:rPr lang="en-US" sz="1100" b="1" i="1" dirty="0">
                <a:latin typeface="Georgia-BoldItalic;Georgia" pitchFamily="64" charset="0"/>
                <a:ea typeface="ＭＳ Ｐゴシック" pitchFamily="34" charset="-128"/>
              </a:rPr>
              <a:t>...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Le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ciel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est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 par-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dessus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le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toit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	    Si bleu,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si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calme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 !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Un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arbre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 par-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dessus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le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toit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	   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Berce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sa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palme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       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La cloche,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dans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le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ciel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qu'on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voit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	   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Doucement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tinte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Un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oiseau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sur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l'arbre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qu'on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voit</a:t>
            </a:r>
            <a:endParaRPr lang="en-US" sz="11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	   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Chante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sa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100" dirty="0" err="1">
                <a:latin typeface="Georgia" pitchFamily="18" charset="0"/>
                <a:ea typeface="ＭＳ Ｐゴシック" pitchFamily="34" charset="-128"/>
              </a:rPr>
              <a:t>plainte</a:t>
            </a: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1100" dirty="0">
                <a:latin typeface="Georgia" pitchFamily="18" charset="0"/>
                <a:ea typeface="ＭＳ Ｐゴシック" pitchFamily="34" charset="-128"/>
              </a:rPr>
              <a:t>        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14763"/>
            <a:ext cx="8215200" cy="5662675"/>
          </a:xfrm>
        </p:spPr>
        <p:txBody>
          <a:bodyPr tIns="0" anchor="ctr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Mon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Dieu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mon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Dieu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la vie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est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là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	    Simple et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tranquille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 algn="ctr"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Cette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paisible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rumeur-là</a:t>
            </a: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	   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Vient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 la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ville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       </a:t>
            </a:r>
          </a:p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--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Qu'as-tu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fait, ô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toi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voilà</a:t>
            </a: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	   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Pleurant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sans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cesse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Dis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qu'as-tu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fait,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toi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voilà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	    De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ta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jeunesse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 ?</a:t>
            </a:r>
          </a:p>
          <a:p>
            <a:pPr marL="0" indent="0" algn="ctr">
              <a:buNone/>
            </a:pP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Paul VERLAINE, </a:t>
            </a:r>
            <a:r>
              <a:rPr lang="en-US" i="1" dirty="0" err="1" smtClean="0">
                <a:latin typeface="Georgia-Italic;Georgia" pitchFamily="64" charset="0"/>
                <a:ea typeface="ＭＳ Ｐゴシック" pitchFamily="34" charset="-128"/>
              </a:rPr>
              <a:t>Sagesse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(1881)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44653"/>
            <a:ext cx="8215200" cy="4432785"/>
          </a:xfrm>
        </p:spPr>
        <p:txBody>
          <a:bodyPr tIns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Georgia-Bold;Georgia" charset="0"/>
                <a:ea typeface="ＭＳ Ｐゴシック" pitchFamily="34" charset="-128"/>
              </a:rPr>
              <a:t>ART POÉTIQUE</a:t>
            </a:r>
          </a:p>
          <a:p>
            <a:pPr marL="0" indent="0" algn="ctr">
              <a:buNone/>
            </a:pP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De la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musique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avant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toute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chose,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Et pour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cela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préfère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l'Impair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Plus vague et plus soluble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dans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l'air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Sans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rien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en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lui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qui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pèse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ou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qui pose.</a:t>
            </a:r>
          </a:p>
          <a:p>
            <a:pPr marL="0" indent="0">
              <a:buNone/>
            </a:pP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Il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faut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aussi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tu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n'ailles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point</a:t>
            </a:r>
          </a:p>
          <a:p>
            <a:pPr marL="0" indent="0"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Choisir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mots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sans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quelque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méprise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:</a:t>
            </a:r>
          </a:p>
          <a:p>
            <a:pPr marL="0" indent="0"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Rien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 plus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cher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la chanson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grise</a:t>
            </a: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Où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l'Indécis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au Précis se joint.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1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mtClean="0">
                <a:latin typeface="Arial" pitchFamily="34" charset="0"/>
                <a:ea typeface="ＭＳ Ｐゴシック" pitchFamily="34" charset="-128"/>
              </a:rPr>
              <a:t>Arthur Rimbaud 1854-1891</a:t>
            </a:r>
            <a:br>
              <a:rPr lang="tr-TR" smtClean="0">
                <a:latin typeface="Arial" pitchFamily="34" charset="0"/>
                <a:ea typeface="ＭＳ Ｐゴシック" pitchFamily="34" charset="-128"/>
              </a:rPr>
            </a:br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7362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Poète à seize ans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Révolte, petite ville: Charleville; contre le milieu familiale</a:t>
            </a:r>
          </a:p>
        </p:txBody>
      </p:sp>
      <p:pic>
        <p:nvPicPr>
          <p:cNvPr id="527363" name="Picture 11" descr="Arthur_Rimbaud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94720" y="1142041"/>
            <a:ext cx="4049280" cy="5422169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6480" y="1604329"/>
            <a:ext cx="4008960" cy="4432785"/>
          </a:xfrm>
        </p:spPr>
        <p:txBody>
          <a:bodyPr tIns="0"/>
          <a:lstStyle/>
          <a:p>
            <a:pPr eaLnBrk="1" hangingPunct="1">
              <a:buFont typeface="Times New Roman" pitchFamily="18" charset="0"/>
              <a:buNone/>
            </a:pPr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766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65600" y="1604329"/>
            <a:ext cx="4008960" cy="4513434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tr-TR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497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640" y="1244291"/>
            <a:ext cx="3732480" cy="476978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61" y="207382"/>
            <a:ext cx="4520160" cy="62214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838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Attraction de Paris, Georges Izambart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Verlaine</a:t>
            </a:r>
          </a:p>
        </p:txBody>
      </p:sp>
      <p:pic>
        <p:nvPicPr>
          <p:cNvPr id="528387" name="Picture 8" descr="arthurrimbaud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48321" y="1664815"/>
            <a:ext cx="3204000" cy="4247006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2941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Voyant: 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embrasser l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univers par la magie des sensations, des hallucinations et d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un langage poétique renouvelé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”</a:t>
            </a:r>
            <a:endParaRPr lang="tr-TR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29411" name="Picture 8" descr="rimba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65280" y="358598"/>
            <a:ext cx="3587040" cy="6271858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0434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u="sng" smtClean="0">
                <a:latin typeface="Times New Roman" pitchFamily="18" charset="0"/>
                <a:ea typeface="ＭＳ Ｐゴシック" pitchFamily="34" charset="-128"/>
              </a:rPr>
              <a:t>Les Illuminations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u="sng" smtClean="0">
                <a:latin typeface="Times New Roman" pitchFamily="18" charset="0"/>
                <a:ea typeface="ＭＳ Ｐゴシック" pitchFamily="34" charset="-128"/>
              </a:rPr>
              <a:t>Une saison en enfer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Il quitte tout et il voyage en Aden, en Arabie, en Abyssinie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Vingt jours dans le désert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Énigme de Rimbaud: une sorte de météore, 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mythe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”</a:t>
            </a:r>
            <a:endParaRPr lang="tr-TR" smtClean="0">
              <a:latin typeface="Times New Roman" pitchFamily="18" charset="0"/>
              <a:ea typeface="ＭＳ Ｐゴシック" pitchFamily="34" charset="-128"/>
            </a:endParaRPr>
          </a:p>
        </p:txBody>
      </p:sp>
      <p:pic>
        <p:nvPicPr>
          <p:cNvPr id="530435" name="Picture 11" descr="rimb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3573" b="13573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1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La poétique de Rimbaud: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Chercher du nouveau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Arriver à l</a:t>
            </a:r>
            <a:r>
              <a:rPr lang="tr-TR" altLang="fr-FR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tr-TR" smtClean="0">
                <a:latin typeface="Arial" pitchFamily="34" charset="0"/>
                <a:ea typeface="ＭＳ Ｐゴシック" pitchFamily="34" charset="-128"/>
              </a:rPr>
              <a:t>inconnu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tr-TR" smtClean="0">
                <a:latin typeface="Arial" pitchFamily="34" charset="0"/>
                <a:ea typeface="ＭＳ Ｐゴシック" pitchFamily="34" charset="-128"/>
              </a:rPr>
              <a:t>Alchimie du verbe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22145"/>
            <a:ext cx="8215200" cy="5806690"/>
          </a:xfrm>
        </p:spPr>
        <p:txBody>
          <a:bodyPr tIns="0"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Rimbaud</a:t>
            </a:r>
          </a:p>
          <a:p>
            <a:pPr marL="0" indent="0" algn="ctr">
              <a:buNone/>
            </a:pPr>
            <a:endParaRPr lang="en-US" b="1" dirty="0" smtClean="0">
              <a:latin typeface="Georgia-Bold;Georgia" charset="0"/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b="1" dirty="0" err="1" smtClean="0">
                <a:latin typeface="Georgia-Bold;Georgia" charset="0"/>
                <a:ea typeface="ＭＳ Ｐゴシック" pitchFamily="34" charset="-128"/>
              </a:rPr>
              <a:t>Voyelles</a:t>
            </a:r>
            <a:endParaRPr lang="en-US" b="1" dirty="0" smtClean="0">
              <a:latin typeface="Georgia-Bold;Georgia" charset="0"/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A noir, E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blanc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I rouge, U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vert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O bleu :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voyelles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Je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dirai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quelque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jour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vos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naissances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latentes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: 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A, noir corset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velu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mouches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éclatantes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Qui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bombinent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autour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puanteurs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cruelles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buNone/>
            </a:pP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Golfes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d'ombre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; E,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candeurs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vapeurs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et des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tentes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Lances des glaciers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fiers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rois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blancs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frissons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d'ombelles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; </a:t>
            </a:r>
          </a:p>
          <a:p>
            <a:pPr marL="0" indent="0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I,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pourpres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sang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craché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rire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lèvres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belles </a:t>
            </a:r>
          </a:p>
          <a:p>
            <a:pPr marL="0" indent="0"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Dans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la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colère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ou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les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ivresses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pénitentes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;</a:t>
            </a:r>
          </a:p>
          <a:p>
            <a:pPr marL="0" indent="0">
              <a:buNone/>
            </a:pP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4"/>
            <a:ext cx="8215200" cy="1051310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44653"/>
            <a:ext cx="8215200" cy="4432785"/>
          </a:xfrm>
        </p:spPr>
        <p:txBody>
          <a:bodyPr tIns="0" anchor="ctr"/>
          <a:lstStyle/>
          <a:p>
            <a:pPr marL="0" indent="0">
              <a:buNone/>
            </a:pP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U, cycles,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vibrements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divins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mers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virides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, </a:t>
            </a:r>
          </a:p>
          <a:p>
            <a:pPr marL="0" indent="0">
              <a:buNone/>
            </a:pP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Paix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pâtis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semés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d'animaux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paix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des rides </a:t>
            </a:r>
          </a:p>
          <a:p>
            <a:pPr marL="0" indent="0">
              <a:buNone/>
            </a:pP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Que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l'alchimie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imprime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aux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grands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fronts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studieux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;</a:t>
            </a:r>
          </a:p>
          <a:p>
            <a:pPr marL="0" indent="0">
              <a:buNone/>
            </a:pPr>
            <a:endParaRPr lang="en-US" sz="25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O,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suprême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Clairon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plein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strideurs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étranges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, </a:t>
            </a:r>
          </a:p>
          <a:p>
            <a:pPr marL="0" indent="0">
              <a:buNone/>
            </a:pP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Silences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traversés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Mondes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et des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Anges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; </a:t>
            </a:r>
          </a:p>
          <a:p>
            <a:pPr marL="0" indent="0">
              <a:buNone/>
            </a:pP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-- O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l'Oméga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, rayon violet de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Ses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500" dirty="0" err="1">
                <a:latin typeface="Georgia" pitchFamily="18" charset="0"/>
                <a:ea typeface="ＭＳ Ｐゴシック" pitchFamily="34" charset="-128"/>
              </a:rPr>
              <a:t>Yeux</a:t>
            </a:r>
            <a:r>
              <a:rPr lang="en-US" sz="2500" dirty="0">
                <a:latin typeface="Georgia" pitchFamily="18" charset="0"/>
                <a:ea typeface="ＭＳ Ｐゴシック" pitchFamily="34" charset="-128"/>
              </a:rPr>
              <a:t> !--</a:t>
            </a:r>
          </a:p>
          <a:p>
            <a:pPr marL="0" indent="0">
              <a:buNone/>
            </a:pPr>
            <a:endParaRPr lang="en-US" sz="2500" dirty="0">
              <a:latin typeface="Georgia" pitchFamily="18" charset="0"/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Arthur RIMBAUD,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Poésies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1870-1871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Arial" pitchFamily="34" charset="0"/>
                <a:ea typeface="ＭＳ Ｐゴシック" pitchFamily="34" charset="-128"/>
              </a:rPr>
              <a:t>Stéphane Mallarmé 1842-1898</a:t>
            </a:r>
          </a:p>
        </p:txBody>
      </p:sp>
      <p:sp>
        <p:nvSpPr>
          <p:cNvPr id="53657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endParaRPr lang="tr-TR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Vie conscrée à la poésie</a:t>
            </a:r>
            <a:endParaRPr lang="tr-TR" u="sng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tr-TR" u="sng" smtClean="0">
                <a:latin typeface="Times New Roman" pitchFamily="18" charset="0"/>
                <a:ea typeface="ＭＳ Ｐゴシック" pitchFamily="34" charset="-128"/>
              </a:rPr>
              <a:t>A Rebours</a:t>
            </a:r>
            <a:endParaRPr lang="tr-TR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L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’</a:t>
            </a: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hermétisme: langage ésotérique</a:t>
            </a:r>
          </a:p>
        </p:txBody>
      </p:sp>
      <p:pic>
        <p:nvPicPr>
          <p:cNvPr id="536579" name="Picture 8" descr="STEPHANE_MALLAR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9962" b="9962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15200" cy="1131959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14763"/>
            <a:ext cx="8215200" cy="5662675"/>
          </a:xfrm>
        </p:spPr>
        <p:txBody>
          <a:bodyPr tIns="0"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200" b="1" dirty="0" err="1">
                <a:latin typeface="Georgia-Bold;Georgia" charset="0"/>
                <a:ea typeface="ＭＳ Ｐゴシック" pitchFamily="34" charset="-128"/>
              </a:rPr>
              <a:t>Correspondances</a:t>
            </a:r>
            <a:endParaRPr lang="en-US" sz="2200" b="1" dirty="0">
              <a:latin typeface="Georgia-Bold;Georgia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2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La Nature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est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un temple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où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de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vivants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piliers</a:t>
            </a:r>
            <a:endParaRPr lang="en-US" sz="22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Laissent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parfois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sortir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de confuses paroles 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L'homme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y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passe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à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travers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forêts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de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symboles</a:t>
            </a:r>
            <a:endParaRPr lang="en-US" sz="22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Qui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l'observent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avec des regards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familiers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en-US" sz="2200" dirty="0">
              <a:latin typeface="TimesTU-Roman;Times" pitchFamily="16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Comme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de longs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échos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qui de loin se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confondent</a:t>
            </a:r>
            <a:endParaRPr lang="en-US" sz="22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Dans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une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ténébreuse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et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profonde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unité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Vaste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comme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la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nuit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et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comme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la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clarté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Les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parfums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, les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couleurs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 et les sons se </a:t>
            </a:r>
            <a:r>
              <a:rPr lang="en-US" sz="2200" dirty="0" err="1">
                <a:latin typeface="Georgia" pitchFamily="18" charset="0"/>
                <a:ea typeface="ＭＳ Ｐゴシック" pitchFamily="34" charset="-128"/>
              </a:rPr>
              <a:t>répondent</a:t>
            </a:r>
            <a:r>
              <a:rPr lang="en-US" sz="2200" dirty="0">
                <a:latin typeface="Georgia" pitchFamily="18" charset="0"/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15200" cy="1131959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644653"/>
            <a:ext cx="8215200" cy="4432785"/>
          </a:xfrm>
        </p:spPr>
        <p:txBody>
          <a:bodyPr tIns="0" rtlCol="0" anchor="ctr">
            <a:normAutofit fontScale="77500" lnSpcReduction="20000"/>
          </a:bodyPr>
          <a:lstStyle/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Il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est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des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parfums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frais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comme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des chairs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d'enfants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</a:t>
            </a:r>
          </a:p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Doux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comme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les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hautbois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verts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comme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les prairies,</a:t>
            </a:r>
          </a:p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--Et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d'autres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corrompus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 riches et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triomphants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</a:t>
            </a:r>
          </a:p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TimesTU-Roman;Times" charset="0"/>
            </a:endParaRPr>
          </a:p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Ayant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l'expansion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des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choses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infinies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</a:t>
            </a:r>
          </a:p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Comme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l'ambre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 le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musc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 le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benjoin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et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l'encens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,</a:t>
            </a:r>
          </a:p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Qui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chantent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les transports de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l'esprit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 et des 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</a:rPr>
              <a:t>sens.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Georgia" charset="0"/>
            </a:endParaRPr>
          </a:p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TimesTU-Roman;Times" charset="0"/>
            </a:endParaRPr>
          </a:p>
          <a:p>
            <a:pPr marL="0" indent="0" defTabSz="914305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Charles BAUDELAIRE,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-Italic;Georgia" charset="0"/>
                <a:ea typeface="+mn-ea"/>
                <a:cs typeface="+mn-cs"/>
              </a:rPr>
              <a:t>Les </a:t>
            </a:r>
            <a:r>
              <a:rPr 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-Italic;Georgia" charset="0"/>
                <a:ea typeface="+mn-ea"/>
                <a:cs typeface="+mn-cs"/>
              </a:rPr>
              <a:t>Fleurs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-Italic;Georgia" charset="0"/>
                <a:ea typeface="+mn-ea"/>
                <a:cs typeface="+mn-cs"/>
              </a:rPr>
              <a:t> du mal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charset="0"/>
                <a:ea typeface="+mn-ea"/>
                <a:cs typeface="+mn-cs"/>
              </a:rPr>
              <a:t> (1857)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15200" cy="1131959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829527"/>
            <a:ext cx="8215200" cy="5599308"/>
          </a:xfrm>
        </p:spPr>
        <p:txBody>
          <a:bodyPr tIns="0" anchor="ctr">
            <a:normAutofit fontScale="92500"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dirty="0" err="1" smtClean="0">
                <a:latin typeface="Georgia-Bold;Georgia" charset="0"/>
                <a:ea typeface="ＭＳ Ｐゴシック" pitchFamily="34" charset="-128"/>
              </a:rPr>
              <a:t>L'Albatros</a:t>
            </a:r>
            <a:endParaRPr lang="en-US" b="1" dirty="0" smtClean="0">
              <a:latin typeface="Georgia-Bold;Georgia" charset="0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Souvent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pour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s'amuser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les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hommes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d'équipage</a:t>
            </a:r>
            <a:endParaRPr lang="en-US" dirty="0" smtClean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Prennent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albatros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vastes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oiseaux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mers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Qui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suivent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indolents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compagnons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 voyage,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Le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navire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glissant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sur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les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gouffres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amers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latin typeface="TimesTU-Roman;Times" pitchFamily="16" charset="0"/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A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peine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les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ont-ils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déposés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sur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les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planches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Que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rois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l'azur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maladroits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et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honteux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Laissent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piteusement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leurs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grandes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ailes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blanches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Comme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des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avirons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traîner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à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côté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Georgia" pitchFamily="18" charset="0"/>
                <a:ea typeface="ＭＳ Ｐゴシック" pitchFamily="34" charset="-128"/>
              </a:rPr>
              <a:t>d'eux</a:t>
            </a:r>
            <a:r>
              <a:rPr lang="en-US" dirty="0" smtClean="0">
                <a:latin typeface="Georgia" pitchFamily="18" charset="0"/>
                <a:ea typeface="ＭＳ Ｐゴシック" pitchFamily="34" charset="-128"/>
              </a:rPr>
              <a:t>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15200" cy="1131959"/>
          </a:xfrm>
        </p:spPr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53924"/>
            <a:ext cx="8215200" cy="4612804"/>
          </a:xfrm>
        </p:spPr>
        <p:txBody>
          <a:bodyPr tIns="0" anchor="ctr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Ce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voyageur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ailé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comme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il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est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gauche et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veule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Lui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naguère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si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beau,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qu'il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est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comique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et laid !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L'un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agace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son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bec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avec un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brûle-gueule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L'autre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mime, en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boitant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,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l'infirme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qui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volait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!</a:t>
            </a:r>
          </a:p>
          <a:p>
            <a:pPr marL="0" indent="0">
              <a:lnSpc>
                <a:spcPct val="80000"/>
              </a:lnSpc>
              <a:buNone/>
            </a:pPr>
            <a:endParaRPr lang="en-US" sz="1500" dirty="0">
              <a:latin typeface="TimesTU-Roman;Times" pitchFamily="16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Le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Poète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est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semblable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au prince des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nuées</a:t>
            </a:r>
            <a:endParaRPr lang="en-US" sz="1500" dirty="0">
              <a:latin typeface="Georgia" pitchFamily="18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Qui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hante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la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tempête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et se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rit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de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l'archer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Exilé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sur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le sol au milieu des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huées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Ses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ailes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de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géant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</a:t>
            </a:r>
            <a:r>
              <a:rPr lang="en-US" sz="1500" dirty="0" err="1">
                <a:latin typeface="Georgia" pitchFamily="18" charset="0"/>
                <a:ea typeface="ＭＳ Ｐゴシック" pitchFamily="34" charset="-128"/>
              </a:rPr>
              <a:t>l'empêchent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de marcher.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500" dirty="0">
              <a:latin typeface="TimesTU-Roman;Times" pitchFamily="16" charset="0"/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Charles BAUDELAIRE, </a:t>
            </a:r>
            <a:r>
              <a:rPr lang="en-US" sz="1500" i="1" dirty="0">
                <a:latin typeface="Georgia-Italic;Georgia" pitchFamily="64" charset="0"/>
                <a:ea typeface="ＭＳ Ｐゴシック" pitchFamily="34" charset="-128"/>
              </a:rPr>
              <a:t>Les </a:t>
            </a:r>
            <a:r>
              <a:rPr lang="en-US" sz="1500" i="1" dirty="0" err="1">
                <a:latin typeface="Georgia-Italic;Georgia" pitchFamily="64" charset="0"/>
                <a:ea typeface="ＭＳ Ｐゴシック" pitchFamily="34" charset="-128"/>
              </a:rPr>
              <a:t>Fleurs</a:t>
            </a:r>
            <a:r>
              <a:rPr lang="en-US" sz="1500" i="1" dirty="0">
                <a:latin typeface="Georgia-Italic;Georgia" pitchFamily="64" charset="0"/>
                <a:ea typeface="ＭＳ Ｐゴシック" pitchFamily="34" charset="-128"/>
              </a:rPr>
              <a:t> du mal</a:t>
            </a:r>
            <a:r>
              <a:rPr lang="en-US" sz="1500" dirty="0">
                <a:latin typeface="Georgia" pitchFamily="18" charset="0"/>
                <a:ea typeface="ＭＳ Ｐゴシック" pitchFamily="34" charset="-128"/>
              </a:rPr>
              <a:t> (1857)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1500" dirty="0">
              <a:latin typeface="Georgia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79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Le Parnasse 1866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Gautier, 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Banville, 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Baudelaire, 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Leconte de Lisle</a:t>
            </a:r>
          </a:p>
        </p:txBody>
      </p:sp>
      <p:pic>
        <p:nvPicPr>
          <p:cNvPr id="507907" name="Picture 10" descr="mantegna_ma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22400" y="1273094"/>
            <a:ext cx="5160960" cy="5291115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6480" y="273629"/>
            <a:ext cx="8213760" cy="999465"/>
          </a:xfrm>
        </p:spPr>
        <p:txBody>
          <a:bodyPr/>
          <a:lstStyle/>
          <a:p>
            <a:pPr eaLnBrk="1" hangingPunct="1"/>
            <a:r>
              <a:rPr lang="tr-TR" smtClean="0">
                <a:latin typeface="Arial" pitchFamily="34" charset="0"/>
                <a:ea typeface="ＭＳ Ｐゴシック" pitchFamily="34" charset="-128"/>
              </a:rPr>
              <a:t>Paul Verlaine 1844-1896</a:t>
            </a:r>
          </a:p>
        </p:txBody>
      </p:sp>
      <p:sp>
        <p:nvSpPr>
          <p:cNvPr id="50893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tr-TR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Besoin de tendresse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Lycée Bonaparte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Études sur Baudelaire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Saturnien: 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“</a:t>
            </a: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influence maligne</a:t>
            </a:r>
            <a:r>
              <a:rPr lang="tr-TR" altLang="fr-FR" smtClean="0">
                <a:latin typeface="Times New Roman" pitchFamily="18" charset="0"/>
                <a:ea typeface="ＭＳ Ｐゴシック" pitchFamily="34" charset="-128"/>
              </a:rPr>
              <a:t>”</a:t>
            </a:r>
            <a:endParaRPr lang="tr-TR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Tristesse anxieuse</a:t>
            </a:r>
            <a:endParaRPr lang="tr-TR" u="sng" smtClean="0">
              <a:latin typeface="Times New Roman" pitchFamily="18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u="sng" smtClean="0">
                <a:latin typeface="Times New Roman" pitchFamily="18" charset="0"/>
                <a:ea typeface="ＭＳ Ｐゴシック" pitchFamily="34" charset="-128"/>
              </a:rPr>
              <a:t>Fêtes Galantes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tr-TR" u="sng" smtClean="0">
                <a:latin typeface="Times New Roman" pitchFamily="18" charset="0"/>
                <a:ea typeface="ＭＳ Ｐゴシック" pitchFamily="34" charset="-128"/>
              </a:rPr>
              <a:t>Poèmes saturniens</a:t>
            </a:r>
          </a:p>
        </p:txBody>
      </p:sp>
      <p:pic>
        <p:nvPicPr>
          <p:cNvPr id="508931" name="Picture 8" descr="verlaine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14641" b="14641"/>
          <a:stretch>
            <a:fillRect/>
          </a:stretch>
        </p:blipFill>
        <p:spPr/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0995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Mathilde</a:t>
            </a:r>
          </a:p>
          <a:p>
            <a:pPr eaLnBrk="1" hangingPunct="1">
              <a:spcBef>
                <a:spcPct val="20000"/>
              </a:spcBef>
            </a:pPr>
            <a:r>
              <a:rPr lang="tr-TR" smtClean="0">
                <a:latin typeface="Times New Roman" pitchFamily="18" charset="0"/>
                <a:ea typeface="ＭＳ Ｐゴシック" pitchFamily="34" charset="-128"/>
              </a:rPr>
              <a:t>Relation avec Rimbaud</a:t>
            </a:r>
          </a:p>
        </p:txBody>
      </p:sp>
      <p:pic>
        <p:nvPicPr>
          <p:cNvPr id="509955" name="Picture 7" descr="verlaine_rimbau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816566"/>
            <a:ext cx="4572000" cy="5682837"/>
          </a:xfrm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Ekran Gösterisi (4:3)</PresentationFormat>
  <Paragraphs>211</Paragraphs>
  <Slides>26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Paul Verlaine 1844-1896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Arthur Rimbaud 1854-1891 </vt:lpstr>
      <vt:lpstr>Slayt 20</vt:lpstr>
      <vt:lpstr>Slayt 21</vt:lpstr>
      <vt:lpstr>Slayt 22</vt:lpstr>
      <vt:lpstr>Slayt 23</vt:lpstr>
      <vt:lpstr>Slayt 24</vt:lpstr>
      <vt:lpstr>Slayt 25</vt:lpstr>
      <vt:lpstr>Stéphane Mallarmé 1842-1898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istanbul</dc:creator>
  <cp:lastModifiedBy>istanbul</cp:lastModifiedBy>
  <cp:revision>1</cp:revision>
  <dcterms:created xsi:type="dcterms:W3CDTF">2018-09-12T07:35:00Z</dcterms:created>
  <dcterms:modified xsi:type="dcterms:W3CDTF">2018-09-12T07:35:51Z</dcterms:modified>
</cp:coreProperties>
</file>