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6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05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0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68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33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2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744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35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67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81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80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50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6A186-0015-4FB7-92AE-667B470F5C4C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D9D21-5603-4943-B214-881DD184F9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59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Psikiyatrik Aciller</a:t>
            </a:r>
            <a:br>
              <a:rPr lang="tr-TR" sz="3200" dirty="0"/>
            </a:br>
            <a:r>
              <a:rPr lang="tr-TR" sz="3200" dirty="0" err="1"/>
              <a:t>Dr</a:t>
            </a:r>
            <a:r>
              <a:rPr lang="tr-TR" sz="3200" dirty="0"/>
              <a:t> Çiğdem Aydemir</a:t>
            </a:r>
            <a:endParaRPr lang="tr-TR" sz="3200" dirty="0"/>
          </a:p>
        </p:txBody>
      </p:sp>
      <p:pic>
        <p:nvPicPr>
          <p:cNvPr id="4" name="Picture 6" descr="psychiatric emergencie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789" y="1122364"/>
            <a:ext cx="10414003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7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Deliryum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Merkezi Sinir Sisteminin çalışmasını etkileyen medikal bir olay /travma/Cerrahi girişimler/Alkol-Madde </a:t>
            </a:r>
            <a:r>
              <a:rPr lang="tr-TR" sz="2400" dirty="0" err="1"/>
              <a:t>entoksikasyonu</a:t>
            </a:r>
            <a:r>
              <a:rPr lang="tr-TR" sz="2400" dirty="0"/>
              <a:t>-yoksunluğu</a:t>
            </a:r>
          </a:p>
          <a:p>
            <a:pPr marL="457200" lvl="1" indent="0">
              <a:buNone/>
            </a:pPr>
            <a:r>
              <a:rPr lang="tr-TR" dirty="0"/>
              <a:t>Tedavi:		Ortam düzenlenmesi : Işık; yönelim sağlanması; sıvı ve besin alımı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err="1"/>
              <a:t>Haloperidol</a:t>
            </a:r>
            <a:r>
              <a:rPr lang="tr-TR" dirty="0"/>
              <a:t> =.5 mg oral ya da IV, </a:t>
            </a:r>
            <a:r>
              <a:rPr lang="tr-TR" dirty="0" err="1"/>
              <a:t>Atipik</a:t>
            </a:r>
            <a:r>
              <a:rPr lang="tr-TR" dirty="0"/>
              <a:t> anti </a:t>
            </a:r>
            <a:r>
              <a:rPr lang="tr-TR" dirty="0" err="1"/>
              <a:t>psikotikler</a:t>
            </a:r>
            <a:endParaRPr lang="tr-TR" dirty="0"/>
          </a:p>
          <a:p>
            <a:pPr marL="457200" lvl="1" indent="0">
              <a:buNone/>
            </a:pPr>
            <a:r>
              <a:rPr lang="tr-TR" dirty="0" err="1"/>
              <a:t>Benzodiazepinler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87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Ajite ve saldırgan hasta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887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Ajitasyonun nedenleri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Alkol/</a:t>
            </a:r>
            <a:r>
              <a:rPr lang="tr-TR" sz="2400" dirty="0" err="1" smtClean="0"/>
              <a:t>Maddeintoksikasyon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smtClean="0"/>
              <a:t>yoksunluğu</a:t>
            </a:r>
          </a:p>
          <a:p>
            <a:r>
              <a:rPr lang="tr-TR" sz="2400" dirty="0" err="1" smtClean="0"/>
              <a:t>serotonin</a:t>
            </a:r>
            <a:r>
              <a:rPr lang="tr-TR" sz="2400" dirty="0" smtClean="0"/>
              <a:t> </a:t>
            </a:r>
            <a:r>
              <a:rPr lang="tr-TR" sz="2400" dirty="0"/>
              <a:t>sendromu.</a:t>
            </a:r>
          </a:p>
          <a:p>
            <a:r>
              <a:rPr lang="tr-TR" sz="2400" u="sng" dirty="0"/>
              <a:t>Diğer Tıbbi Nedenler</a:t>
            </a:r>
            <a:endParaRPr lang="tr-TR" sz="2400" dirty="0"/>
          </a:p>
          <a:p>
            <a:pPr lvl="1"/>
            <a:r>
              <a:rPr lang="tr-TR" dirty="0"/>
              <a:t>Akut organik beyin sendromu (endokrin, </a:t>
            </a:r>
            <a:r>
              <a:rPr lang="tr-TR" dirty="0" err="1"/>
              <a:t>hepatik</a:t>
            </a:r>
            <a:r>
              <a:rPr lang="tr-TR" dirty="0"/>
              <a:t>,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smtClean="0"/>
              <a:t>nedenler…),</a:t>
            </a:r>
            <a:endParaRPr lang="tr-TR" dirty="0"/>
          </a:p>
          <a:p>
            <a:pPr lvl="1"/>
            <a:r>
              <a:rPr lang="tr-TR" dirty="0"/>
              <a:t> </a:t>
            </a:r>
            <a:r>
              <a:rPr lang="tr-TR" dirty="0" err="1"/>
              <a:t>Demans</a:t>
            </a:r>
            <a:endParaRPr lang="tr-TR" dirty="0"/>
          </a:p>
          <a:p>
            <a:pPr lvl="1"/>
            <a:r>
              <a:rPr lang="tr-TR" dirty="0"/>
              <a:t>Travma</a:t>
            </a:r>
          </a:p>
          <a:p>
            <a:r>
              <a:rPr lang="tr-TR" sz="2400" u="sng" dirty="0"/>
              <a:t>Psikiyatrik durumlar:</a:t>
            </a:r>
            <a:endParaRPr lang="tr-TR" sz="2400" dirty="0"/>
          </a:p>
          <a:p>
            <a:pPr lvl="1"/>
            <a:r>
              <a:rPr lang="tr-TR" dirty="0" err="1"/>
              <a:t>Psikotik</a:t>
            </a:r>
            <a:r>
              <a:rPr lang="tr-TR" dirty="0"/>
              <a:t> bozuklukların neden olduğu ajitasyon</a:t>
            </a:r>
          </a:p>
          <a:p>
            <a:pPr lvl="1"/>
            <a:r>
              <a:rPr lang="tr-TR" dirty="0" err="1"/>
              <a:t>İmpulsif</a:t>
            </a:r>
            <a:r>
              <a:rPr lang="tr-TR" dirty="0"/>
              <a:t> ajitasyon</a:t>
            </a:r>
          </a:p>
          <a:p>
            <a:pPr lvl="1"/>
            <a:r>
              <a:rPr lang="tr-TR" dirty="0"/>
              <a:t>Organize ajitasyon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Ajite hastalar riskli bir hasta grubudur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Acil </a:t>
            </a:r>
            <a:r>
              <a:rPr lang="tr-TR" dirty="0"/>
              <a:t>serviste ajite ve saldırgan davranışa müdahalenin amacı; öncelikle hastanın, yakınlarının ve ekibin güvenliğini sağlamaktır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949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Sakin bir yaklaşım hastayı beklenenden daha çabuk yatıştırabilir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Hastalara fiziksel kısıtlama yapılmadan önce mutlaka </a:t>
            </a:r>
            <a:r>
              <a:rPr lang="tr-TR" dirty="0" err="1"/>
              <a:t>sedasyon</a:t>
            </a:r>
            <a:r>
              <a:rPr lang="tr-TR" dirty="0"/>
              <a:t> sağlanmalıdır</a:t>
            </a:r>
          </a:p>
          <a:p>
            <a:r>
              <a:rPr lang="tr-TR" dirty="0"/>
              <a:t>Aksi takdirde hasta kısıtlayıcılar ile kendine zarar verebilir, </a:t>
            </a:r>
            <a:r>
              <a:rPr lang="tr-TR" dirty="0" err="1"/>
              <a:t>rabdomiyoliz</a:t>
            </a:r>
            <a:r>
              <a:rPr lang="tr-TR" dirty="0"/>
              <a:t> ya da </a:t>
            </a:r>
            <a:r>
              <a:rPr lang="tr-TR" dirty="0" err="1"/>
              <a:t>hipertermi</a:t>
            </a:r>
            <a:r>
              <a:rPr lang="tr-TR" dirty="0"/>
              <a:t> oluşabilir.</a:t>
            </a:r>
          </a:p>
          <a:p>
            <a:r>
              <a:rPr lang="tr-TR" dirty="0"/>
              <a:t>En iyi kimyasal kısıtlayıcı hızlı etkili ve titre edilebilir olanıdır. </a:t>
            </a:r>
          </a:p>
          <a:p>
            <a:r>
              <a:rPr lang="tr-TR" dirty="0"/>
              <a:t>Tedavide en çok </a:t>
            </a:r>
            <a:r>
              <a:rPr lang="tr-TR" dirty="0" err="1"/>
              <a:t>Haloperidol</a:t>
            </a:r>
            <a:r>
              <a:rPr lang="tr-TR" dirty="0"/>
              <a:t> başta olmak üzere tipik </a:t>
            </a:r>
            <a:r>
              <a:rPr lang="tr-TR" dirty="0" err="1"/>
              <a:t>antipsikotikler</a:t>
            </a:r>
            <a:r>
              <a:rPr lang="tr-TR" dirty="0"/>
              <a:t>, </a:t>
            </a:r>
            <a:r>
              <a:rPr lang="tr-TR" dirty="0" err="1"/>
              <a:t>atipik</a:t>
            </a:r>
            <a:r>
              <a:rPr lang="tr-TR" dirty="0"/>
              <a:t> </a:t>
            </a:r>
            <a:r>
              <a:rPr lang="tr-TR" dirty="0" err="1"/>
              <a:t>antipsikotikler</a:t>
            </a:r>
            <a:r>
              <a:rPr lang="tr-TR" dirty="0"/>
              <a:t> ve </a:t>
            </a:r>
            <a:r>
              <a:rPr lang="tr-TR" dirty="0" err="1"/>
              <a:t>benzodiazepinler</a:t>
            </a:r>
            <a:r>
              <a:rPr lang="tr-TR" dirty="0"/>
              <a:t>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388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 </a:t>
            </a:r>
            <a:r>
              <a:rPr lang="tr-TR" dirty="0" err="1"/>
              <a:t>Entoksikasyonu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Akut </a:t>
            </a:r>
            <a:r>
              <a:rPr lang="tr-TR" dirty="0" err="1"/>
              <a:t>entoksikasyon</a:t>
            </a:r>
            <a:r>
              <a:rPr lang="tr-TR" dirty="0"/>
              <a:t> İntihar amaçlı alım </a:t>
            </a:r>
          </a:p>
          <a:p>
            <a:r>
              <a:rPr lang="tr-TR" dirty="0"/>
              <a:t>Kronik </a:t>
            </a:r>
            <a:r>
              <a:rPr lang="tr-TR" dirty="0" err="1"/>
              <a:t>Entoksikasyon</a:t>
            </a:r>
            <a:endParaRPr lang="tr-TR" dirty="0"/>
          </a:p>
          <a:p>
            <a:r>
              <a:rPr lang="tr-TR" dirty="0" smtClean="0"/>
              <a:t>Lityumun </a:t>
            </a:r>
            <a:r>
              <a:rPr lang="tr-TR" dirty="0" err="1"/>
              <a:t>fraksiyonel</a:t>
            </a:r>
            <a:r>
              <a:rPr lang="tr-TR" dirty="0"/>
              <a:t> atılımını azaltan durumlar </a:t>
            </a:r>
            <a:endParaRPr lang="tr-TR" sz="1050" dirty="0"/>
          </a:p>
          <a:p>
            <a:r>
              <a:rPr lang="tr-TR" dirty="0" smtClean="0"/>
              <a:t>Her </a:t>
            </a:r>
            <a:r>
              <a:rPr lang="tr-TR" dirty="0"/>
              <a:t>iki tablonun birlikte görüldüğü durumlar: </a:t>
            </a:r>
            <a:endParaRPr lang="tr-TR" dirty="0" smtClean="0"/>
          </a:p>
          <a:p>
            <a:r>
              <a:rPr lang="tr-TR" dirty="0" smtClean="0"/>
              <a:t>Hafif </a:t>
            </a:r>
            <a:r>
              <a:rPr lang="tr-TR" dirty="0" err="1" smtClean="0"/>
              <a:t>konfüzyon</a:t>
            </a:r>
            <a:r>
              <a:rPr lang="tr-TR" dirty="0" smtClean="0"/>
              <a:t> ve </a:t>
            </a:r>
            <a:r>
              <a:rPr lang="tr-TR" dirty="0" err="1" smtClean="0"/>
              <a:t>ataksiden</a:t>
            </a:r>
            <a:r>
              <a:rPr lang="tr-TR" dirty="0" smtClean="0"/>
              <a:t> komaya kadar belirtiler değişebilir</a:t>
            </a:r>
            <a:endParaRPr lang="tr-TR" dirty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009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 </a:t>
            </a:r>
            <a:r>
              <a:rPr lang="tr-TR" dirty="0" err="1" smtClean="0"/>
              <a:t>Entoksikasyonutedavi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Hidrasyon</a:t>
            </a:r>
            <a:r>
              <a:rPr lang="tr-TR" dirty="0"/>
              <a:t> Sıvı Elektrolit Düzenlemesi</a:t>
            </a:r>
          </a:p>
          <a:p>
            <a:r>
              <a:rPr lang="tr-TR" dirty="0"/>
              <a:t>Mide </a:t>
            </a:r>
            <a:r>
              <a:rPr lang="tr-TR" dirty="0" err="1"/>
              <a:t>İrrigasyonuBarsak</a:t>
            </a:r>
            <a:r>
              <a:rPr lang="tr-TR" dirty="0"/>
              <a:t> </a:t>
            </a:r>
            <a:r>
              <a:rPr lang="tr-TR" dirty="0" err="1"/>
              <a:t>İrrigasyonu</a:t>
            </a:r>
            <a:r>
              <a:rPr lang="tr-TR" dirty="0"/>
              <a:t> / aktif Kömür ( tartışmalı)</a:t>
            </a:r>
          </a:p>
          <a:p>
            <a:r>
              <a:rPr lang="tr-TR" dirty="0" smtClean="0"/>
              <a:t>Serum </a:t>
            </a:r>
            <a:r>
              <a:rPr lang="tr-TR" dirty="0"/>
              <a:t>Fizyolojik </a:t>
            </a:r>
            <a:r>
              <a:rPr lang="tr-TR" dirty="0" err="1"/>
              <a:t>infüzyonu</a:t>
            </a:r>
            <a:r>
              <a:rPr lang="tr-TR" dirty="0"/>
              <a:t> ve zorlu </a:t>
            </a:r>
            <a:r>
              <a:rPr lang="tr-TR" dirty="0" err="1"/>
              <a:t>diürez</a:t>
            </a:r>
            <a:r>
              <a:rPr lang="tr-TR" dirty="0"/>
              <a:t> </a:t>
            </a:r>
            <a:r>
              <a:rPr lang="tr-TR" u="sng" dirty="0" err="1"/>
              <a:t>Diüretikler</a:t>
            </a:r>
            <a:r>
              <a:rPr lang="tr-TR" u="sng" dirty="0"/>
              <a:t>???????</a:t>
            </a:r>
          </a:p>
          <a:p>
            <a:r>
              <a:rPr lang="tr-TR" dirty="0"/>
              <a:t>Diyaliz 3.5 </a:t>
            </a:r>
            <a:r>
              <a:rPr lang="tr-TR" dirty="0" err="1"/>
              <a:t>mEq</a:t>
            </a:r>
            <a:r>
              <a:rPr lang="tr-TR" dirty="0"/>
              <a:t>/L üstündeki durumlarda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3912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Nöroleptik</a:t>
            </a:r>
            <a:r>
              <a:rPr lang="tr-TR" dirty="0"/>
              <a:t> </a:t>
            </a:r>
            <a:r>
              <a:rPr lang="tr-TR" dirty="0" err="1"/>
              <a:t>Malign</a:t>
            </a:r>
            <a:r>
              <a:rPr lang="tr-TR" dirty="0"/>
              <a:t> Sendrom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Antipsikotiklere</a:t>
            </a:r>
            <a:r>
              <a:rPr lang="tr-TR" dirty="0"/>
              <a:t> karşı gelişen nadir ancak ölümcül olabilen bir reaksiyondur</a:t>
            </a:r>
          </a:p>
          <a:p>
            <a:pPr marL="457200" lvl="1" indent="0">
              <a:buNone/>
            </a:pPr>
            <a:r>
              <a:rPr lang="tr-TR" sz="2800" u="sng" dirty="0"/>
              <a:t>MAJOR belirtiler</a:t>
            </a:r>
          </a:p>
          <a:p>
            <a:pPr lvl="1"/>
            <a:r>
              <a:rPr lang="tr-TR" sz="2800" dirty="0"/>
              <a:t>Kas </a:t>
            </a:r>
            <a:r>
              <a:rPr lang="tr-TR" sz="2800" dirty="0" err="1"/>
              <a:t>rijiditesi</a:t>
            </a:r>
            <a:r>
              <a:rPr lang="tr-TR" sz="2800" dirty="0"/>
              <a:t> </a:t>
            </a:r>
          </a:p>
          <a:p>
            <a:pPr lvl="1"/>
            <a:r>
              <a:rPr lang="tr-TR" sz="2800" dirty="0"/>
              <a:t>Ateş › 38</a:t>
            </a:r>
          </a:p>
          <a:p>
            <a:pPr lvl="1"/>
            <a:r>
              <a:rPr lang="tr-TR" sz="2800" dirty="0"/>
              <a:t>CPK yüksekliği 1000-</a:t>
            </a:r>
          </a:p>
          <a:p>
            <a:pPr marL="457200" lvl="1" indent="0">
              <a:buNone/>
            </a:pPr>
            <a:r>
              <a:rPr lang="tr-TR" sz="2800" dirty="0"/>
              <a:t>MİNÖR belirtiler</a:t>
            </a:r>
          </a:p>
          <a:p>
            <a:pPr lvl="1"/>
            <a:r>
              <a:rPr lang="tr-TR" sz="2800" dirty="0"/>
              <a:t>15000-lökositoz 10000 in üstü</a:t>
            </a:r>
          </a:p>
          <a:p>
            <a:pPr lvl="1"/>
            <a:r>
              <a:rPr lang="tr-TR" sz="2800" dirty="0"/>
              <a:t>Bilinç bulanıklığı/ </a:t>
            </a:r>
            <a:r>
              <a:rPr lang="tr-TR" sz="2800" dirty="0" err="1"/>
              <a:t>deliryum</a:t>
            </a:r>
            <a:endParaRPr lang="tr-TR" sz="2800" dirty="0"/>
          </a:p>
          <a:p>
            <a:pPr lvl="1"/>
            <a:r>
              <a:rPr lang="tr-TR" sz="2800" dirty="0" err="1"/>
              <a:t>Otonomik</a:t>
            </a:r>
            <a:r>
              <a:rPr lang="tr-TR" sz="2800" dirty="0"/>
              <a:t> </a:t>
            </a:r>
            <a:r>
              <a:rPr lang="tr-TR" sz="2800" dirty="0" err="1"/>
              <a:t>instabilite</a:t>
            </a:r>
            <a:r>
              <a:rPr lang="tr-TR" sz="2800" dirty="0"/>
              <a:t> kalp ritmi boz./tansiyon </a:t>
            </a:r>
            <a:r>
              <a:rPr lang="tr-TR" sz="2800" dirty="0" err="1" smtClean="0"/>
              <a:t>Fluktuasyonları</a:t>
            </a:r>
            <a:r>
              <a:rPr lang="tr-TR" sz="2800" dirty="0" smtClean="0"/>
              <a:t>/terleme</a:t>
            </a:r>
          </a:p>
          <a:p>
            <a:r>
              <a:rPr lang="tr-TR" sz="3100" dirty="0" err="1"/>
              <a:t>Antipsikotik</a:t>
            </a:r>
            <a:r>
              <a:rPr lang="tr-TR" sz="3100" dirty="0"/>
              <a:t> kesilir</a:t>
            </a:r>
          </a:p>
          <a:p>
            <a:r>
              <a:rPr lang="tr-TR" sz="3100" dirty="0"/>
              <a:t>Destekleyici </a:t>
            </a:r>
            <a:r>
              <a:rPr lang="tr-TR" sz="3100" dirty="0" smtClean="0"/>
              <a:t>tedavi</a:t>
            </a:r>
          </a:p>
          <a:p>
            <a:r>
              <a:rPr lang="tr-TR" sz="3100" dirty="0" smtClean="0"/>
              <a:t>İlaç tedavisi</a:t>
            </a:r>
            <a:endParaRPr lang="tr-TR" sz="3100" dirty="0"/>
          </a:p>
          <a:p>
            <a:pPr lvl="1"/>
            <a:endParaRPr lang="tr-TR" sz="2800" dirty="0"/>
          </a:p>
          <a:p>
            <a:pPr marL="0" indent="0">
              <a:buNone/>
            </a:pPr>
            <a:endParaRPr lang="tr-TR" sz="7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617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Serotonin</a:t>
            </a:r>
            <a:r>
              <a:rPr lang="tr-TR" dirty="0"/>
              <a:t> sendromu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MSS ve </a:t>
            </a:r>
            <a:r>
              <a:rPr lang="tr-TR" sz="2000" dirty="0" err="1"/>
              <a:t>periferde</a:t>
            </a:r>
            <a:r>
              <a:rPr lang="tr-TR" sz="2000" dirty="0"/>
              <a:t> </a:t>
            </a:r>
            <a:r>
              <a:rPr lang="tr-TR" sz="2000" dirty="0" err="1"/>
              <a:t>serotonerjik</a:t>
            </a:r>
            <a:r>
              <a:rPr lang="tr-TR" sz="2000" dirty="0"/>
              <a:t> aşırı uyarımı sonucu meydana gelen bir tablodur</a:t>
            </a:r>
          </a:p>
          <a:p>
            <a:pPr lvl="1"/>
            <a:r>
              <a:rPr lang="tr-TR" sz="2000" dirty="0"/>
              <a:t>Tedavi amaçlı</a:t>
            </a:r>
          </a:p>
          <a:p>
            <a:pPr lvl="1"/>
            <a:r>
              <a:rPr lang="tr-TR" sz="2000" dirty="0"/>
              <a:t>İlaç-gıda etkileşimleri</a:t>
            </a:r>
          </a:p>
          <a:p>
            <a:pPr lvl="1"/>
            <a:r>
              <a:rPr lang="tr-TR" sz="2000" dirty="0"/>
              <a:t>Aşırı doz ilaç alım</a:t>
            </a:r>
          </a:p>
          <a:p>
            <a:r>
              <a:rPr lang="tr-TR" dirty="0"/>
              <a:t>Destekleyici tedavi</a:t>
            </a:r>
          </a:p>
          <a:p>
            <a:r>
              <a:rPr lang="tr-TR" dirty="0" err="1" smtClean="0"/>
              <a:t>Serotonin</a:t>
            </a:r>
            <a:r>
              <a:rPr lang="tr-TR" dirty="0" smtClean="0"/>
              <a:t> </a:t>
            </a:r>
            <a:r>
              <a:rPr lang="tr-TR" dirty="0"/>
              <a:t>antagonistleri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99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268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Ajite ve saldırgan hasta</vt:lpstr>
      <vt:lpstr>Ajitasyonun nedenleri </vt:lpstr>
      <vt:lpstr>Ajite hastalar riskli bir hasta grubudur </vt:lpstr>
      <vt:lpstr>Sakin bir yaklaşım hastayı beklenenden daha çabuk yatıştırabilir</vt:lpstr>
      <vt:lpstr>Lİ Entoksikasyonu</vt:lpstr>
      <vt:lpstr>Lİ Entoksikasyonutedavi</vt:lpstr>
      <vt:lpstr>Nöroleptik Malign Sendrom</vt:lpstr>
      <vt:lpstr>Serotonin sendromu</vt:lpstr>
      <vt:lpstr>Deliryum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SONY</dc:creator>
  <cp:lastModifiedBy>SONY</cp:lastModifiedBy>
  <cp:revision>20</cp:revision>
  <dcterms:created xsi:type="dcterms:W3CDTF">2019-09-08T11:58:25Z</dcterms:created>
  <dcterms:modified xsi:type="dcterms:W3CDTF">2019-09-08T12:32:16Z</dcterms:modified>
</cp:coreProperties>
</file>