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74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3" autoAdjust="0"/>
    <p:restoredTop sz="94660"/>
  </p:normalViewPr>
  <p:slideViewPr>
    <p:cSldViewPr>
      <p:cViewPr varScale="1">
        <p:scale>
          <a:sx n="70" d="100"/>
          <a:sy n="70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ANKARA ÜNİVERSİTESİ</a:t>
            </a:r>
            <a:br>
              <a:rPr lang="tr-TR" dirty="0" smtClean="0"/>
            </a:br>
            <a:r>
              <a:rPr lang="tr-TR" dirty="0" smtClean="0"/>
              <a:t>SAĞLIK BİLİMLERİ FAKÜLTESİ</a:t>
            </a:r>
            <a:br>
              <a:rPr lang="tr-TR" dirty="0" smtClean="0"/>
            </a:br>
            <a:r>
              <a:rPr lang="tr-TR" dirty="0" smtClean="0"/>
              <a:t>SOSYAL HİZMET BÖLÜMÜ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85786" y="4214818"/>
            <a:ext cx="7772400" cy="2143140"/>
          </a:xfrm>
        </p:spPr>
        <p:txBody>
          <a:bodyPr>
            <a:normAutofit/>
          </a:bodyPr>
          <a:lstStyle/>
          <a:p>
            <a:pPr algn="ctr"/>
            <a:r>
              <a:rPr lang="tr-TR" sz="3800" dirty="0" smtClean="0"/>
              <a:t>“SOSYAL HİZMETTE </a:t>
            </a:r>
          </a:p>
          <a:p>
            <a:pPr algn="ctr"/>
            <a:r>
              <a:rPr lang="tr-TR" sz="3800" dirty="0" smtClean="0"/>
              <a:t>BİLİŞİM TEKNOLOJİLERİ”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550070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SANAYİ TOPLUMUNDAN BİLGİ TOPLUMUNA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“</a:t>
            </a:r>
            <a:r>
              <a:rPr lang="tr-TR" i="1" dirty="0" smtClean="0"/>
              <a:t>kapitalist ötesi toplum</a:t>
            </a:r>
            <a:r>
              <a:rPr lang="tr-TR" dirty="0" smtClean="0"/>
              <a:t>”, “</a:t>
            </a:r>
            <a:r>
              <a:rPr lang="tr-TR" i="1" dirty="0" smtClean="0"/>
              <a:t>yeni ekonomi</a:t>
            </a:r>
            <a:r>
              <a:rPr lang="tr-TR" dirty="0" smtClean="0"/>
              <a:t>”, “</a:t>
            </a:r>
            <a:r>
              <a:rPr lang="tr-TR" i="1" dirty="0" smtClean="0"/>
              <a:t>bilgi çağı</a:t>
            </a:r>
            <a:r>
              <a:rPr lang="tr-TR" dirty="0" smtClean="0"/>
              <a:t>”</a:t>
            </a:r>
          </a:p>
          <a:p>
            <a:r>
              <a:rPr lang="tr-TR" i="1" dirty="0" smtClean="0"/>
              <a:t>Bilgi</a:t>
            </a:r>
            <a:r>
              <a:rPr lang="tr-TR" dirty="0" smtClean="0"/>
              <a:t> </a:t>
            </a:r>
            <a:r>
              <a:rPr lang="tr-TR" i="1" dirty="0" smtClean="0"/>
              <a:t>teknolojileri bilginin toplanmasında, işlenmesinde, depolanmasında insan yeteneklerini milyonlarca kat artırmıştır.</a:t>
            </a:r>
          </a:p>
          <a:p>
            <a:r>
              <a:rPr lang="tr-TR" i="1" dirty="0" smtClean="0"/>
              <a:t>Gerçekte sanayi devrimini gerçekleştiren batı toplumu, teknolojik alanda özellikle bilişim teknolojilerindeki hızlı gelişme ile birlikte artan bir ivme ile bilgi toplumunu yaratmıştır.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i="1" dirty="0" smtClean="0"/>
              <a:t>1960’lı yıllardan bu yana ileri düzeyde sanayileşmiş ülkelerde toplumsal yapıda önemli değişiklikler gözlenmeye başlanmıştır. Bilginin hem kaynak hem de sektör olarak üretimdeki ve istihdamdaki payı artmış, sanayi sektörünün payı ise düşmüştür.</a:t>
            </a:r>
          </a:p>
          <a:p>
            <a:r>
              <a:rPr lang="tr-TR" i="1" dirty="0" smtClean="0"/>
              <a:t>Bilgi toplumu ise bilginin toplanması, işlenmesi, ve dağıtılması ile ilgili faaliyetlerin arttığı bir toplum yapısını içermektedir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03238" y="530221"/>
          <a:ext cx="8183562" cy="49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621310">
                <a:tc>
                  <a:txBody>
                    <a:bodyPr/>
                    <a:lstStyle/>
                    <a:p>
                      <a:pPr indent="288290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tr-TR" sz="2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Sanayi Toplumu</a:t>
                      </a:r>
                      <a:endParaRPr lang="tr-TR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tr-TR" sz="2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Bilgi Toplumu</a:t>
                      </a:r>
                      <a:endParaRPr lang="tr-T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310">
                <a:tc>
                  <a:txBody>
                    <a:bodyPr/>
                    <a:lstStyle/>
                    <a:p>
                      <a:pPr indent="288290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tr-TR" sz="2000" b="1">
                          <a:latin typeface="Calibri"/>
                          <a:ea typeface="Times New Roman"/>
                          <a:cs typeface="Calibri"/>
                        </a:rPr>
                        <a:t>Maddi mal üretimi</a:t>
                      </a:r>
                      <a:endParaRPr lang="tr-T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tr-TR" sz="2000">
                          <a:latin typeface="Calibri"/>
                          <a:ea typeface="Times New Roman"/>
                          <a:cs typeface="Calibri"/>
                        </a:rPr>
                        <a:t>Bilgi üretimi</a:t>
                      </a:r>
                      <a:endParaRPr lang="tr-T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310">
                <a:tc>
                  <a:txBody>
                    <a:bodyPr/>
                    <a:lstStyle/>
                    <a:p>
                      <a:pPr indent="288290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tr-TR" sz="2000" b="1">
                          <a:latin typeface="Calibri"/>
                          <a:ea typeface="Times New Roman"/>
                          <a:cs typeface="Calibri"/>
                        </a:rPr>
                        <a:t>Fabrikalarda üretim</a:t>
                      </a:r>
                      <a:endParaRPr lang="tr-T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tr-TR" sz="2000">
                          <a:latin typeface="Calibri"/>
                          <a:ea typeface="Times New Roman"/>
                          <a:cs typeface="Calibri"/>
                        </a:rPr>
                        <a:t>İletişim ağlarında üretim</a:t>
                      </a:r>
                      <a:endParaRPr lang="tr-T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310">
                <a:tc>
                  <a:txBody>
                    <a:bodyPr/>
                    <a:lstStyle/>
                    <a:p>
                      <a:pPr indent="288290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tr-TR" sz="2000" b="1">
                          <a:latin typeface="Calibri"/>
                          <a:ea typeface="Times New Roman"/>
                          <a:cs typeface="Calibri"/>
                        </a:rPr>
                        <a:t>Mübadele ekonomisi</a:t>
                      </a:r>
                      <a:endParaRPr lang="tr-T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tr-TR" sz="2000">
                          <a:latin typeface="Calibri"/>
                          <a:ea typeface="Times New Roman"/>
                          <a:cs typeface="Calibri"/>
                        </a:rPr>
                        <a:t>Sinerjik ekonomi</a:t>
                      </a:r>
                      <a:endParaRPr lang="tr-T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310">
                <a:tc>
                  <a:txBody>
                    <a:bodyPr/>
                    <a:lstStyle/>
                    <a:p>
                      <a:pPr indent="288290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tr-TR" sz="2000" b="1">
                          <a:latin typeface="Calibri"/>
                          <a:ea typeface="Times New Roman"/>
                          <a:cs typeface="Calibri"/>
                        </a:rPr>
                        <a:t>Sermaye birikimi</a:t>
                      </a:r>
                      <a:endParaRPr lang="tr-T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tr-TR" sz="2000">
                          <a:latin typeface="Calibri"/>
                          <a:ea typeface="Times New Roman"/>
                          <a:cs typeface="Calibri"/>
                        </a:rPr>
                        <a:t>Bilgi birikimi</a:t>
                      </a:r>
                      <a:endParaRPr lang="tr-T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310">
                <a:tc>
                  <a:txBody>
                    <a:bodyPr/>
                    <a:lstStyle/>
                    <a:p>
                      <a:pPr indent="288290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tr-TR" sz="2000" b="1">
                          <a:latin typeface="Calibri"/>
                          <a:ea typeface="Times New Roman"/>
                          <a:cs typeface="Calibri"/>
                        </a:rPr>
                        <a:t>Ulusal sınırlar</a:t>
                      </a:r>
                      <a:endParaRPr lang="tr-T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tr-TR" sz="2000">
                          <a:latin typeface="Calibri"/>
                          <a:ea typeface="Times New Roman"/>
                          <a:cs typeface="Calibri"/>
                        </a:rPr>
                        <a:t>Küreselleşme</a:t>
                      </a:r>
                      <a:endParaRPr lang="tr-T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310">
                <a:tc>
                  <a:txBody>
                    <a:bodyPr/>
                    <a:lstStyle/>
                    <a:p>
                      <a:pPr indent="288290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tr-TR" sz="2000" b="1">
                          <a:latin typeface="Calibri"/>
                          <a:ea typeface="Times New Roman"/>
                          <a:cs typeface="Calibri"/>
                        </a:rPr>
                        <a:t>Ulusal ekonomi</a:t>
                      </a:r>
                      <a:endParaRPr lang="tr-T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tr-TR" sz="2000">
                          <a:latin typeface="Calibri"/>
                          <a:ea typeface="Times New Roman"/>
                          <a:cs typeface="Calibri"/>
                        </a:rPr>
                        <a:t>Dünya ekonomisi</a:t>
                      </a:r>
                      <a:endParaRPr lang="tr-T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310">
                <a:tc>
                  <a:txBody>
                    <a:bodyPr/>
                    <a:lstStyle/>
                    <a:p>
                      <a:pPr indent="288290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tr-TR" sz="2000" b="1">
                          <a:latin typeface="Calibri"/>
                          <a:ea typeface="Times New Roman"/>
                          <a:cs typeface="Calibri"/>
                        </a:rPr>
                        <a:t>Parlamenter demokrasi </a:t>
                      </a:r>
                      <a:endParaRPr lang="tr-T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tr-TR" sz="2000" dirty="0">
                          <a:latin typeface="Calibri"/>
                          <a:ea typeface="Times New Roman"/>
                          <a:cs typeface="Calibri"/>
                        </a:rPr>
                        <a:t>Katılımcı demokrasi</a:t>
                      </a:r>
                      <a:endParaRPr lang="tr-TR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Sanayi toplumu ötesi toplumu/bilgi toplumunu anlamada bilginin neyi ifade ettiğini bilmek gereklidir. Çünkü bilgi toplumu her şeyden önce bilgiye değer veren, kullanmasını bilen ve bilgi üretebilen toplumdur.</a:t>
            </a:r>
            <a:r>
              <a:rPr lang="tr-TR" dirty="0" smtClean="0"/>
              <a:t> </a:t>
            </a:r>
            <a:r>
              <a:rPr lang="tr-TR" i="1" dirty="0" smtClean="0"/>
              <a:t>Bilgi toplumunda sanayi toplumunda öne çıkan maddi ürünler yerine bilgi teknolojileri sayesinde bilgi üretimi önemli hâle gelmektedir.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Dunlop, J., </a:t>
            </a:r>
            <a:r>
              <a:rPr lang="en-US" dirty="0" err="1"/>
              <a:t>Holosko</a:t>
            </a:r>
            <a:r>
              <a:rPr lang="en-US" dirty="0"/>
              <a:t>, M., 2006. Information technology and Evidence Based Social Work Practice. </a:t>
            </a:r>
            <a:r>
              <a:rPr lang="en-US" dirty="0" err="1"/>
              <a:t>Hawort</a:t>
            </a:r>
            <a:r>
              <a:rPr lang="en-US" dirty="0"/>
              <a:t> Press</a:t>
            </a:r>
            <a:endParaRPr lang="tr-TR" dirty="0"/>
          </a:p>
          <a:p>
            <a:r>
              <a:rPr lang="en-US" dirty="0" err="1"/>
              <a:t>LaMendola</a:t>
            </a:r>
            <a:r>
              <a:rPr lang="en-US" dirty="0"/>
              <a:t>, W., Glastonbury, B., Toole, S.,1989. A Casebook of Computer Applications in the Social and Human </a:t>
            </a:r>
            <a:r>
              <a:rPr lang="en-US" dirty="0" err="1"/>
              <a:t>Sevices</a:t>
            </a:r>
            <a:r>
              <a:rPr lang="en-US" dirty="0"/>
              <a:t>. </a:t>
            </a:r>
            <a:r>
              <a:rPr lang="en-US" dirty="0" err="1"/>
              <a:t>Hawort</a:t>
            </a:r>
            <a:r>
              <a:rPr lang="en-US" dirty="0"/>
              <a:t> Press.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7348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6c93cb6b5cd3e43f284428049caf6beb_12653181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501122" cy="6143668"/>
          </a:xfr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3429000"/>
            <a:ext cx="8183880" cy="1051560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TEŞEKKÜRLER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118</TotalTime>
  <Words>249</Words>
  <Application>Microsoft Office PowerPoint</Application>
  <PresentationFormat>Ekran Gösterisi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Calibri</vt:lpstr>
      <vt:lpstr>Times New Roman</vt:lpstr>
      <vt:lpstr>Verdana</vt:lpstr>
      <vt:lpstr>Wingdings 2</vt:lpstr>
      <vt:lpstr>Görünüş</vt:lpstr>
      <vt:lpstr>ANKARA ÜNİVERSİTESİ SAĞLIK BİLİMLERİ FAKÜLTESİ SOSYAL HİZMET BÖLÜMÜ</vt:lpstr>
      <vt:lpstr>SANAYİ TOPLUMUNDAN BİLGİ TOPLUMUNA </vt:lpstr>
      <vt:lpstr>PowerPoint Sunusu</vt:lpstr>
      <vt:lpstr>PowerPoint Sunusu</vt:lpstr>
      <vt:lpstr>PowerPoint Sunusu</vt:lpstr>
      <vt:lpstr>KAYNAKLAR</vt:lpstr>
      <vt:lpstr>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SAĞLIK BİLİMLERİ FAKÜLTESİ SOSYAL HİZMET BÖLÜMÜ</dc:title>
  <dc:creator>sssSeRNeBeysss</dc:creator>
  <cp:lastModifiedBy>Yazar</cp:lastModifiedBy>
  <cp:revision>17</cp:revision>
  <dcterms:created xsi:type="dcterms:W3CDTF">2017-03-21T21:41:26Z</dcterms:created>
  <dcterms:modified xsi:type="dcterms:W3CDTF">2020-05-04T07:14:27Z</dcterms:modified>
</cp:coreProperties>
</file>