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0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83" r:id="rId7"/>
    <p:sldId id="261" r:id="rId8"/>
    <p:sldId id="282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84" r:id="rId25"/>
    <p:sldId id="277" r:id="rId26"/>
    <p:sldId id="278" r:id="rId27"/>
    <p:sldId id="279" r:id="rId28"/>
    <p:sldId id="280" r:id="rId29"/>
    <p:sldId id="281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56" d="100"/>
          <a:sy n="56" d="100"/>
        </p:scale>
        <p:origin x="138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DF5A3E-0129-430E-B60F-DBBBDBC9E77B}" type="datetimeFigureOut">
              <a:rPr lang="tr-TR" smtClean="0"/>
              <a:t>13.03.2019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88CF49-245F-4F60-872A-BACB351B81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77390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88CF49-245F-4F60-872A-BACB351B811C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662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3875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0899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6248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6900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8945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8306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13.03.2019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1817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13.03.2019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7132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13.03.2019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5013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D9F75050-0E15-4C5B-92B0-66D068882F1F}" type="datetimeFigureOut">
              <a:rPr lang="tr-TR" smtClean="0"/>
              <a:pPr/>
              <a:t>13.03.2019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6880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3679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13.03.2019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8982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11560" y="692696"/>
            <a:ext cx="8145101" cy="4757484"/>
          </a:xfrm>
        </p:spPr>
        <p:txBody>
          <a:bodyPr anchor="ctr">
            <a:noAutofit/>
          </a:bodyPr>
          <a:lstStyle/>
          <a:p>
            <a:pPr algn="ctr"/>
            <a:r>
              <a:rPr lang="tr-TR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HASTALIK YAPAN BAKTERİLER</a:t>
            </a:r>
            <a:endParaRPr lang="tr-TR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1268760"/>
            <a:ext cx="8229600" cy="3231811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itchFamily="34" charset="0"/>
                <a:cs typeface="Arial" pitchFamily="34" charset="0"/>
              </a:rPr>
              <a:t>Gram (-)’tirler.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itchFamily="34" charset="0"/>
                <a:cs typeface="Arial" pitchFamily="34" charset="0"/>
              </a:rPr>
              <a:t>Kapsül ve spor oluşturmazlar.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itchFamily="34" charset="0"/>
                <a:cs typeface="Arial" pitchFamily="34" charset="0"/>
              </a:rPr>
              <a:t>Hareketsizdirler.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itchFamily="34" charset="0"/>
                <a:cs typeface="Arial" pitchFamily="34" charset="0"/>
              </a:rPr>
              <a:t>Hareket organı olarak </a:t>
            </a:r>
            <a:r>
              <a:rPr lang="tr-TR" sz="3000" dirty="0" err="1">
                <a:latin typeface="Arial" pitchFamily="34" charset="0"/>
                <a:cs typeface="Arial" pitchFamily="34" charset="0"/>
              </a:rPr>
              <a:t>flagellaları</a:t>
            </a:r>
            <a:r>
              <a:rPr lang="tr-TR" sz="3000" dirty="0">
                <a:latin typeface="Arial" pitchFamily="34" charset="0"/>
                <a:cs typeface="Arial" pitchFamily="34" charset="0"/>
              </a:rPr>
              <a:t> yoktur.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itchFamily="34" charset="0"/>
                <a:cs typeface="Arial" pitchFamily="34" charset="0"/>
              </a:rPr>
              <a:t>Doğal ortamdan izole edilebilirler.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3162" y="431787"/>
            <a:ext cx="7543800" cy="1450757"/>
          </a:xfrm>
        </p:spPr>
        <p:txBody>
          <a:bodyPr>
            <a:noAutofit/>
          </a:bodyPr>
          <a:lstStyle/>
          <a:p>
            <a:pPr algn="l"/>
            <a:r>
              <a:rPr lang="tr-TR" sz="4000" dirty="0" err="1">
                <a:latin typeface="Arial" pitchFamily="34" charset="0"/>
                <a:cs typeface="Arial" pitchFamily="34" charset="0"/>
              </a:rPr>
              <a:t>Metabolik</a:t>
            </a:r>
            <a:r>
              <a:rPr lang="tr-TR" sz="4000" dirty="0">
                <a:latin typeface="Arial" pitchFamily="34" charset="0"/>
                <a:cs typeface="Arial" pitchFamily="34" charset="0"/>
              </a:rPr>
              <a:t> Ve Biyokimyasal                  </a:t>
            </a:r>
            <a:br>
              <a:rPr lang="tr-TR" sz="4000" dirty="0">
                <a:latin typeface="Arial" pitchFamily="34" charset="0"/>
                <a:cs typeface="Arial" pitchFamily="34" charset="0"/>
              </a:rPr>
            </a:br>
            <a:r>
              <a:rPr lang="tr-TR" sz="4000" dirty="0">
                <a:latin typeface="Arial" pitchFamily="34" charset="0"/>
                <a:cs typeface="Arial" pitchFamily="34" charset="0"/>
              </a:rPr>
              <a:t>          Özellikleri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1848402"/>
            <a:ext cx="7543801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itchFamily="34" charset="0"/>
                <a:cs typeface="Arial" pitchFamily="34" charset="0"/>
              </a:rPr>
              <a:t>Kesin </a:t>
            </a:r>
            <a:r>
              <a:rPr lang="tr-TR" sz="3000" dirty="0" err="1">
                <a:latin typeface="Arial" pitchFamily="34" charset="0"/>
                <a:cs typeface="Arial" pitchFamily="34" charset="0"/>
              </a:rPr>
              <a:t>aerobtur</a:t>
            </a:r>
            <a:r>
              <a:rPr lang="tr-TR" sz="3000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i="1" dirty="0">
                <a:latin typeface="Arial" pitchFamily="34" charset="0"/>
                <a:cs typeface="Arial" pitchFamily="34" charset="0"/>
              </a:rPr>
              <a:t>B. </a:t>
            </a:r>
            <a:r>
              <a:rPr lang="tr-TR" sz="3000" i="1" dirty="0" err="1">
                <a:latin typeface="Arial" pitchFamily="34" charset="0"/>
                <a:cs typeface="Arial" pitchFamily="34" charset="0"/>
              </a:rPr>
              <a:t>ovis</a:t>
            </a:r>
            <a:r>
              <a:rPr lang="tr-TR" sz="3000" i="1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3000" dirty="0">
                <a:latin typeface="Arial" pitchFamily="34" charset="0"/>
                <a:cs typeface="Arial" pitchFamily="34" charset="0"/>
              </a:rPr>
              <a:t>dışındaki </a:t>
            </a:r>
            <a:r>
              <a:rPr lang="tr-TR" sz="3000" dirty="0" err="1">
                <a:latin typeface="Arial" pitchFamily="34" charset="0"/>
                <a:cs typeface="Arial" pitchFamily="34" charset="0"/>
              </a:rPr>
              <a:t>Brucella</a:t>
            </a:r>
            <a:r>
              <a:rPr lang="tr-TR" sz="3000" dirty="0">
                <a:latin typeface="Arial" pitchFamily="34" charset="0"/>
                <a:cs typeface="Arial" pitchFamily="34" charset="0"/>
              </a:rPr>
              <a:t> türleri nitratları </a:t>
            </a:r>
            <a:r>
              <a:rPr lang="tr-TR" sz="3000" dirty="0" err="1">
                <a:latin typeface="Arial" pitchFamily="34" charset="0"/>
                <a:cs typeface="Arial" pitchFamily="34" charset="0"/>
              </a:rPr>
              <a:t>nitritlere</a:t>
            </a:r>
            <a:r>
              <a:rPr lang="tr-TR" sz="3000" dirty="0">
                <a:latin typeface="Arial" pitchFamily="34" charset="0"/>
                <a:cs typeface="Arial" pitchFamily="34" charset="0"/>
              </a:rPr>
              <a:t> indirgerler ve </a:t>
            </a:r>
            <a:r>
              <a:rPr lang="tr-TR" sz="3000" dirty="0" err="1">
                <a:latin typeface="Arial" pitchFamily="34" charset="0"/>
                <a:cs typeface="Arial" pitchFamily="34" charset="0"/>
              </a:rPr>
              <a:t>üreolitiktirler</a:t>
            </a:r>
            <a:r>
              <a:rPr lang="tr-TR" sz="3000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i="1" dirty="0">
                <a:latin typeface="Arial" pitchFamily="34" charset="0"/>
                <a:cs typeface="Arial" pitchFamily="34" charset="0"/>
              </a:rPr>
              <a:t>B. </a:t>
            </a:r>
            <a:r>
              <a:rPr lang="tr-TR" sz="3000" i="1" dirty="0" err="1">
                <a:latin typeface="Arial" pitchFamily="34" charset="0"/>
                <a:cs typeface="Arial" pitchFamily="34" charset="0"/>
              </a:rPr>
              <a:t>neotomae</a:t>
            </a:r>
            <a:r>
              <a:rPr lang="tr-TR" sz="3000" i="1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3000" dirty="0">
                <a:latin typeface="Arial" pitchFamily="34" charset="0"/>
                <a:cs typeface="Arial" pitchFamily="34" charset="0"/>
              </a:rPr>
              <a:t>ve</a:t>
            </a:r>
            <a:r>
              <a:rPr lang="tr-TR" sz="3000" i="1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3000" i="1" dirty="0" err="1">
                <a:latin typeface="Arial" pitchFamily="34" charset="0"/>
                <a:cs typeface="Arial" pitchFamily="34" charset="0"/>
              </a:rPr>
              <a:t>ovis</a:t>
            </a:r>
            <a:r>
              <a:rPr lang="tr-TR" sz="3000" i="1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3000" dirty="0">
                <a:latin typeface="Arial" pitchFamily="34" charset="0"/>
                <a:cs typeface="Arial" pitchFamily="34" charset="0"/>
              </a:rPr>
              <a:t>dışında </a:t>
            </a:r>
            <a:r>
              <a:rPr lang="tr-TR" sz="3000" dirty="0" err="1">
                <a:latin typeface="Arial" pitchFamily="34" charset="0"/>
                <a:cs typeface="Arial" pitchFamily="34" charset="0"/>
              </a:rPr>
              <a:t>oxidaz</a:t>
            </a:r>
            <a:r>
              <a:rPr lang="tr-TR" sz="3000" dirty="0">
                <a:latin typeface="Arial" pitchFamily="34" charset="0"/>
                <a:cs typeface="Arial" pitchFamily="34" charset="0"/>
              </a:rPr>
              <a:t>-pozitiftir.</a:t>
            </a:r>
          </a:p>
          <a:p>
            <a:endParaRPr lang="tr-TR" sz="3000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E22960A-5B8F-43A7-890F-2D1D682CE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254" y="695000"/>
            <a:ext cx="4392350" cy="1143000"/>
          </a:xfrm>
        </p:spPr>
        <p:txBody>
          <a:bodyPr>
            <a:normAutofit/>
          </a:bodyPr>
          <a:lstStyle/>
          <a:p>
            <a:r>
              <a:rPr lang="tr-TR" sz="4000" dirty="0">
                <a:latin typeface="Arial" panose="020B0604020202020204" pitchFamily="34" charset="0"/>
                <a:cs typeface="Arial" panose="020B0604020202020204" pitchFamily="34" charset="0"/>
              </a:rPr>
              <a:t>Kültürel Özellikler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2C16ED4-EC76-4F90-B9E3-C00E6A928A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804816"/>
            <a:ext cx="7543801" cy="402336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Optimum 36-38 °C’de ve </a:t>
            </a: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pH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 6.6-7.4’de gelişirler.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Çoğu </a:t>
            </a: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suş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 20-40 °C’ler arasında gelişebilir.</a:t>
            </a:r>
          </a:p>
          <a:p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70 °C’de 30 saniyelik pastörizasyonda tüm türler ölürler.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Antibiyotiklere duyarlı buna karşın penisiline dayanıklıdırlar.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Genellikle konukçu hayvan dışında çoğalmazlar.</a:t>
            </a:r>
          </a:p>
        </p:txBody>
      </p:sp>
    </p:spTree>
    <p:extLst>
      <p:ext uri="{BB962C8B-B14F-4D97-AF65-F5344CB8AC3E}">
        <p14:creationId xmlns:p14="http://schemas.microsoft.com/office/powerpoint/2010/main" val="10385582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2E6AE9D-5029-455F-98FE-4F125181C7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980728"/>
            <a:ext cx="8229600" cy="5217443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Ancak ortamın sıcaklık, nem ve asitliğine değerlerine bağlı olarak değişik sürelerde canlılıklarını sürdürürler.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Direkt güneş ışığı, dezenfektan ve kuru koşullara duyarlıdırlar.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81294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343DE12-4896-42EA-9999-1FF8F32571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332656"/>
            <a:ext cx="8229600" cy="66247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Bazı ortam ve besinlerde canlı kalma süreleri şöyle bildirilmiştir: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Tereyağında 4 ay, çiğ sütten yapılan tuzsuz krema tereyağında 142 gün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Sütte 17 gün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Dondurmada 1 ay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Çiğ sütten yapılmış dondurmada 75 gün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% 10 tuz içeren salamura peynirde 45 gün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% 17 tuz içeren salamura peynirde 30 gün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Çeşme suyunda 25</a:t>
            </a:r>
            <a:r>
              <a:rPr lang="tr-TR" sz="3000" dirty="0">
                <a:latin typeface="Arial" panose="020B0604020202020204" pitchFamily="34" charset="0"/>
              </a:rPr>
              <a:t> °C’ de 10 gün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İnsan idrarında 7 günden fazla</a:t>
            </a:r>
          </a:p>
        </p:txBody>
      </p:sp>
    </p:spTree>
    <p:extLst>
      <p:ext uri="{BB962C8B-B14F-4D97-AF65-F5344CB8AC3E}">
        <p14:creationId xmlns:p14="http://schemas.microsoft.com/office/powerpoint/2010/main" val="27100382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2A3F567-3559-4771-B1EC-A8BBB194A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634" y="374093"/>
            <a:ext cx="7759824" cy="1450757"/>
          </a:xfrm>
        </p:spPr>
        <p:txBody>
          <a:bodyPr>
            <a:normAutofit/>
          </a:bodyPr>
          <a:lstStyle/>
          <a:p>
            <a:r>
              <a:rPr lang="tr-TR" sz="4000" dirty="0" err="1">
                <a:latin typeface="Arial" panose="020B0604020202020204" pitchFamily="34" charset="0"/>
                <a:cs typeface="Arial" panose="020B0604020202020204" pitchFamily="34" charset="0"/>
              </a:rPr>
              <a:t>Brucella</a:t>
            </a:r>
            <a:r>
              <a:rPr lang="tr-TR" sz="4000" dirty="0">
                <a:latin typeface="Arial" panose="020B0604020202020204" pitchFamily="34" charset="0"/>
                <a:cs typeface="Arial" panose="020B0604020202020204" pitchFamily="34" charset="0"/>
              </a:rPr>
              <a:t> Türelerinin Bulaşma Yolları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58A46D8-F8AC-4367-ADB1-4CE2D643BA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824850"/>
            <a:ext cx="7543801" cy="402336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Brucellozis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 temel olarak evcil hayvanların hastalığıdır.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Yetişkin ve gebe dişi hayvanlar </a:t>
            </a: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brucelloza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 daha duyarlıdırlar.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Hayvanların yavruyu besleyen damar yumrularına yerleşen bakterilerin meydana getirdiği enfeksiyon yavrunun yeterli beslenmesini engeller ve yavrunun ölmesini, ardından annenin düşük yapmasına sebep olur.</a:t>
            </a:r>
          </a:p>
          <a:p>
            <a:endParaRPr lang="tr-TR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393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07D26D4-B2D4-496E-B5B7-F62D52925E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836712"/>
            <a:ext cx="8229600" cy="489654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Bu hayvanlar sütleriyle bazen aylarca bakteri yayarlar.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Daha sonraki doğumlarda bakteri anneden yavruya geçebilir.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Hatta 7-16 hafta boyunca dışkılarında </a:t>
            </a: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brucella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 bulunduğu da tespit edilmiştir.</a:t>
            </a:r>
          </a:p>
          <a:p>
            <a:endParaRPr lang="tr-TR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89922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1B4F115-94C4-4209-9794-0F54F04BB2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676262"/>
            <a:ext cx="8229600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Brucella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 bulaşması başlıca 3 şekilde gerçekleşir;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Bir sürüden diğer bir sürüye </a:t>
            </a: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enfekte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 veya </a:t>
            </a: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enfeksiyöz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 etkene maruz kalmış hayvanların sürüye sokulmaları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Brucellozisten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 ari bir sürünün hastalıklı sürü ile aynı </a:t>
            </a: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mera’da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 otlatılması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Köpek, kedi, kuş, yabani hayvanların atık yavru veya plasentalarını bir mera’ dan diğerine taşımaları ile oluşan dolaylı bulaşma</a:t>
            </a:r>
          </a:p>
          <a:p>
            <a:endParaRPr lang="tr-TR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65931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5832619-CDE8-4539-8B70-E5403827E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548680"/>
            <a:ext cx="8229600" cy="57328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Genel olarak enfeksiyona duyarlılık ve hastalığın belirtileri yaş, cinsiyet, ırk, gebelik durumu, hayvanın bağışıklık durumu ile alınan bakteri sayısı, türü </a:t>
            </a: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virülansına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 göre değişiklik gösterir.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Bu bakteri türlerinin önemi hayvan hastalığı olmasına rağmen insanlarda da çok önemli hastalık meydana getirebilmesidir.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Teşhisinin zor olması nedeniyle tedavisi gecikmekte ve bazı durumlarda ölüm olaylarına rastlanmaktadır.</a:t>
            </a:r>
          </a:p>
        </p:txBody>
      </p:sp>
    </p:spTree>
    <p:extLst>
      <p:ext uri="{BB962C8B-B14F-4D97-AF65-F5344CB8AC3E}">
        <p14:creationId xmlns:p14="http://schemas.microsoft.com/office/powerpoint/2010/main" val="33080672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EDF707A-C558-4165-80C8-5F85FC0C86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476672"/>
            <a:ext cx="8229600" cy="563305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İnsana bulaşmada en yaygın yol çiğ süt ve çiğ sütten yapılan ürünleri, özellikle taze peynir, tereyağı, krema ve dondurmadır.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Bu bakterilerin oluşturduğu hastalık, </a:t>
            </a: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brusellozis’in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 en önemli etkeni </a:t>
            </a:r>
            <a:r>
              <a:rPr lang="tr-TR" sz="3000" i="1" dirty="0" err="1">
                <a:latin typeface="Arial" panose="020B0604020202020204" pitchFamily="34" charset="0"/>
                <a:cs typeface="Arial" panose="020B0604020202020204" pitchFamily="34" charset="0"/>
              </a:rPr>
              <a:t>Brucella</a:t>
            </a:r>
            <a:r>
              <a:rPr lang="tr-TR" sz="3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000" i="1" dirty="0" err="1">
                <a:latin typeface="Arial" panose="020B0604020202020204" pitchFamily="34" charset="0"/>
                <a:cs typeface="Arial" panose="020B0604020202020204" pitchFamily="34" charset="0"/>
              </a:rPr>
              <a:t>melitensis</a:t>
            </a:r>
            <a:r>
              <a:rPr lang="tr-TR" sz="30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keçilerde hastalık yapan türdür.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Enfekte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 hayvanın et ve sütü ile insanlara bulaşır.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Bu nedenle sütün pastörizasyonu, etin iyi bir şekilde pişirilmesi gerekmektedir.</a:t>
            </a:r>
          </a:p>
        </p:txBody>
      </p:sp>
    </p:spTree>
    <p:extLst>
      <p:ext uri="{BB962C8B-B14F-4D97-AF65-F5344CB8AC3E}">
        <p14:creationId xmlns:p14="http://schemas.microsoft.com/office/powerpoint/2010/main" val="4226337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11560" y="2636912"/>
            <a:ext cx="7516084" cy="2976344"/>
          </a:xfrm>
        </p:spPr>
        <p:txBody>
          <a:bodyPr anchor="ctr">
            <a:normAutofit/>
          </a:bodyPr>
          <a:lstStyle/>
          <a:p>
            <a:pPr marL="742950" indent="-742950" algn="l"/>
            <a:r>
              <a:rPr lang="tr-TR" sz="4000" dirty="0" err="1">
                <a:latin typeface="Arial" pitchFamily="34" charset="0"/>
                <a:cs typeface="Arial" pitchFamily="34" charset="0"/>
              </a:rPr>
              <a:t>Brucellaceae</a:t>
            </a:r>
            <a:r>
              <a:rPr lang="tr-TR" sz="4000" dirty="0">
                <a:latin typeface="Arial" pitchFamily="34" charset="0"/>
                <a:cs typeface="Arial" pitchFamily="34" charset="0"/>
              </a:rPr>
              <a:t> Familyası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242AAE4-33B6-4DEA-85E0-0F8FEFDB2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692696"/>
            <a:ext cx="8229600" cy="1143000"/>
          </a:xfrm>
        </p:spPr>
        <p:txBody>
          <a:bodyPr>
            <a:normAutofit/>
          </a:bodyPr>
          <a:lstStyle/>
          <a:p>
            <a:r>
              <a:rPr lang="tr-TR" sz="6000" dirty="0" err="1">
                <a:latin typeface="Arial" panose="020B0604020202020204" pitchFamily="34" charset="0"/>
                <a:cs typeface="Arial" panose="020B0604020202020204" pitchFamily="34" charset="0"/>
              </a:rPr>
              <a:t>Vibrionaceae</a:t>
            </a:r>
            <a:r>
              <a:rPr lang="tr-TR" sz="6000" dirty="0">
                <a:latin typeface="Arial" panose="020B0604020202020204" pitchFamily="34" charset="0"/>
                <a:cs typeface="Arial" panose="020B0604020202020204" pitchFamily="34" charset="0"/>
              </a:rPr>
              <a:t> Familyası</a:t>
            </a:r>
          </a:p>
        </p:txBody>
      </p:sp>
    </p:spTree>
    <p:extLst>
      <p:ext uri="{BB962C8B-B14F-4D97-AF65-F5344CB8AC3E}">
        <p14:creationId xmlns:p14="http://schemas.microsoft.com/office/powerpoint/2010/main" val="17787146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314E684-BDFA-4654-84AE-83BE94C9A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446" y="836712"/>
            <a:ext cx="4123641" cy="1008112"/>
          </a:xfrm>
        </p:spPr>
        <p:txBody>
          <a:bodyPr>
            <a:noAutofit/>
          </a:bodyPr>
          <a:lstStyle/>
          <a:p>
            <a:r>
              <a:rPr lang="tr-TR" sz="4000" dirty="0" err="1">
                <a:latin typeface="Arial" panose="020B0604020202020204" pitchFamily="34" charset="0"/>
                <a:cs typeface="Arial" panose="020B0604020202020204" pitchFamily="34" charset="0"/>
              </a:rPr>
              <a:t>Vibrio</a:t>
            </a:r>
            <a:r>
              <a:rPr lang="tr-T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4000" dirty="0" err="1">
                <a:latin typeface="Arial" panose="020B0604020202020204" pitchFamily="34" charset="0"/>
                <a:cs typeface="Arial" panose="020B0604020202020204" pitchFamily="34" charset="0"/>
              </a:rPr>
              <a:t>Genusu</a:t>
            </a:r>
            <a:endParaRPr lang="tr-T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F9232F6-3865-44AB-9B8B-371DCEB887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697" y="1844824"/>
            <a:ext cx="8496944" cy="4176464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G(-), kıvrık veya düz çubuk şeklinde çoğunda polar </a:t>
            </a: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flagella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 bulunan hareketli bakterilerdir.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Kapsülsüzdürler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Spor oluşturmazlar.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Aerob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fakültatif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anaeropturlar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Bazı durularda oksijensiz ortamlarda yaşayabilir.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Hem </a:t>
            </a: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oksidatif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 hem de </a:t>
            </a: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fermantatif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 metabolizmaları vardır.</a:t>
            </a:r>
          </a:p>
        </p:txBody>
      </p:sp>
    </p:spTree>
    <p:extLst>
      <p:ext uri="{BB962C8B-B14F-4D97-AF65-F5344CB8AC3E}">
        <p14:creationId xmlns:p14="http://schemas.microsoft.com/office/powerpoint/2010/main" val="19679216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03EC879-2EDE-46F5-97D2-D5A9FC1BF5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676262"/>
            <a:ext cx="8229600" cy="550547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Glukozu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 karbon kaynağı olarak kullanırlar.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Glukozdan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 gaz yapmadan asit meydana getirirler.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Birçok türü %2-3 oranındaki tuzlu ortamlarda yaşarlar.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Bazıları daha yüksek tuz oranını tercih eder.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Çoğunlukla </a:t>
            </a: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halofildirler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Birçok tür </a:t>
            </a: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proteolitiktir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Oksidaz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 (+), </a:t>
            </a: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katalaz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 (+), </a:t>
            </a: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indol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 (+), </a:t>
            </a: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üreaz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 (-)’ </a:t>
            </a: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tirler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tr-TR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99010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C8F1FC4-4A5D-473E-BB28-62A2FBA951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764704"/>
            <a:ext cx="8229600" cy="557748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Nitratı </a:t>
            </a: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nitrite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 indirgerler.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Lisin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ornitini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dekarboksile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 ederler.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Genel olarak gelişme sıcaklıkları 20-30 °C’ </a:t>
            </a: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dir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Katı </a:t>
            </a: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besiyerlerinde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 çok sayıda kirpik meydana getirirler.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genusun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 içinde insan patojeni olan türler azdır.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En önemlisi </a:t>
            </a:r>
            <a:r>
              <a:rPr lang="tr-TR" sz="3000" i="1" dirty="0" err="1">
                <a:latin typeface="Arial" panose="020B0604020202020204" pitchFamily="34" charset="0"/>
                <a:cs typeface="Arial" panose="020B0604020202020204" pitchFamily="34" charset="0"/>
              </a:rPr>
              <a:t>Vibrio</a:t>
            </a:r>
            <a:r>
              <a:rPr lang="tr-TR" sz="3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000" i="1" dirty="0" err="1">
                <a:latin typeface="Arial" panose="020B0604020202020204" pitchFamily="34" charset="0"/>
                <a:cs typeface="Arial" panose="020B0604020202020204" pitchFamily="34" charset="0"/>
              </a:rPr>
              <a:t>cholerae</a:t>
            </a:r>
            <a:r>
              <a:rPr lang="tr-TR" sz="3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biyovarlarıdır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G(-) olan bakteri hücresi </a:t>
            </a: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fuksin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 çözeltisi ile iyi boyanabilmektedir.</a:t>
            </a:r>
          </a:p>
        </p:txBody>
      </p:sp>
    </p:spTree>
    <p:extLst>
      <p:ext uri="{BB962C8B-B14F-4D97-AF65-F5344CB8AC3E}">
        <p14:creationId xmlns:p14="http://schemas.microsoft.com/office/powerpoint/2010/main" val="27326679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81284189-7A91-491A-8BD8-F149E0AAA6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600" y="1916832"/>
            <a:ext cx="8178799" cy="3578224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="" xmlns:a16="http://schemas.microsoft.com/office/drawing/2014/main" id="{95513743-91A9-4EC9-A4D5-C3415D395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548680"/>
            <a:ext cx="7543800" cy="1224136"/>
          </a:xfrm>
        </p:spPr>
        <p:txBody>
          <a:bodyPr>
            <a:normAutofit/>
          </a:bodyPr>
          <a:lstStyle/>
          <a:p>
            <a:r>
              <a:rPr lang="tr-TR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Vibrio</a:t>
            </a:r>
            <a:r>
              <a:rPr lang="tr-TR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cholerae</a:t>
            </a:r>
            <a:endParaRPr lang="tr-TR" sz="4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5053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B6F9200-4379-4489-95F7-CE9E12D85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399" y="692696"/>
            <a:ext cx="5698976" cy="1143000"/>
          </a:xfrm>
        </p:spPr>
        <p:txBody>
          <a:bodyPr>
            <a:normAutofit/>
          </a:bodyPr>
          <a:lstStyle/>
          <a:p>
            <a:r>
              <a:rPr lang="tr-TR" sz="4000" dirty="0">
                <a:latin typeface="Arial" panose="020B0604020202020204" pitchFamily="34" charset="0"/>
                <a:cs typeface="Arial" panose="020B0604020202020204" pitchFamily="34" charset="0"/>
              </a:rPr>
              <a:t>Biyokimyasal Özellikleri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B03F65B-2B51-4D73-9867-1E9DCBE272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988840"/>
            <a:ext cx="7543801" cy="402336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Glukoz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mannoz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, maltoz, sakaroz ve </a:t>
            </a: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mannitolü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 asit oluşturarak kullanır.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Bir iki günde fermantasyon tamamlanır.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Laktozu daha uzun sürede kullanabilir.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Vibriolar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 bazı şekerleri kullanma durumlarına göre gruplandırılmaktadır.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İnsan patojeni olanların büyük bir kısmı birinci grupta yer almaktadır.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448570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5F41BB3-EE27-491C-A121-BD691D8F6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88640"/>
            <a:ext cx="8229600" cy="648072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Çoğu </a:t>
            </a: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suş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indol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 oluşturur.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Nitratları </a:t>
            </a: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nitrite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 indirger.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Sülfrik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 asitle muamele edildiğinde </a:t>
            </a: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indol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 meydana gelmesine bağlı olarak kırmızı bir renk gözlenir.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Üreaz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 sentezlemezler.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Lisin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ornitin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dekarboksilaz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 oluştururlar.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Kanlı </a:t>
            </a: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Agarda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, alkali olmasından dolayı kolonilerin etrafına renk açılması ile kendini belli eden bir </a:t>
            </a: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pseudo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hemoliz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 oluşması tipiktir.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Anaerob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aerob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 koşullarda gelişme gösterirler.</a:t>
            </a:r>
          </a:p>
        </p:txBody>
      </p:sp>
    </p:spTree>
    <p:extLst>
      <p:ext uri="{BB962C8B-B14F-4D97-AF65-F5344CB8AC3E}">
        <p14:creationId xmlns:p14="http://schemas.microsoft.com/office/powerpoint/2010/main" val="1057318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63B40B8-202B-4F3D-9F6D-9C35F4A74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881" y="624847"/>
            <a:ext cx="7941568" cy="1143000"/>
          </a:xfrm>
        </p:spPr>
        <p:txBody>
          <a:bodyPr>
            <a:normAutofit/>
          </a:bodyPr>
          <a:lstStyle/>
          <a:p>
            <a:r>
              <a:rPr lang="tr-TR" sz="4000" dirty="0">
                <a:latin typeface="Arial" panose="020B0604020202020204" pitchFamily="34" charset="0"/>
                <a:cs typeface="Arial" panose="020B0604020202020204" pitchFamily="34" charset="0"/>
              </a:rPr>
              <a:t>Gelişme Koşulları Ve Dirençlilik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FAFACF3-FA0E-4A33-9AD7-FEF956400F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881" y="1767847"/>
            <a:ext cx="8712968" cy="4096278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Sporlu olmadıklarından sıcaklık ve dezenfektanlara dayanıklılıkları azdır.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Asit ve kuruluğa oldukça duyarlıdırlar.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55 °C’ de 15 dakikada ve %0.5’ </a:t>
            </a: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lik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 fenolde hemen ölürler.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Çoğu antibiyotiğe duyarlıdırlar.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Mide asitliğinden zarar görürler.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Süt ve ürünlerinde oda sıcaklığında 7-14 gün, 5-10 °C’ de 3-5 gün canlı kalabilirler.</a:t>
            </a:r>
          </a:p>
        </p:txBody>
      </p:sp>
    </p:spTree>
    <p:extLst>
      <p:ext uri="{BB962C8B-B14F-4D97-AF65-F5344CB8AC3E}">
        <p14:creationId xmlns:p14="http://schemas.microsoft.com/office/powerpoint/2010/main" val="293492883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A040346-B07B-45A1-B1E3-6A7EAB61E5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980728"/>
            <a:ext cx="8229600" cy="532859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Süte çok değişik yollarla bulaşır. Su, kirli kaplar, kirli ellerle olan bulaşma daha etkilidir.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Tedavinin veya teşhisin gecikmesi halinde akut böbrek yetmezliği ve </a:t>
            </a:r>
            <a:r>
              <a:rPr lang="tr-TR" sz="3000" dirty="0" err="1">
                <a:latin typeface="Arial" panose="020B0604020202020204" pitchFamily="34" charset="0"/>
                <a:cs typeface="Arial" panose="020B0604020202020204" pitchFamily="34" charset="0"/>
              </a:rPr>
              <a:t>hipopotasemiye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 bağlı bir takım problemler ortaya çıkabilir.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Yüksek ateş, dalgınlık, bilinç bulanıklığına varan belirtiler ve bulgular ortaya çıkabilir.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i="1" dirty="0" err="1">
                <a:latin typeface="Arial" panose="020B0604020202020204" pitchFamily="34" charset="0"/>
                <a:cs typeface="Arial" panose="020B0604020202020204" pitchFamily="34" charset="0"/>
              </a:rPr>
              <a:t>Vibrio</a:t>
            </a:r>
            <a:r>
              <a:rPr lang="tr-TR" sz="3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000" i="1" dirty="0" err="1">
                <a:latin typeface="Arial" panose="020B0604020202020204" pitchFamily="34" charset="0"/>
                <a:cs typeface="Arial" panose="020B0604020202020204" pitchFamily="34" charset="0"/>
              </a:rPr>
              <a:t>cholerae</a:t>
            </a: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, ancak insan vücudunda yaşar.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Nemli ve gün ışığı almayan alanlarda yaşayabilmektedir.</a:t>
            </a:r>
          </a:p>
        </p:txBody>
      </p:sp>
    </p:spTree>
    <p:extLst>
      <p:ext uri="{BB962C8B-B14F-4D97-AF65-F5344CB8AC3E}">
        <p14:creationId xmlns:p14="http://schemas.microsoft.com/office/powerpoint/2010/main" val="32783737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DF76508-E2F5-4465-9E0E-B80811A48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980728"/>
            <a:ext cx="8229600" cy="520100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Hastalık çoğunlukla Hindistan, Çin gibi ülkelerde endemik olarak bulunmaktadır.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Korunmak için ilk iş halkın bilinçlendirilmesidir.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Kullanma ve içme sularının uygun dezenfektanlarla ilaçlanması gerekir.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Gıdaların bulaşma yollarından birisi kanalizasyon sularının sebze ve meyvelerin  sulanmasında kullanımıdır.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anose="020B0604020202020204" pitchFamily="34" charset="0"/>
                <a:cs typeface="Arial" panose="020B0604020202020204" pitchFamily="34" charset="0"/>
              </a:rPr>
              <a:t>Böcek, sinek gibi haşerelerin taşımasına fırsat verilmemelidir.</a:t>
            </a:r>
          </a:p>
          <a:p>
            <a:endParaRPr lang="tr-TR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90934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512" y="476672"/>
            <a:ext cx="7687601" cy="1325563"/>
          </a:xfrm>
        </p:spPr>
        <p:txBody>
          <a:bodyPr>
            <a:normAutofit/>
          </a:bodyPr>
          <a:lstStyle/>
          <a:p>
            <a:r>
              <a:rPr lang="tr-TR" sz="4000" dirty="0" err="1">
                <a:latin typeface="Arial" pitchFamily="34" charset="0"/>
                <a:cs typeface="Arial" pitchFamily="34" charset="0"/>
              </a:rPr>
              <a:t>Brucella</a:t>
            </a:r>
            <a:r>
              <a:rPr lang="tr-TR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4000" dirty="0" err="1">
                <a:latin typeface="Arial" pitchFamily="34" charset="0"/>
                <a:cs typeface="Arial" pitchFamily="34" charset="0"/>
              </a:rPr>
              <a:t>Genusu</a:t>
            </a:r>
            <a:endParaRPr lang="tr-TR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1988840"/>
            <a:ext cx="8280920" cy="3888432"/>
          </a:xfrm>
        </p:spPr>
        <p:txBody>
          <a:bodyPr>
            <a:normAutofit fontScale="40000" lnSpcReduction="2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tr-TR" sz="75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Brucella</a:t>
            </a:r>
            <a:r>
              <a:rPr lang="tr-TR" sz="75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patojeni, dünyanın hemen hemen her yerinde önemli kabul edilen ve bir </a:t>
            </a:r>
            <a:r>
              <a:rPr lang="tr-TR" sz="75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zoonos</a:t>
            </a:r>
            <a:r>
              <a:rPr lang="tr-TR" sz="75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olan </a:t>
            </a:r>
            <a:r>
              <a:rPr lang="tr-TR" sz="75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Brucellozis</a:t>
            </a:r>
            <a:r>
              <a:rPr lang="tr-TR" sz="75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etmenidir.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75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Malta humması veya Akdeniz </a:t>
            </a:r>
            <a:r>
              <a:rPr lang="tr-TR" sz="75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fievri</a:t>
            </a:r>
            <a:r>
              <a:rPr lang="tr-TR" sz="75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adıyla bilinen tehlikeli bir insan hastalığından sorumlu bakteriyi izole ve </a:t>
            </a:r>
            <a:r>
              <a:rPr lang="tr-TR" sz="75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identifiye</a:t>
            </a:r>
            <a:r>
              <a:rPr lang="tr-TR" sz="75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etmiştir.</a:t>
            </a:r>
          </a:p>
          <a:p>
            <a:pPr lvl="0">
              <a:buClr>
                <a:srgbClr val="E48312"/>
              </a:buClr>
              <a:buFont typeface="Wingdings" panose="05000000000000000000" pitchFamily="2" charset="2"/>
              <a:buChar char="v"/>
            </a:pPr>
            <a:r>
              <a:rPr lang="tr-TR" sz="75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İnsandaki hastalığın oluşmasında Malta</a:t>
            </a:r>
          </a:p>
          <a:p>
            <a:pPr lvl="0">
              <a:buClr>
                <a:srgbClr val="E48312"/>
              </a:buClr>
            </a:pPr>
            <a:r>
              <a:rPr lang="tr-TR" sz="75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keçilerinin rolü olduğu kanıtlanmıştır.</a:t>
            </a:r>
          </a:p>
          <a:p>
            <a:pPr marL="0" indent="0">
              <a:buNone/>
            </a:pPr>
            <a:r>
              <a:rPr lang="tr-TR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ki hastalığın oluşmasında Malta</a:t>
            </a:r>
          </a:p>
          <a:p>
            <a:r>
              <a:rPr lang="tr-TR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keçilerinin rolü olduğu kanıtlanmıştır.</a:t>
            </a:r>
          </a:p>
          <a:p>
            <a:pPr>
              <a:buNone/>
            </a:pPr>
            <a:endParaRPr lang="tr-TR" sz="30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tr-TR" sz="17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330408"/>
            <a:ext cx="8424936" cy="6197184"/>
          </a:xfrm>
        </p:spPr>
        <p:txBody>
          <a:bodyPr anchor="ctr">
            <a:normAutofit/>
          </a:bodyPr>
          <a:lstStyle/>
          <a:p>
            <a:pPr lvl="0">
              <a:buClr>
                <a:srgbClr val="E48312"/>
              </a:buClr>
              <a:buFont typeface="Wingdings" panose="05000000000000000000" pitchFamily="2" charset="2"/>
              <a:buChar char="v"/>
            </a:pPr>
            <a:r>
              <a:rPr lang="tr-TR" sz="3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Bunun arkasından çiğ keçi sütünün tüketimi</a:t>
            </a:r>
          </a:p>
          <a:p>
            <a:pPr lvl="0">
              <a:buClr>
                <a:srgbClr val="E48312"/>
              </a:buClr>
            </a:pPr>
            <a:r>
              <a:rPr lang="tr-TR" sz="3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aralıksız olarak yasaklanmıştır.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Bunun arkasından çiğ keçi sütünün tüketimi</a:t>
            </a:r>
          </a:p>
          <a:p>
            <a:r>
              <a:rPr lang="tr-TR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aralıksız olarak yasaklanmıştır.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Böylelikle Malta hummasının orijini ortaya </a:t>
            </a:r>
          </a:p>
          <a:p>
            <a:r>
              <a:rPr lang="tr-TR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çıkarılmış ve yeni bir hayvansal kökenli</a:t>
            </a:r>
          </a:p>
          <a:p>
            <a:r>
              <a:rPr lang="tr-TR" sz="3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enfeksiyöz</a:t>
            </a:r>
            <a:r>
              <a:rPr lang="tr-TR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hastalığın insanda da ortaya  </a:t>
            </a:r>
          </a:p>
          <a:p>
            <a:r>
              <a:rPr lang="tr-TR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çıkabildiği belirlenmiştir.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Bruce tarafından primitif olarak izole edilen bakteriye </a:t>
            </a:r>
            <a:r>
              <a:rPr lang="tr-TR" sz="3000" i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Brucella</a:t>
            </a:r>
            <a:r>
              <a:rPr lang="tr-TR" sz="3000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3000" i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melitensis</a:t>
            </a:r>
            <a:r>
              <a:rPr lang="tr-TR" sz="3000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tr-TR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bu bakterinin sebep olduğu hastalığa </a:t>
            </a:r>
            <a:r>
              <a:rPr lang="tr-TR" sz="3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Brusellozis</a:t>
            </a:r>
            <a:r>
              <a:rPr lang="tr-TR" sz="3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denilmektedir.</a:t>
            </a:r>
          </a:p>
          <a:p>
            <a:pPr>
              <a:lnSpc>
                <a:spcPct val="90000"/>
              </a:lnSpc>
              <a:buNone/>
            </a:pPr>
            <a:endParaRPr lang="tr-TR" sz="1500" dirty="0">
              <a:solidFill>
                <a:srgbClr val="FFFFFF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İçerik Yer Tutucusu"/>
          <p:cNvSpPr>
            <a:spLocks noGrp="1"/>
          </p:cNvSpPr>
          <p:nvPr>
            <p:ph idx="1"/>
          </p:nvPr>
        </p:nvSpPr>
        <p:spPr>
          <a:xfrm>
            <a:off x="251520" y="332656"/>
            <a:ext cx="8064896" cy="3255443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tr-TR" sz="3000" dirty="0" err="1">
                <a:latin typeface="Arial" pitchFamily="34" charset="0"/>
                <a:cs typeface="Arial" pitchFamily="34" charset="0"/>
              </a:rPr>
              <a:t>Bang</a:t>
            </a:r>
            <a:r>
              <a:rPr lang="tr-TR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3000" dirty="0" err="1">
                <a:latin typeface="Arial" pitchFamily="34" charset="0"/>
                <a:cs typeface="Arial" pitchFamily="34" charset="0"/>
              </a:rPr>
              <a:t>au</a:t>
            </a:r>
            <a:r>
              <a:rPr lang="tr-TR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3000" dirty="0" err="1">
                <a:latin typeface="Arial" pitchFamily="34" charset="0"/>
                <a:cs typeface="Arial" pitchFamily="34" charset="0"/>
              </a:rPr>
              <a:t>DaneMark</a:t>
            </a:r>
            <a:r>
              <a:rPr lang="tr-TR" sz="3000" dirty="0">
                <a:latin typeface="Arial" pitchFamily="34" charset="0"/>
                <a:cs typeface="Arial" pitchFamily="34" charset="0"/>
              </a:rPr>
              <a:t> 1897’de bir ineğin </a:t>
            </a:r>
            <a:r>
              <a:rPr lang="tr-TR" sz="3000" dirty="0" err="1">
                <a:latin typeface="Arial" pitchFamily="34" charset="0"/>
                <a:cs typeface="Arial" pitchFamily="34" charset="0"/>
              </a:rPr>
              <a:t>uterus</a:t>
            </a:r>
            <a:r>
              <a:rPr lang="tr-TR" sz="3000" dirty="0">
                <a:latin typeface="Arial" pitchFamily="34" charset="0"/>
                <a:cs typeface="Arial" pitchFamily="34" charset="0"/>
              </a:rPr>
              <a:t> sıvısından, </a:t>
            </a:r>
            <a:r>
              <a:rPr lang="tr-TR" sz="3000" dirty="0" err="1">
                <a:latin typeface="Arial" pitchFamily="34" charset="0"/>
                <a:cs typeface="Arial" pitchFamily="34" charset="0"/>
              </a:rPr>
              <a:t>bovid</a:t>
            </a:r>
            <a:r>
              <a:rPr lang="tr-TR" sz="3000" dirty="0">
                <a:latin typeface="Arial" pitchFamily="34" charset="0"/>
                <a:cs typeface="Arial" pitchFamily="34" charset="0"/>
              </a:rPr>
              <a:t> kökenli yavru düşürme olayından sorumlu bakteriyi izole etmiştir.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itchFamily="34" charset="0"/>
                <a:cs typeface="Arial" pitchFamily="34" charset="0"/>
              </a:rPr>
              <a:t>Uzun zaman </a:t>
            </a:r>
            <a:r>
              <a:rPr lang="tr-TR" sz="3000" dirty="0" err="1">
                <a:latin typeface="Arial" pitchFamily="34" charset="0"/>
                <a:cs typeface="Arial" pitchFamily="34" charset="0"/>
              </a:rPr>
              <a:t>bacille</a:t>
            </a:r>
            <a:r>
              <a:rPr lang="tr-TR" sz="3000" dirty="0">
                <a:latin typeface="Arial" pitchFamily="34" charset="0"/>
                <a:cs typeface="Arial" pitchFamily="34" charset="0"/>
              </a:rPr>
              <a:t> de </a:t>
            </a:r>
            <a:r>
              <a:rPr lang="tr-TR" sz="3000" dirty="0" err="1">
                <a:latin typeface="Arial" pitchFamily="34" charset="0"/>
                <a:cs typeface="Arial" pitchFamily="34" charset="0"/>
              </a:rPr>
              <a:t>Bang</a:t>
            </a:r>
            <a:r>
              <a:rPr lang="tr-TR" sz="3000" dirty="0">
                <a:latin typeface="Arial" pitchFamily="34" charset="0"/>
                <a:cs typeface="Arial" pitchFamily="34" charset="0"/>
              </a:rPr>
              <a:t> diye isimlendirilmiştir.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itchFamily="34" charset="0"/>
                <a:cs typeface="Arial" pitchFamily="34" charset="0"/>
              </a:rPr>
              <a:t>1914’te İngiltere’de </a:t>
            </a:r>
            <a:r>
              <a:rPr lang="tr-TR" sz="3000" dirty="0" err="1">
                <a:latin typeface="Arial" pitchFamily="34" charset="0"/>
                <a:cs typeface="Arial" pitchFamily="34" charset="0"/>
              </a:rPr>
              <a:t>enfekte</a:t>
            </a:r>
            <a:r>
              <a:rPr lang="tr-TR" sz="3000" dirty="0">
                <a:latin typeface="Arial" pitchFamily="34" charset="0"/>
                <a:cs typeface="Arial" pitchFamily="34" charset="0"/>
              </a:rPr>
              <a:t> olan inek sütünde bu bakteri belirlenmiş ve </a:t>
            </a:r>
            <a:r>
              <a:rPr lang="tr-TR" sz="3000" i="1" dirty="0" err="1">
                <a:latin typeface="Arial" pitchFamily="34" charset="0"/>
                <a:cs typeface="Arial" pitchFamily="34" charset="0"/>
              </a:rPr>
              <a:t>Brucella</a:t>
            </a:r>
            <a:r>
              <a:rPr lang="tr-TR" sz="3000" i="1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3000" i="1" dirty="0" err="1">
                <a:latin typeface="Arial" pitchFamily="34" charset="0"/>
                <a:cs typeface="Arial" pitchFamily="34" charset="0"/>
              </a:rPr>
              <a:t>abortus</a:t>
            </a:r>
            <a:r>
              <a:rPr lang="tr-TR" sz="3000" i="1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3000" dirty="0">
                <a:latin typeface="Arial" pitchFamily="34" charset="0"/>
                <a:cs typeface="Arial" pitchFamily="34" charset="0"/>
              </a:rPr>
              <a:t>adı verilmiştir.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latin typeface="Arial" pitchFamily="34" charset="0"/>
                <a:cs typeface="Arial" pitchFamily="34" charset="0"/>
              </a:rPr>
              <a:t>Farklı coğrafik ve epidemiyolojik alanlarda izole edilen </a:t>
            </a:r>
            <a:r>
              <a:rPr lang="tr-TR" sz="3000" dirty="0" err="1">
                <a:latin typeface="Arial" pitchFamily="34" charset="0"/>
                <a:cs typeface="Arial" pitchFamily="34" charset="0"/>
              </a:rPr>
              <a:t>Banc</a:t>
            </a:r>
            <a:r>
              <a:rPr lang="tr-TR" sz="3000" dirty="0">
                <a:latin typeface="Arial" pitchFamily="34" charset="0"/>
                <a:cs typeface="Arial" pitchFamily="34" charset="0"/>
              </a:rPr>
              <a:t> ve Bruce bakterilerinin sıkı akrabalığı belirlenmiştir.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C2DA246D-272A-4AEC-AFA4-9760E0131B1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504"/>
          <a:stretch/>
        </p:blipFill>
        <p:spPr>
          <a:xfrm>
            <a:off x="482600" y="643467"/>
            <a:ext cx="8178799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5991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1867" y="684457"/>
            <a:ext cx="8715436" cy="1143000"/>
          </a:xfrm>
        </p:spPr>
        <p:txBody>
          <a:bodyPr>
            <a:normAutofit/>
          </a:bodyPr>
          <a:lstStyle/>
          <a:p>
            <a:r>
              <a:rPr lang="tr-TR" sz="4000" dirty="0" err="1">
                <a:latin typeface="Arial" pitchFamily="34" charset="0"/>
                <a:cs typeface="Arial" pitchFamily="34" charset="0"/>
              </a:rPr>
              <a:t>Brucella</a:t>
            </a:r>
            <a:r>
              <a:rPr lang="tr-TR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4000" dirty="0" err="1">
                <a:latin typeface="Arial" pitchFamily="34" charset="0"/>
                <a:cs typeface="Arial" pitchFamily="34" charset="0"/>
              </a:rPr>
              <a:t>Genusunun</a:t>
            </a:r>
            <a:r>
              <a:rPr lang="tr-TR" sz="4000" dirty="0">
                <a:latin typeface="Arial" pitchFamily="34" charset="0"/>
                <a:cs typeface="Arial" pitchFamily="34" charset="0"/>
              </a:rPr>
              <a:t> Moleküler ve Klasik Taksonomisi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4282" y="1844824"/>
            <a:ext cx="8472518" cy="4281339"/>
          </a:xfrm>
        </p:spPr>
        <p:txBody>
          <a:bodyPr>
            <a:normAutofit/>
          </a:bodyPr>
          <a:lstStyle/>
          <a:p>
            <a:r>
              <a:rPr lang="tr-TR" sz="3000" dirty="0" err="1">
                <a:latin typeface="Arial" pitchFamily="34" charset="0"/>
                <a:cs typeface="Arial" pitchFamily="34" charset="0"/>
              </a:rPr>
              <a:t>Brucella</a:t>
            </a:r>
            <a:r>
              <a:rPr lang="tr-TR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3000" dirty="0" err="1">
                <a:latin typeface="Arial" pitchFamily="34" charset="0"/>
                <a:cs typeface="Arial" pitchFamily="34" charset="0"/>
              </a:rPr>
              <a:t>genusu</a:t>
            </a:r>
            <a:r>
              <a:rPr lang="tr-TR" sz="3000" dirty="0">
                <a:latin typeface="Arial" pitchFamily="34" charset="0"/>
                <a:cs typeface="Arial" pitchFamily="34" charset="0"/>
              </a:rPr>
              <a:t> 6 türü içermektedir;</a:t>
            </a:r>
          </a:p>
          <a:p>
            <a:pPr lvl="1"/>
            <a:r>
              <a:rPr lang="tr-TR" sz="3000" dirty="0" err="1">
                <a:latin typeface="Arial" pitchFamily="34" charset="0"/>
                <a:cs typeface="Arial" pitchFamily="34" charset="0"/>
              </a:rPr>
              <a:t>Melitensis</a:t>
            </a:r>
            <a:endParaRPr lang="tr-TR" sz="3000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tr-TR" sz="3000" dirty="0" err="1">
                <a:latin typeface="Arial" pitchFamily="34" charset="0"/>
                <a:cs typeface="Arial" pitchFamily="34" charset="0"/>
              </a:rPr>
              <a:t>Abortus</a:t>
            </a:r>
            <a:endParaRPr lang="tr-TR" sz="3000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tr-TR" sz="3000" dirty="0" err="1">
                <a:latin typeface="Arial" pitchFamily="34" charset="0"/>
                <a:cs typeface="Arial" pitchFamily="34" charset="0"/>
              </a:rPr>
              <a:t>Suis</a:t>
            </a:r>
            <a:endParaRPr lang="tr-TR" sz="3000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tr-TR" sz="3000" dirty="0" err="1">
                <a:latin typeface="Arial" pitchFamily="34" charset="0"/>
                <a:cs typeface="Arial" pitchFamily="34" charset="0"/>
              </a:rPr>
              <a:t>Neotomae</a:t>
            </a:r>
            <a:endParaRPr lang="tr-TR" sz="3000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tr-TR" sz="3000" dirty="0" err="1">
                <a:latin typeface="Arial" pitchFamily="34" charset="0"/>
                <a:cs typeface="Arial" pitchFamily="34" charset="0"/>
              </a:rPr>
              <a:t>Ovis</a:t>
            </a:r>
            <a:endParaRPr lang="tr-TR" sz="3000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tr-TR" sz="3000" dirty="0" err="1">
                <a:latin typeface="Arial" pitchFamily="34" charset="0"/>
                <a:cs typeface="Arial" pitchFamily="34" charset="0"/>
              </a:rPr>
              <a:t>Canis</a:t>
            </a:r>
            <a:endParaRPr lang="tr-TR" sz="3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744001D3-61AD-4604-9897-57ADAD1F075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1" b="7904"/>
          <a:stretch/>
        </p:blipFill>
        <p:spPr>
          <a:xfrm>
            <a:off x="916194" y="643467"/>
            <a:ext cx="7311610" cy="5050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7935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80059" y="2053641"/>
            <a:ext cx="2751871" cy="276009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tr-TR" sz="340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Brucella Genusunun Strüktürel ve Morfolojik Özellikleri 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0"/>
            <a:ext cx="8223965" cy="6032500"/>
          </a:xfrm>
        </p:spPr>
        <p:txBody>
          <a:bodyPr anchor="ctr"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tr-TR" sz="3000" i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B.melitensis</a:t>
            </a:r>
            <a:r>
              <a:rPr lang="tr-TR" sz="30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tr-TR" sz="3000" i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abortus</a:t>
            </a:r>
            <a:r>
              <a:rPr lang="tr-TR" sz="3000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3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ve diğer 4 tür genetik,</a:t>
            </a:r>
          </a:p>
          <a:p>
            <a:pPr>
              <a:buNone/>
            </a:pPr>
            <a:r>
              <a:rPr lang="tr-TR" sz="3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3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antijenik</a:t>
            </a:r>
            <a:r>
              <a:rPr lang="tr-TR" sz="3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kültürel, </a:t>
            </a:r>
            <a:r>
              <a:rPr lang="tr-TR" sz="3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metabolik</a:t>
            </a:r>
            <a:r>
              <a:rPr lang="tr-TR" sz="3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biyokimyasal, </a:t>
            </a:r>
          </a:p>
          <a:p>
            <a:pPr>
              <a:buNone/>
            </a:pPr>
            <a:r>
              <a:rPr lang="tr-TR" sz="3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strüktürel ve morfolojik planda çok homojen bir </a:t>
            </a:r>
          </a:p>
          <a:p>
            <a:pPr>
              <a:buNone/>
            </a:pPr>
            <a:r>
              <a:rPr lang="tr-TR" sz="3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grup oluştururlar.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Optik mikroskopta küçük </a:t>
            </a:r>
            <a:r>
              <a:rPr lang="tr-TR" sz="3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kokobasil</a:t>
            </a:r>
            <a:r>
              <a:rPr lang="tr-TR" sz="3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formunda</a:t>
            </a:r>
          </a:p>
          <a:p>
            <a:pPr>
              <a:buNone/>
            </a:pPr>
            <a:r>
              <a:rPr lang="tr-TR" sz="3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kısa çubuk şeklinde görünür.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3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Küçük boyutlarından dolayı yerlerinde titreşerek hareket ederler.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92</TotalTime>
  <Words>1097</Words>
  <Application>Microsoft Office PowerPoint</Application>
  <PresentationFormat>Ekran Gösterisi (4:3)</PresentationFormat>
  <Paragraphs>137</Paragraphs>
  <Slides>29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29</vt:i4>
      </vt:variant>
    </vt:vector>
  </HeadingPairs>
  <TitlesOfParts>
    <vt:vector size="35" baseType="lpstr">
      <vt:lpstr>Arial</vt:lpstr>
      <vt:lpstr>Calibri</vt:lpstr>
      <vt:lpstr>Calibri Light</vt:lpstr>
      <vt:lpstr>Courier New</vt:lpstr>
      <vt:lpstr>Wingdings</vt:lpstr>
      <vt:lpstr>Retrospect</vt:lpstr>
      <vt:lpstr>HASTALIK YAPAN BAKTERİLER</vt:lpstr>
      <vt:lpstr>Brucellaceae Familyası</vt:lpstr>
      <vt:lpstr>Brucella Genusu</vt:lpstr>
      <vt:lpstr>PowerPoint Sunusu</vt:lpstr>
      <vt:lpstr>PowerPoint Sunusu</vt:lpstr>
      <vt:lpstr>PowerPoint Sunusu</vt:lpstr>
      <vt:lpstr>Brucella Genusunun Moleküler ve Klasik Taksonomisi</vt:lpstr>
      <vt:lpstr>PowerPoint Sunusu</vt:lpstr>
      <vt:lpstr>Brucella Genusunun Strüktürel ve Morfolojik Özellikleri </vt:lpstr>
      <vt:lpstr>PowerPoint Sunusu</vt:lpstr>
      <vt:lpstr>Metabolik Ve Biyokimyasal                             Özellikleri</vt:lpstr>
      <vt:lpstr>Kültürel Özellikler</vt:lpstr>
      <vt:lpstr>PowerPoint Sunusu</vt:lpstr>
      <vt:lpstr>PowerPoint Sunusu</vt:lpstr>
      <vt:lpstr>Brucella Türelerinin Bulaşma Yolları</vt:lpstr>
      <vt:lpstr>PowerPoint Sunusu</vt:lpstr>
      <vt:lpstr>PowerPoint Sunusu</vt:lpstr>
      <vt:lpstr>PowerPoint Sunusu</vt:lpstr>
      <vt:lpstr>PowerPoint Sunusu</vt:lpstr>
      <vt:lpstr>Vibrionaceae Familyası</vt:lpstr>
      <vt:lpstr>Vibrio Genusu</vt:lpstr>
      <vt:lpstr>PowerPoint Sunusu</vt:lpstr>
      <vt:lpstr>PowerPoint Sunusu</vt:lpstr>
      <vt:lpstr>Vibrio cholerae</vt:lpstr>
      <vt:lpstr>Biyokimyasal Özellikleri</vt:lpstr>
      <vt:lpstr>PowerPoint Sunusu</vt:lpstr>
      <vt:lpstr>Gelişme Koşulları Ve Dirençlilik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İNSAN VE HAYVANLARDA ÖNEMLİ HASTALIK ETMENİ OLAN BAKTERİLER</dc:title>
  <dc:creator>BAŞAK KARTAL</dc:creator>
  <cp:lastModifiedBy>Birce Taban</cp:lastModifiedBy>
  <cp:revision>15</cp:revision>
  <dcterms:created xsi:type="dcterms:W3CDTF">2018-12-25T21:51:58Z</dcterms:created>
  <dcterms:modified xsi:type="dcterms:W3CDTF">2019-03-13T10:13:47Z</dcterms:modified>
</cp:coreProperties>
</file>