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9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B98A2045-EF1B-4E49-8C4C-C48F6BC74AD0}" type="datetimeFigureOut">
              <a:rPr lang="en-US" smtClean="0"/>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1986781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98A2045-EF1B-4E49-8C4C-C48F6BC74AD0}" type="datetimeFigureOut">
              <a:rPr lang="en-US" smtClean="0"/>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2274254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98A2045-EF1B-4E49-8C4C-C48F6BC74AD0}" type="datetimeFigureOut">
              <a:rPr lang="en-US" smtClean="0"/>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103381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98A2045-EF1B-4E49-8C4C-C48F6BC74AD0}" type="datetimeFigureOut">
              <a:rPr lang="en-US" smtClean="0"/>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2097243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B98A2045-EF1B-4E49-8C4C-C48F6BC74AD0}" type="datetimeFigureOut">
              <a:rPr lang="en-US" smtClean="0"/>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1661989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B98A2045-EF1B-4E49-8C4C-C48F6BC74AD0}" type="datetimeFigureOut">
              <a:rPr lang="en-US" smtClean="0"/>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1526861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B98A2045-EF1B-4E49-8C4C-C48F6BC74AD0}" type="datetimeFigureOut">
              <a:rPr lang="en-US" smtClean="0"/>
              <a:t>5/12/2019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2068525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B98A2045-EF1B-4E49-8C4C-C48F6BC74AD0}" type="datetimeFigureOut">
              <a:rPr lang="en-US" smtClean="0"/>
              <a:t>5/12/2019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3303038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8A2045-EF1B-4E49-8C4C-C48F6BC74AD0}" type="datetimeFigureOut">
              <a:rPr lang="en-US" smtClean="0"/>
              <a:t>5/12/2019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478426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B98A2045-EF1B-4E49-8C4C-C48F6BC74AD0}" type="datetimeFigureOut">
              <a:rPr lang="en-US" smtClean="0"/>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2888247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B98A2045-EF1B-4E49-8C4C-C48F6BC74AD0}" type="datetimeFigureOut">
              <a:rPr lang="en-US" smtClean="0"/>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4E247E-EA93-574C-9DA3-CA729A97CEEC}" type="slidenum">
              <a:rPr lang="en-US" smtClean="0"/>
              <a:t>‹#›</a:t>
            </a:fld>
            <a:endParaRPr lang="en-US"/>
          </a:p>
        </p:txBody>
      </p:sp>
    </p:spTree>
    <p:extLst>
      <p:ext uri="{BB962C8B-B14F-4D97-AF65-F5344CB8AC3E}">
        <p14:creationId xmlns:p14="http://schemas.microsoft.com/office/powerpoint/2010/main" val="3291930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8A2045-EF1B-4E49-8C4C-C48F6BC74AD0}" type="datetimeFigureOut">
              <a:rPr lang="en-US" smtClean="0"/>
              <a:t>5/12/2019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4E247E-EA93-574C-9DA3-CA729A97CEEC}" type="slidenum">
              <a:rPr lang="en-US" smtClean="0"/>
              <a:t>‹#›</a:t>
            </a:fld>
            <a:endParaRPr lang="en-US"/>
          </a:p>
        </p:txBody>
      </p:sp>
    </p:spTree>
    <p:extLst>
      <p:ext uri="{BB962C8B-B14F-4D97-AF65-F5344CB8AC3E}">
        <p14:creationId xmlns:p14="http://schemas.microsoft.com/office/powerpoint/2010/main" val="1965239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Kurumsal</a:t>
            </a:r>
            <a:r>
              <a:rPr lang="en-US" dirty="0" smtClean="0"/>
              <a:t> </a:t>
            </a:r>
            <a:r>
              <a:rPr lang="en-US" dirty="0" err="1" smtClean="0"/>
              <a:t>Sosyal</a:t>
            </a:r>
            <a:r>
              <a:rPr lang="en-US" dirty="0" smtClean="0"/>
              <a:t> </a:t>
            </a:r>
            <a:r>
              <a:rPr lang="en-US" dirty="0" err="1" smtClean="0"/>
              <a:t>Sorumluluk</a:t>
            </a:r>
            <a:endParaRPr lang="en-US" dirty="0"/>
          </a:p>
        </p:txBody>
      </p:sp>
      <p:sp>
        <p:nvSpPr>
          <p:cNvPr id="3" name="Subtitle 2"/>
          <p:cNvSpPr>
            <a:spLocks noGrp="1"/>
          </p:cNvSpPr>
          <p:nvPr>
            <p:ph type="subTitle" idx="1"/>
          </p:nvPr>
        </p:nvSpPr>
        <p:spPr/>
        <p:txBody>
          <a:bodyPr/>
          <a:lstStyle/>
          <a:p>
            <a:r>
              <a:rPr lang="tr-TR" smtClean="0"/>
              <a:t>2</a:t>
            </a:r>
            <a:endParaRPr lang="en-US"/>
          </a:p>
        </p:txBody>
      </p:sp>
    </p:spTree>
    <p:extLst>
      <p:ext uri="{BB962C8B-B14F-4D97-AF65-F5344CB8AC3E}">
        <p14:creationId xmlns:p14="http://schemas.microsoft.com/office/powerpoint/2010/main" val="2850888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2000’ler</a:t>
            </a:r>
            <a:endParaRPr lang="en-US" dirty="0"/>
          </a:p>
        </p:txBody>
      </p:sp>
      <p:sp>
        <p:nvSpPr>
          <p:cNvPr id="3" name="Content Placeholder 2"/>
          <p:cNvSpPr>
            <a:spLocks noGrp="1"/>
          </p:cNvSpPr>
          <p:nvPr>
            <p:ph idx="1"/>
          </p:nvPr>
        </p:nvSpPr>
        <p:spPr/>
        <p:txBody>
          <a:bodyPr>
            <a:normAutofit/>
          </a:bodyPr>
          <a:lstStyle/>
          <a:p>
            <a:r>
              <a:rPr lang="tr-TR" dirty="0"/>
              <a:t>Özellikle 2000'li yıllarda, KSS hareketi küresel bir fenomen olmuştur. </a:t>
            </a:r>
            <a:r>
              <a:rPr lang="tr-TR" dirty="0" err="1"/>
              <a:t>KSS’nin</a:t>
            </a:r>
            <a:r>
              <a:rPr lang="tr-TR" dirty="0"/>
              <a:t> ilgisi ve büyümesi </a:t>
            </a:r>
            <a:r>
              <a:rPr lang="tr-TR" dirty="0" smtClean="0"/>
              <a:t>en belirgin olarak Avrupa Birliği’nde görülmüştür. </a:t>
            </a:r>
            <a:endParaRPr lang="tr-TR" dirty="0"/>
          </a:p>
          <a:p>
            <a:r>
              <a:rPr lang="tr-TR" dirty="0"/>
              <a:t>OECD tarafından hazırlanan bir rapora göre, kurumsal sosyal sorumluluk alanındaki gönüllü girişimler son yıllarda uluslararası ticarette önemli bir trend olmuştur.</a:t>
            </a:r>
          </a:p>
        </p:txBody>
      </p:sp>
    </p:spTree>
    <p:extLst>
      <p:ext uri="{BB962C8B-B14F-4D97-AF65-F5344CB8AC3E}">
        <p14:creationId xmlns:p14="http://schemas.microsoft.com/office/powerpoint/2010/main" val="13455829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tr-TR" dirty="0"/>
              <a:t>Önemli bulgulardan bazıları dikkate değer. KSS kesinlikle küresel bir olgudur, ancak uygulamada bölge içi farklılıklar önemlidir</a:t>
            </a:r>
            <a:r>
              <a:rPr lang="tr-TR" dirty="0" smtClean="0"/>
              <a:t>.</a:t>
            </a:r>
          </a:p>
          <a:p>
            <a:r>
              <a:rPr lang="tr-TR" dirty="0"/>
              <a:t>Bazı girişimler diğerlerinden daha gönüllüdür, çünkü bazı şirketler bunları benimseme konusunda yasal ve düzenleyici baskı altındadır.</a:t>
            </a:r>
          </a:p>
          <a:p>
            <a:r>
              <a:rPr lang="tr-TR" dirty="0"/>
              <a:t>Çalışma standartları, çevre, insan hakları ve rüşvetle mücadele gibi dar uygulama alanlarında bile bağlılık ve yönetim uygulamasının farklılıkları olduğu </a:t>
            </a:r>
            <a:r>
              <a:rPr lang="tr-TR" dirty="0" smtClean="0"/>
              <a:t>görülmektedir.</a:t>
            </a:r>
            <a:endParaRPr lang="en-US" dirty="0"/>
          </a:p>
        </p:txBody>
      </p:sp>
    </p:spTree>
    <p:extLst>
      <p:ext uri="{BB962C8B-B14F-4D97-AF65-F5344CB8AC3E}">
        <p14:creationId xmlns:p14="http://schemas.microsoft.com/office/powerpoint/2010/main" val="1172413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tr-TR" dirty="0"/>
              <a:t>Sosyal sorumluluk terimi ilk kez 1953’te yayımlanan </a:t>
            </a:r>
            <a:r>
              <a:rPr lang="tr-TR" dirty="0" err="1"/>
              <a:t>Bowen’in</a:t>
            </a:r>
            <a:r>
              <a:rPr lang="tr-TR" dirty="0"/>
              <a:t> “İşadamlarının Sosyal Sorumlulukları” </a:t>
            </a:r>
            <a:r>
              <a:rPr lang="tr-TR" dirty="0" smtClean="0"/>
              <a:t>adlı </a:t>
            </a:r>
            <a:r>
              <a:rPr lang="tr-TR" dirty="0"/>
              <a:t>makalede yer </a:t>
            </a:r>
            <a:r>
              <a:rPr lang="tr-TR" dirty="0" smtClean="0"/>
              <a:t>almıştır.</a:t>
            </a:r>
          </a:p>
          <a:p>
            <a:r>
              <a:rPr lang="tr-TR" dirty="0" err="1" smtClean="0"/>
              <a:t>Bowen</a:t>
            </a:r>
            <a:r>
              <a:rPr lang="tr-TR" dirty="0" smtClean="0"/>
              <a:t> </a:t>
            </a:r>
            <a:r>
              <a:rPr lang="tr-TR" dirty="0"/>
              <a:t>bu makalesinde, işadamlarının, toplumun değer ve amaçlarıyla örtüşen sosyal sorumluluk faaliyetlerle ilgilenmelerini </a:t>
            </a:r>
            <a:r>
              <a:rPr lang="tr-TR" dirty="0" smtClean="0"/>
              <a:t>savunmuştur.</a:t>
            </a:r>
          </a:p>
          <a:p>
            <a:r>
              <a:rPr lang="tr-TR" dirty="0" smtClean="0"/>
              <a:t>Kurumların </a:t>
            </a:r>
            <a:r>
              <a:rPr lang="tr-TR" dirty="0"/>
              <a:t>sosyal açıdan sorumlu olması gerektiği kavramı, 1960'lı yıllarda uluslararası kurumların büyüklüğü ve gücünün </a:t>
            </a:r>
            <a:r>
              <a:rPr lang="tr-TR" dirty="0" smtClean="0"/>
              <a:t>arttığı dönemde yaygınlaşmıştır.  </a:t>
            </a:r>
            <a:endParaRPr lang="en-US" dirty="0"/>
          </a:p>
        </p:txBody>
      </p:sp>
    </p:spTree>
    <p:extLst>
      <p:ext uri="{BB962C8B-B14F-4D97-AF65-F5344CB8AC3E}">
        <p14:creationId xmlns:p14="http://schemas.microsoft.com/office/powerpoint/2010/main" val="1938947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Kurumun kendi çıkarları dışında toplumun varlığını kabul ederek, temel görevleri dışında, toplumsal sorunlarla da ilgilenmesi, atacağı adımların doğuracağı sonuçları önceden düşünmesi, sorumlu davranışın temelini </a:t>
            </a:r>
            <a:r>
              <a:rPr lang="tr-TR" dirty="0" smtClean="0"/>
              <a:t>oluşturmaktadır.</a:t>
            </a:r>
            <a:endParaRPr lang="en-US" dirty="0"/>
          </a:p>
        </p:txBody>
      </p:sp>
    </p:spTree>
    <p:extLst>
      <p:ext uri="{BB962C8B-B14F-4D97-AF65-F5344CB8AC3E}">
        <p14:creationId xmlns:p14="http://schemas.microsoft.com/office/powerpoint/2010/main" val="3115270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 </a:t>
            </a:r>
            <a:r>
              <a:rPr lang="tr-TR" dirty="0" err="1"/>
              <a:t>Hunt</a:t>
            </a:r>
            <a:r>
              <a:rPr lang="tr-TR" dirty="0"/>
              <a:t> &amp; </a:t>
            </a:r>
            <a:r>
              <a:rPr lang="tr-TR" dirty="0" err="1"/>
              <a:t>Grunig’e</a:t>
            </a:r>
            <a:r>
              <a:rPr lang="tr-TR" dirty="0"/>
              <a:t> göre </a:t>
            </a:r>
            <a:r>
              <a:rPr lang="tr-TR" dirty="0" smtClean="0"/>
              <a:t>kurumların </a:t>
            </a:r>
            <a:r>
              <a:rPr lang="tr-TR" dirty="0"/>
              <a:t>sorumluluğu şu kategoriler altında değerlendirilmelidir</a:t>
            </a:r>
            <a:r>
              <a:rPr lang="tr-TR" dirty="0" smtClean="0"/>
              <a:t>,</a:t>
            </a:r>
          </a:p>
          <a:p>
            <a:pPr marL="457200" lvl="1" indent="0">
              <a:buNone/>
            </a:pPr>
            <a:r>
              <a:rPr lang="tr-TR" dirty="0" smtClean="0"/>
              <a:t> </a:t>
            </a:r>
            <a:r>
              <a:rPr lang="tr-TR" dirty="0"/>
              <a:t>•Kurumların temel görevleri </a:t>
            </a:r>
            <a:endParaRPr lang="tr-TR" dirty="0" smtClean="0"/>
          </a:p>
          <a:p>
            <a:pPr marL="457200" lvl="1" indent="0">
              <a:buNone/>
            </a:pPr>
            <a:r>
              <a:rPr lang="tr-TR" dirty="0" smtClean="0"/>
              <a:t>•</a:t>
            </a:r>
            <a:r>
              <a:rPr lang="tr-TR" dirty="0"/>
              <a:t>Kurum çalışmalarının kurum dışındakiler üzerindeki etkisi </a:t>
            </a:r>
            <a:endParaRPr lang="tr-TR" dirty="0" smtClean="0"/>
          </a:p>
          <a:p>
            <a:pPr marL="457200" lvl="1" indent="0">
              <a:buNone/>
            </a:pPr>
            <a:r>
              <a:rPr lang="tr-TR" dirty="0" smtClean="0"/>
              <a:t>•</a:t>
            </a:r>
            <a:r>
              <a:rPr lang="tr-TR" dirty="0"/>
              <a:t>Sosyal sorunların çözümü</a:t>
            </a:r>
            <a:endParaRPr lang="en-US" dirty="0"/>
          </a:p>
        </p:txBody>
      </p:sp>
    </p:spTree>
    <p:extLst>
      <p:ext uri="{BB962C8B-B14F-4D97-AF65-F5344CB8AC3E}">
        <p14:creationId xmlns:p14="http://schemas.microsoft.com/office/powerpoint/2010/main" val="1648904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KSS </a:t>
            </a:r>
            <a:r>
              <a:rPr lang="en-US" dirty="0" err="1" smtClean="0"/>
              <a:t>Gelişimi</a:t>
            </a:r>
            <a:r>
              <a:rPr lang="en-US" dirty="0" smtClean="0"/>
              <a:t>: 1950’ye </a:t>
            </a:r>
            <a:r>
              <a:rPr lang="en-US" dirty="0" err="1" smtClean="0"/>
              <a:t>kadar</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1870lerden 1930’lara </a:t>
            </a:r>
            <a:r>
              <a:rPr lang="en-US" dirty="0" err="1" smtClean="0"/>
              <a:t>yıllar</a:t>
            </a:r>
            <a:r>
              <a:rPr lang="en-US" dirty="0" smtClean="0"/>
              <a:t> </a:t>
            </a:r>
            <a:r>
              <a:rPr lang="en-US" dirty="0" err="1" smtClean="0"/>
              <a:t>kurumsal</a:t>
            </a:r>
            <a:r>
              <a:rPr lang="en-US" dirty="0" smtClean="0"/>
              <a:t> </a:t>
            </a:r>
            <a:r>
              <a:rPr lang="en-US" dirty="0" err="1" smtClean="0"/>
              <a:t>katkıların</a:t>
            </a:r>
            <a:r>
              <a:rPr lang="en-US" dirty="0" smtClean="0"/>
              <a:t> </a:t>
            </a:r>
            <a:r>
              <a:rPr lang="en-US" dirty="0" err="1" smtClean="0"/>
              <a:t>yasallaşması</a:t>
            </a:r>
            <a:r>
              <a:rPr lang="en-US" dirty="0" smtClean="0"/>
              <a:t> </a:t>
            </a:r>
            <a:r>
              <a:rPr lang="en-US" dirty="0" err="1" smtClean="0"/>
              <a:t>öncesi</a:t>
            </a:r>
            <a:r>
              <a:rPr lang="en-US" dirty="0" smtClean="0"/>
              <a:t> </a:t>
            </a:r>
            <a:r>
              <a:rPr lang="en-US" dirty="0" err="1" smtClean="0"/>
              <a:t>dönem</a:t>
            </a:r>
            <a:r>
              <a:rPr lang="en-US" dirty="0" smtClean="0"/>
              <a:t> </a:t>
            </a:r>
            <a:r>
              <a:rPr lang="en-US" dirty="0" err="1" smtClean="0"/>
              <a:t>olarak</a:t>
            </a:r>
            <a:r>
              <a:rPr lang="en-US" dirty="0" smtClean="0"/>
              <a:t> </a:t>
            </a:r>
            <a:r>
              <a:rPr lang="en-US" dirty="0" err="1" smtClean="0"/>
              <a:t>adlandırılır</a:t>
            </a:r>
            <a:r>
              <a:rPr lang="en-US" dirty="0" smtClean="0"/>
              <a:t>. </a:t>
            </a:r>
          </a:p>
          <a:p>
            <a:pPr marL="0" indent="0">
              <a:buNone/>
            </a:pPr>
            <a:r>
              <a:rPr lang="tr-TR" dirty="0" smtClean="0"/>
              <a:t>1930’lardan günümüze kadar olan dönemde ise şirketler</a:t>
            </a:r>
            <a:r>
              <a:rPr lang="tr-TR" dirty="0"/>
              <a:t>, </a:t>
            </a:r>
            <a:r>
              <a:rPr lang="tr-TR" dirty="0" smtClean="0"/>
              <a:t>devlet kurumları gibi</a:t>
            </a:r>
            <a:r>
              <a:rPr lang="tr-TR" dirty="0"/>
              <a:t>, yerine getirmesi gereken sosyal yükümlülükleri olan kurumlar olarak görülmeye </a:t>
            </a:r>
            <a:r>
              <a:rPr lang="tr-TR" dirty="0" smtClean="0"/>
              <a:t>başlandı.</a:t>
            </a:r>
          </a:p>
          <a:p>
            <a:pPr marL="0" indent="0">
              <a:buNone/>
            </a:pPr>
            <a:r>
              <a:rPr lang="tr-TR" dirty="0"/>
              <a:t>1940'larda ve II. Dünya Savaşı'nda işler büyüdükçe, şirketler anti-Komünist bir kurum olarak ayakta kalarak sosyal </a:t>
            </a:r>
            <a:r>
              <a:rPr lang="tr-TR" dirty="0" smtClean="0"/>
              <a:t>sorumluluklarını yerine getirdiklerini düşünüyorlardı</a:t>
            </a:r>
            <a:r>
              <a:rPr lang="tr-TR" dirty="0"/>
              <a:t>.</a:t>
            </a:r>
          </a:p>
        </p:txBody>
      </p:sp>
    </p:spTree>
    <p:extLst>
      <p:ext uri="{BB962C8B-B14F-4D97-AF65-F5344CB8AC3E}">
        <p14:creationId xmlns:p14="http://schemas.microsoft.com/office/powerpoint/2010/main" val="3869848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1950’ler</a:t>
            </a:r>
            <a:endParaRPr lang="en-US" dirty="0"/>
          </a:p>
        </p:txBody>
      </p:sp>
      <p:sp>
        <p:nvSpPr>
          <p:cNvPr id="3" name="Content Placeholder 2"/>
          <p:cNvSpPr>
            <a:spLocks noGrp="1"/>
          </p:cNvSpPr>
          <p:nvPr>
            <p:ph idx="1"/>
          </p:nvPr>
        </p:nvSpPr>
        <p:spPr/>
        <p:txBody>
          <a:bodyPr>
            <a:normAutofit fontScale="92500" lnSpcReduction="20000"/>
          </a:bodyPr>
          <a:lstStyle/>
          <a:p>
            <a:r>
              <a:rPr lang="tr-TR" dirty="0" err="1"/>
              <a:t>Howard</a:t>
            </a:r>
            <a:r>
              <a:rPr lang="tr-TR" dirty="0"/>
              <a:t> R. </a:t>
            </a:r>
            <a:r>
              <a:rPr lang="tr-TR" dirty="0" err="1"/>
              <a:t>Bowen’in</a:t>
            </a:r>
            <a:r>
              <a:rPr lang="tr-TR" dirty="0"/>
              <a:t> “İş Adamının Sosyal Sorumlulukları” </a:t>
            </a:r>
            <a:r>
              <a:rPr lang="tr-TR" dirty="0" smtClean="0"/>
              <a:t>(</a:t>
            </a:r>
            <a:r>
              <a:rPr lang="tr-TR" dirty="0"/>
              <a:t>1953) </a:t>
            </a:r>
            <a:r>
              <a:rPr lang="tr-TR" dirty="0" smtClean="0"/>
              <a:t>adlı kitabının </a:t>
            </a:r>
            <a:r>
              <a:rPr lang="tr-TR" dirty="0"/>
              <a:t>yayınlanması bu konudaki modern </a:t>
            </a:r>
            <a:r>
              <a:rPr lang="tr-TR" dirty="0" smtClean="0"/>
              <a:t>döneminin </a:t>
            </a:r>
            <a:r>
              <a:rPr lang="tr-TR" dirty="0"/>
              <a:t>başlangıcını </a:t>
            </a:r>
            <a:r>
              <a:rPr lang="tr-TR" dirty="0" smtClean="0"/>
              <a:t>imleyen eser olarak kabul edilir. </a:t>
            </a:r>
            <a:endParaRPr lang="tr-TR" dirty="0"/>
          </a:p>
          <a:p>
            <a:r>
              <a:rPr lang="tr-TR" dirty="0"/>
              <a:t>1950'lerde üç temel fikir vardı: şirket yöneticilerinin kamu </a:t>
            </a:r>
            <a:r>
              <a:rPr lang="tr-TR" dirty="0" smtClean="0"/>
              <a:t>vasisi olduğu fikri</a:t>
            </a:r>
            <a:r>
              <a:rPr lang="tr-TR" dirty="0"/>
              <a:t>, </a:t>
            </a:r>
            <a:r>
              <a:rPr lang="tr-TR" dirty="0" smtClean="0"/>
              <a:t>rekabet içindeki talepleri şirket kaynaklarıyla dengeleme </a:t>
            </a:r>
            <a:r>
              <a:rPr lang="tr-TR" dirty="0"/>
              <a:t>fikri ve hayırseverliğin </a:t>
            </a:r>
            <a:r>
              <a:rPr lang="tr-TR" dirty="0" smtClean="0"/>
              <a:t>toplumsal desteğin bir </a:t>
            </a:r>
            <a:r>
              <a:rPr lang="tr-TR" dirty="0"/>
              <a:t>tezahürü olarak kabulü</a:t>
            </a:r>
            <a:r>
              <a:rPr lang="tr-TR" dirty="0" smtClean="0"/>
              <a:t>.</a:t>
            </a:r>
          </a:p>
          <a:p>
            <a:r>
              <a:rPr lang="tr-TR" dirty="0"/>
              <a:t>1950'</a:t>
            </a:r>
            <a:r>
              <a:rPr lang="tr-TR" dirty="0" smtClean="0"/>
              <a:t>ler, </a:t>
            </a:r>
            <a:r>
              <a:rPr lang="tr-TR" dirty="0"/>
              <a:t>KSS ile ilgili olarak "eylemden" daha fazla "</a:t>
            </a:r>
            <a:r>
              <a:rPr lang="tr-TR" dirty="0" smtClean="0"/>
              <a:t>konuşma” olan yıllardı.</a:t>
            </a:r>
            <a:endParaRPr lang="tr-TR" dirty="0"/>
          </a:p>
        </p:txBody>
      </p:sp>
    </p:spTree>
    <p:extLst>
      <p:ext uri="{BB962C8B-B14F-4D97-AF65-F5344CB8AC3E}">
        <p14:creationId xmlns:p14="http://schemas.microsoft.com/office/powerpoint/2010/main" val="1297329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1960 </a:t>
            </a:r>
            <a:r>
              <a:rPr lang="en-US" dirty="0" err="1" smtClean="0"/>
              <a:t>ve</a:t>
            </a:r>
            <a:r>
              <a:rPr lang="en-US" dirty="0" smtClean="0"/>
              <a:t> 1970’ler</a:t>
            </a:r>
            <a:endParaRPr lang="en-US" dirty="0"/>
          </a:p>
        </p:txBody>
      </p:sp>
      <p:sp>
        <p:nvSpPr>
          <p:cNvPr id="3" name="Content Placeholder 2"/>
          <p:cNvSpPr>
            <a:spLocks noGrp="1"/>
          </p:cNvSpPr>
          <p:nvPr>
            <p:ph idx="1"/>
          </p:nvPr>
        </p:nvSpPr>
        <p:spPr/>
        <p:txBody>
          <a:bodyPr>
            <a:normAutofit fontScale="85000" lnSpcReduction="10000"/>
          </a:bodyPr>
          <a:lstStyle/>
          <a:p>
            <a:r>
              <a:rPr lang="tr-TR" dirty="0"/>
              <a:t>Hayırseverlik, 1960'larda </a:t>
            </a:r>
            <a:r>
              <a:rPr lang="tr-TR" dirty="0" err="1"/>
              <a:t>KSS'nin</a:t>
            </a:r>
            <a:r>
              <a:rPr lang="tr-TR" dirty="0"/>
              <a:t> en dikkat çekici tezahürü olarak devam etti</a:t>
            </a:r>
            <a:r>
              <a:rPr lang="tr-TR" dirty="0" smtClean="0"/>
              <a:t>.</a:t>
            </a:r>
          </a:p>
          <a:p>
            <a:r>
              <a:rPr lang="en-US" dirty="0" smtClean="0"/>
              <a:t>Bu </a:t>
            </a:r>
            <a:r>
              <a:rPr lang="en-US" dirty="0" err="1" smtClean="0"/>
              <a:t>dönemde</a:t>
            </a:r>
            <a:r>
              <a:rPr lang="en-US" dirty="0" smtClean="0"/>
              <a:t> </a:t>
            </a:r>
            <a:r>
              <a:rPr lang="en-US" dirty="0" err="1" smtClean="0"/>
              <a:t>KSS’ye</a:t>
            </a:r>
            <a:r>
              <a:rPr lang="en-US" dirty="0" smtClean="0"/>
              <a:t> </a:t>
            </a:r>
            <a:r>
              <a:rPr lang="en-US" dirty="0" err="1" smtClean="0"/>
              <a:t>yönelik</a:t>
            </a:r>
            <a:r>
              <a:rPr lang="en-US" dirty="0" smtClean="0"/>
              <a:t> </a:t>
            </a:r>
            <a:r>
              <a:rPr lang="en-US" dirty="0" err="1" smtClean="0"/>
              <a:t>yönetsel</a:t>
            </a:r>
            <a:r>
              <a:rPr lang="en-US" dirty="0" smtClean="0"/>
              <a:t> </a:t>
            </a:r>
            <a:r>
              <a:rPr lang="en-US" dirty="0" err="1" smtClean="0"/>
              <a:t>yaklaşım</a:t>
            </a:r>
            <a:r>
              <a:rPr lang="en-US" dirty="0" smtClean="0"/>
              <a:t> </a:t>
            </a:r>
            <a:r>
              <a:rPr lang="en-US" dirty="0" err="1" smtClean="0"/>
              <a:t>vurgulanmaya</a:t>
            </a:r>
            <a:r>
              <a:rPr lang="en-US" dirty="0" smtClean="0"/>
              <a:t> </a:t>
            </a:r>
            <a:r>
              <a:rPr lang="en-US" dirty="0" err="1" smtClean="0"/>
              <a:t>başlandı</a:t>
            </a:r>
            <a:r>
              <a:rPr lang="en-US" dirty="0" smtClean="0"/>
              <a:t>. </a:t>
            </a:r>
          </a:p>
          <a:p>
            <a:r>
              <a:rPr lang="tr-TR" dirty="0" err="1"/>
              <a:t>KSS'ye</a:t>
            </a:r>
            <a:r>
              <a:rPr lang="tr-TR" dirty="0"/>
              <a:t> yönetsel bir yaklaşım, işletme yöneticilerinin KSS meseleleriyle ilgilenmek için geleneksel yönetim işlevlerini uyguladığı yaklaşımdır. Bu nedenle, şirketlerin </a:t>
            </a:r>
            <a:r>
              <a:rPr lang="tr-TR" dirty="0" err="1"/>
              <a:t>KSS'yi</a:t>
            </a:r>
            <a:r>
              <a:rPr lang="tr-TR" dirty="0"/>
              <a:t> öngörmesi ve planlaması, KSS için örgütlenmesi, sosyal performansı değerlendirmesi ve kurumsal sosyal politika ve stratejiyi kurumsallaştırması önerildi.</a:t>
            </a:r>
          </a:p>
        </p:txBody>
      </p:sp>
    </p:spTree>
    <p:extLst>
      <p:ext uri="{BB962C8B-B14F-4D97-AF65-F5344CB8AC3E}">
        <p14:creationId xmlns:p14="http://schemas.microsoft.com/office/powerpoint/2010/main" val="2886038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1980’ler</a:t>
            </a:r>
            <a:endParaRPr lang="en-US" dirty="0"/>
          </a:p>
        </p:txBody>
      </p:sp>
      <p:sp>
        <p:nvSpPr>
          <p:cNvPr id="3" name="Content Placeholder 2"/>
          <p:cNvSpPr>
            <a:spLocks noGrp="1"/>
          </p:cNvSpPr>
          <p:nvPr>
            <p:ph idx="1"/>
          </p:nvPr>
        </p:nvSpPr>
        <p:spPr/>
        <p:txBody>
          <a:bodyPr>
            <a:normAutofit fontScale="92500" lnSpcReduction="10000"/>
          </a:bodyPr>
          <a:lstStyle/>
          <a:p>
            <a:r>
              <a:rPr lang="tr-TR" dirty="0"/>
              <a:t>1980'lerde, </a:t>
            </a:r>
            <a:r>
              <a:rPr lang="tr-TR" dirty="0" err="1"/>
              <a:t>KSS'nin</a:t>
            </a:r>
            <a:r>
              <a:rPr lang="tr-TR" dirty="0"/>
              <a:t> yeni ya da rafine tanımlarını geliştirmeye </a:t>
            </a:r>
            <a:r>
              <a:rPr lang="tr-TR" dirty="0" smtClean="0"/>
              <a:t>odaklanıldı. </a:t>
            </a:r>
            <a:r>
              <a:rPr lang="tr-TR" dirty="0"/>
              <a:t>KSS konusunda </a:t>
            </a:r>
            <a:r>
              <a:rPr lang="tr-TR" dirty="0" smtClean="0"/>
              <a:t>alternatif </a:t>
            </a:r>
            <a:r>
              <a:rPr lang="tr-TR" dirty="0"/>
              <a:t>ya da tamamlayıcı </a:t>
            </a:r>
            <a:r>
              <a:rPr lang="tr-TR" dirty="0" smtClean="0"/>
              <a:t>kavramlar olan  kurumsal </a:t>
            </a:r>
            <a:r>
              <a:rPr lang="tr-TR" dirty="0"/>
              <a:t>sosyal duyarlılık, kurumsal sosyal performans, kamu politikası, iş etiği ve </a:t>
            </a:r>
            <a:r>
              <a:rPr lang="tr-TR" dirty="0" smtClean="0"/>
              <a:t>paydaş teorisi  </a:t>
            </a:r>
            <a:r>
              <a:rPr lang="tr-TR" dirty="0"/>
              <a:t>gibi </a:t>
            </a:r>
            <a:r>
              <a:rPr lang="tr-TR" dirty="0" smtClean="0"/>
              <a:t>temalar ön plana çıktı. </a:t>
            </a:r>
            <a:endParaRPr lang="tr-TR" dirty="0"/>
          </a:p>
          <a:p>
            <a:r>
              <a:rPr lang="tr-TR" dirty="0" err="1"/>
              <a:t>KSS'ye</a:t>
            </a:r>
            <a:r>
              <a:rPr lang="tr-TR" dirty="0"/>
              <a:t> olan ilgi </a:t>
            </a:r>
            <a:r>
              <a:rPr lang="tr-TR" dirty="0" smtClean="0"/>
              <a:t>azalmadı; </a:t>
            </a:r>
            <a:r>
              <a:rPr lang="tr-TR" dirty="0"/>
              <a:t>aksine, </a:t>
            </a:r>
            <a:r>
              <a:rPr lang="tr-TR" dirty="0" err="1"/>
              <a:t>KSS'nin</a:t>
            </a:r>
            <a:r>
              <a:rPr lang="tr-TR" dirty="0"/>
              <a:t> temel </a:t>
            </a:r>
            <a:r>
              <a:rPr lang="tr-TR" dirty="0" smtClean="0"/>
              <a:t>ilgileri alternatif </a:t>
            </a:r>
            <a:r>
              <a:rPr lang="tr-TR" dirty="0"/>
              <a:t>veya tamamlayıcı kavramlara, kuramlara, modellere veya temalara “yeniden </a:t>
            </a:r>
            <a:r>
              <a:rPr lang="tr-TR" dirty="0" smtClean="0"/>
              <a:t>harlanmaya” </a:t>
            </a:r>
            <a:r>
              <a:rPr lang="tr-TR" dirty="0"/>
              <a:t>başladı.</a:t>
            </a:r>
          </a:p>
        </p:txBody>
      </p:sp>
    </p:spTree>
    <p:extLst>
      <p:ext uri="{BB962C8B-B14F-4D97-AF65-F5344CB8AC3E}">
        <p14:creationId xmlns:p14="http://schemas.microsoft.com/office/powerpoint/2010/main" val="779487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1990’lar</a:t>
            </a:r>
            <a:endParaRPr lang="en-US" dirty="0"/>
          </a:p>
        </p:txBody>
      </p:sp>
      <p:sp>
        <p:nvSpPr>
          <p:cNvPr id="3" name="Content Placeholder 2"/>
          <p:cNvSpPr>
            <a:spLocks noGrp="1"/>
          </p:cNvSpPr>
          <p:nvPr>
            <p:ph idx="1"/>
          </p:nvPr>
        </p:nvSpPr>
        <p:spPr/>
        <p:txBody>
          <a:bodyPr>
            <a:normAutofit fontScale="85000" lnSpcReduction="20000"/>
          </a:bodyPr>
          <a:lstStyle/>
          <a:p>
            <a:r>
              <a:rPr lang="tr-TR" dirty="0"/>
              <a:t>Genelleme olarak, KSS kavramına 1990'larda çok az benzersiz katkı yapıldığı görülmelidir. Her şeyden öte, KSS kavramı, çoğu KSS düşüncesini benimseyen ve KSS ile oldukça uyumlu olan diğer tamamlayıcı kavramlar ve temalar için temel nokta, yapıtaşı veya ayrılma noktası olarak görev yaptı.</a:t>
            </a:r>
          </a:p>
          <a:p>
            <a:r>
              <a:rPr lang="tr-TR" dirty="0"/>
              <a:t>1990'lı yıllarda büyümeye ve merkeze girmeye devam eden öne çıkan temalar şunları içeriyordu: kurumsal sosyal performans (CSP), paydaş teorisi, iş etiği, sürdürülebilirlik ve kurumsal vatandaşlık. Kurumsal sosyal performans ile finansal performans arasındaki ilişkiyi incelemek için oldukça fazla araştırma yapılmıştır.</a:t>
            </a:r>
          </a:p>
        </p:txBody>
      </p:sp>
    </p:spTree>
    <p:extLst>
      <p:ext uri="{BB962C8B-B14F-4D97-AF65-F5344CB8AC3E}">
        <p14:creationId xmlns:p14="http://schemas.microsoft.com/office/powerpoint/2010/main" val="40904126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1485</TotalTime>
  <Words>584</Words>
  <Application>Microsoft Office PowerPoint</Application>
  <PresentationFormat>Ekran Gösterisi (4:3)</PresentationFormat>
  <Paragraphs>34</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Calibri</vt:lpstr>
      <vt:lpstr>Office Theme</vt:lpstr>
      <vt:lpstr>Kurumsal Sosyal Sorumluluk</vt:lpstr>
      <vt:lpstr>PowerPoint Sunusu</vt:lpstr>
      <vt:lpstr>PowerPoint Sunusu</vt:lpstr>
      <vt:lpstr>PowerPoint Sunusu</vt:lpstr>
      <vt:lpstr>KSS Gelişimi: 1950’ye kadar</vt:lpstr>
      <vt:lpstr>1950’ler</vt:lpstr>
      <vt:lpstr>1960 ve 1970’ler</vt:lpstr>
      <vt:lpstr>1980’ler</vt:lpstr>
      <vt:lpstr>1990’lar</vt:lpstr>
      <vt:lpstr>2000’ler</vt:lpstr>
      <vt:lpstr>PowerPoint Sunusu</vt:lpstr>
    </vt:vector>
  </TitlesOfParts>
  <Company>Ankara Universitesi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Kurumsal Sosyal Sorumluluk</dc:title>
  <dc:creator>Pınar Ozdemir</dc:creator>
  <cp:lastModifiedBy>ilef</cp:lastModifiedBy>
  <cp:revision>28</cp:revision>
  <dcterms:created xsi:type="dcterms:W3CDTF">2018-12-22T17:42:16Z</dcterms:created>
  <dcterms:modified xsi:type="dcterms:W3CDTF">2019-05-12T15:06:21Z</dcterms:modified>
</cp:coreProperties>
</file>