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5"/>
  </p:notesMasterIdLst>
  <p:sldIdLst>
    <p:sldId id="1082" r:id="rId4"/>
    <p:sldId id="1091" r:id="rId5"/>
    <p:sldId id="1092" r:id="rId6"/>
    <p:sldId id="1093" r:id="rId7"/>
    <p:sldId id="1094" r:id="rId8"/>
    <p:sldId id="1095" r:id="rId9"/>
    <p:sldId id="1096" r:id="rId10"/>
    <p:sldId id="1097" r:id="rId11"/>
    <p:sldId id="1098" r:id="rId12"/>
    <p:sldId id="1110" r:id="rId13"/>
    <p:sldId id="1099" r:id="rId14"/>
    <p:sldId id="1100" r:id="rId15"/>
    <p:sldId id="1101" r:id="rId16"/>
    <p:sldId id="1102" r:id="rId17"/>
    <p:sldId id="1104" r:id="rId18"/>
    <p:sldId id="1105" r:id="rId19"/>
    <p:sldId id="1106" r:id="rId20"/>
    <p:sldId id="1107" r:id="rId21"/>
    <p:sldId id="1108" r:id="rId22"/>
    <p:sldId id="1109" r:id="rId23"/>
    <p:sldId id="1111"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p:scale>
          <a:sx n="115" d="100"/>
          <a:sy n="115" d="100"/>
        </p:scale>
        <p:origin x="-1524" y="-3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a:t>
            </a:r>
            <a:r>
              <a:rPr lang="tr-TR" sz="1600" b="1" dirty="0" smtClean="0">
                <a:latin typeface="Arial" panose="020B0604020202020204" pitchFamily="34" charset="0"/>
                <a:ea typeface="Times New Roman" panose="02020603050405020304" pitchFamily="18" charset="0"/>
                <a:cs typeface="Arial" panose="020B0604020202020204" pitchFamily="34" charset="0"/>
              </a:rPr>
              <a:t>Murat ÇEKİCİ</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48640" y="1691640"/>
            <a:ext cx="7193280" cy="3349142"/>
          </a:xfrm>
        </p:spPr>
        <p:txBody>
          <a:bodyPr/>
          <a:lstStyle/>
          <a:p>
            <a:endParaRPr lang="tr-TR" sz="2200" dirty="0" smtClean="0"/>
          </a:p>
          <a:p>
            <a:r>
              <a:rPr lang="tr-TR" sz="2200" dirty="0" smtClean="0"/>
              <a:t>Yine bu örnekte, toplu konutun, yöneticiye olan güveni sarsılabilir ve yeniden aynı sorunla muhatap kalabileceklerini düşünüp aynen ifadan vazgeçebilirler. Bu halde ise müspet zararın tazmini istenebilecektir. </a:t>
            </a:r>
          </a:p>
          <a:p>
            <a:endParaRPr lang="tr-TR" sz="2200" dirty="0" smtClean="0"/>
          </a:p>
          <a:p>
            <a:r>
              <a:rPr lang="tr-TR" sz="2200" dirty="0" smtClean="0"/>
              <a:t>Bu durumda, sözleşme tam ve gereği gibi ifa edilmiş olsa idi, malvarlığının alacağı durum ile, mal varlığının şimdiki durumu arasındaki farkın talebi söz konusudur.</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35280" y="1447800"/>
            <a:ext cx="8366760" cy="3962400"/>
          </a:xfrm>
        </p:spPr>
        <p:txBody>
          <a:bodyPr/>
          <a:lstStyle/>
          <a:p>
            <a:r>
              <a:rPr lang="tr-TR" dirty="0" smtClean="0"/>
              <a:t>Tazminat istenebilecek bir diğer hal ise sözleşme ilişkisini sona erdirilerek veya mahiyeti değiştirilerek menfi zararın istenmesidir. </a:t>
            </a:r>
          </a:p>
          <a:p>
            <a:endParaRPr lang="tr-TR" dirty="0" smtClean="0"/>
          </a:p>
          <a:p>
            <a:r>
              <a:rPr lang="tr-TR" dirty="0" smtClean="0"/>
              <a:t>Menfi zarar genel olarak, somut olaydaki gibi bir sözleme yapılmasa idi uğranılmayacak olan zararları kapsar.  Örneğin, toplu yapı yöneticisine seçilen A Şahsı ile bu sözleşmeyi yapılmasaydı, toplu konutun 100 lira faiz kaybı olmayacak idi. </a:t>
            </a:r>
          </a:p>
          <a:p>
            <a:endParaRPr lang="tr-TR" dirty="0" smtClean="0"/>
          </a:p>
          <a:p>
            <a:r>
              <a:rPr lang="tr-TR" dirty="0" smtClean="0"/>
              <a:t>BK 112. maddesi uyarınca, borçlu kendisine hiçbir kusurun isnat edilemeyeceğini ispat etmedikçe zararı gidermekle yükümlüdür. Bu hükme göre, sözleşmeye dayanan sorumlulukta, sözleşme dışı sorumluluğun aksine, kusur karinesi ters çevrilmiştir.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3400" y="365759"/>
            <a:ext cx="7866097" cy="472441"/>
          </a:xfrm>
        </p:spPr>
        <p:txBody>
          <a:bodyPr/>
          <a:lstStyle/>
          <a:p>
            <a:pPr algn="ctr"/>
            <a:r>
              <a:rPr lang="tr-TR" dirty="0" smtClean="0"/>
              <a:t>Yöneticiyi Görevden Azletme</a:t>
            </a:r>
            <a:endParaRPr lang="tr-TR" dirty="0"/>
          </a:p>
        </p:txBody>
      </p:sp>
      <p:sp>
        <p:nvSpPr>
          <p:cNvPr id="3" name="2 Metin Yer Tutucusu"/>
          <p:cNvSpPr>
            <a:spLocks noGrp="1"/>
          </p:cNvSpPr>
          <p:nvPr>
            <p:ph type="body" idx="1"/>
          </p:nvPr>
        </p:nvSpPr>
        <p:spPr>
          <a:xfrm>
            <a:off x="502920" y="1539240"/>
            <a:ext cx="7741920" cy="3501542"/>
          </a:xfrm>
        </p:spPr>
        <p:txBody>
          <a:bodyPr/>
          <a:lstStyle/>
          <a:p>
            <a:r>
              <a:rPr lang="tr-TR" sz="2200" dirty="0" smtClean="0"/>
              <a:t> Toplu yapı kapsamında görevli yöneticiler ile toplu yapı malikleri arasında mevcut ilişki vekâlet sözleşmesi niteliği taşıdığından vekâlet sözleşmesine ilişkin hükümler uygun düştüğü ölçüde uygulanacaktır. Ancak vekâlet hükümlerini birebir burada uygulanmadığı hususlar olabilir. </a:t>
            </a:r>
          </a:p>
          <a:p>
            <a:endParaRPr lang="tr-TR" sz="2200" dirty="0" smtClean="0"/>
          </a:p>
          <a:p>
            <a:r>
              <a:rPr lang="tr-TR" sz="2200" dirty="0" smtClean="0"/>
              <a:t>Vekâlet sözleşmesinde, müvekkilin birden fazla olması halinde, her müvekkilin vekili azletme yetkisi mevcuttur. Ancak kat mülkiyeti kapsamında, yöneticiyi görevden uzaklaştırmak, münhasıran kat malikleri kurulunun yetki alanı içinde bulunmaktadır. </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630680"/>
            <a:ext cx="8046720" cy="3410102"/>
          </a:xfrm>
        </p:spPr>
        <p:txBody>
          <a:bodyPr/>
          <a:lstStyle/>
          <a:p>
            <a:r>
              <a:rPr lang="tr-TR" sz="2400" dirty="0" smtClean="0"/>
              <a:t>Toplu yapı içinde KMK 41. madde kıyasen uygulanacaktır. O halde, kat malikleri kurulu da her zaman vereceği kararla yöneticiyi azletme hakkına sahiptir. </a:t>
            </a:r>
          </a:p>
          <a:p>
            <a:endParaRPr lang="tr-TR" sz="2400" dirty="0" smtClean="0"/>
          </a:p>
          <a:p>
            <a:r>
              <a:rPr lang="tr-TR" sz="2400" dirty="0" smtClean="0"/>
              <a:t>Yöneticiden memnun olmayan herhangi bir toplu yapı maliki, kendi başına yöneticiyi azledemez. KMK 32. maddesine göre öncelikle bu talebini yetkili kat malikleri kuruluna iletmelidir.  </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701040" y="1767840"/>
            <a:ext cx="7574280" cy="3272942"/>
          </a:xfrm>
        </p:spPr>
        <p:txBody>
          <a:bodyPr/>
          <a:lstStyle/>
          <a:p>
            <a:r>
              <a:rPr lang="tr-TR" sz="2400" dirty="0" smtClean="0"/>
              <a:t>Kurul kararı, toplu yapı kat maliklerinin sayı ve arsa payı bakımından çoğunluğu tarafından verilecek karar olup, kurulun talebi reddettiği takdirde kurulun kararına karşı yargı yoluna başvurulabilir.</a:t>
            </a:r>
          </a:p>
          <a:p>
            <a:endParaRPr lang="tr-TR" sz="2400" dirty="0" smtClean="0"/>
          </a:p>
          <a:p>
            <a:r>
              <a:rPr lang="tr-TR" sz="2400" dirty="0" smtClean="0"/>
              <a:t>Azil nedeni haklı bir sebebe dayanmıyorsa, yönetici sözleşme bitimine kadar olan ücret alacağının tazminat olarak kendisine ödenmesini isteyebilir.</a:t>
            </a:r>
          </a:p>
          <a:p>
            <a:endParaRPr lang="tr-TR" sz="24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24000"/>
            <a:ext cx="8305800" cy="3516782"/>
          </a:xfrm>
        </p:spPr>
        <p:txBody>
          <a:bodyPr/>
          <a:lstStyle/>
          <a:p>
            <a:pPr marL="0" indent="0">
              <a:buNone/>
            </a:pPr>
            <a:endParaRPr lang="tr-TR" sz="2200" dirty="0" smtClean="0"/>
          </a:p>
          <a:p>
            <a:r>
              <a:rPr lang="tr-TR" sz="2200" dirty="0" smtClean="0"/>
              <a:t>Kat maliklerinin yöneticiyi azletme hakkına sahip oldukları gibi yöneticinin de sözleşmeden dönme hakkı vardır. </a:t>
            </a:r>
          </a:p>
          <a:p>
            <a:endParaRPr lang="tr-TR" sz="2200" dirty="0" smtClean="0"/>
          </a:p>
          <a:p>
            <a:r>
              <a:rPr lang="tr-TR" sz="2200" dirty="0" smtClean="0"/>
              <a:t>Şöyle ki, kat maliklerinin, kendilerine düşen borçları ve yükümlülükleri yapılan ihtara rağmen vaktinde ve tamamen yerine getirmemeleri halinde, yöneticiye hiçbir tazminat ödemeye lüzum kalmadan sözleşmeyi haklı nedenle fesih yetkisi verir.</a:t>
            </a:r>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3400" y="51739"/>
            <a:ext cx="7866097" cy="513080"/>
          </a:xfrm>
        </p:spPr>
        <p:txBody>
          <a:bodyPr/>
          <a:lstStyle/>
          <a:p>
            <a:r>
              <a:rPr lang="tr-TR" dirty="0" smtClean="0"/>
              <a:t/>
            </a:r>
            <a:br>
              <a:rPr lang="tr-TR" dirty="0" smtClean="0"/>
            </a:br>
            <a:r>
              <a:rPr lang="tr-TR" dirty="0" smtClean="0"/>
              <a:t>  Aynen İfa</a:t>
            </a:r>
            <a:endParaRPr lang="tr-TR" dirty="0"/>
          </a:p>
        </p:txBody>
      </p:sp>
      <p:sp>
        <p:nvSpPr>
          <p:cNvPr id="3" name="2 Metin Yer Tutucusu"/>
          <p:cNvSpPr>
            <a:spLocks noGrp="1"/>
          </p:cNvSpPr>
          <p:nvPr>
            <p:ph type="body" idx="1"/>
          </p:nvPr>
        </p:nvSpPr>
        <p:spPr>
          <a:xfrm>
            <a:off x="502920" y="1584960"/>
            <a:ext cx="8107680" cy="3455822"/>
          </a:xfrm>
        </p:spPr>
        <p:txBody>
          <a:bodyPr/>
          <a:lstStyle/>
          <a:p>
            <a:r>
              <a:rPr lang="tr-TR" dirty="0" smtClean="0"/>
              <a:t>Toplu konutun yönetimi için seçilen yöneticinin, kendisine verilen talimat veya görev icabı gerekli işlemleri yapmaması halinde toplu konut maliklerinin sahip olduğu bir diğer hak da, yöneticiden söz konusu görevi yapmasının istenmesidir. </a:t>
            </a:r>
          </a:p>
          <a:p>
            <a:endParaRPr lang="tr-TR" dirty="0" smtClean="0"/>
          </a:p>
          <a:p>
            <a:r>
              <a:rPr lang="tr-TR" dirty="0" smtClean="0"/>
              <a:t>Aradaki ilişkinin vekâlet ilişkisi olması nedeniyle bu ilişkinin en önemli unsuru güven kavramıdır.  Bu nedenle vekilin, kötü ifanın yerine, yeniden gereği gibi ifada bulunması mümkün olabilir.  </a:t>
            </a:r>
          </a:p>
          <a:p>
            <a:endParaRPr lang="tr-TR" dirty="0" smtClean="0"/>
          </a:p>
          <a:p>
            <a:r>
              <a:rPr lang="tr-TR" dirty="0" smtClean="0"/>
              <a:t>Örneğin, toplu konutlara ilişkin tutulması gereken defterlerin noterlere tasdik edilmesi işlemi yerine getirilmemiş ve bu nedenle toplu konut bir para cezasına mahkûm edilmişse, bu durumda toplu konut yöneticisinden bu görevi aynen ifası istenebilir.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87680" y="289560"/>
            <a:ext cx="7620000" cy="792479"/>
          </a:xfrm>
        </p:spPr>
        <p:txBody>
          <a:bodyPr/>
          <a:lstStyle/>
          <a:p>
            <a:r>
              <a:rPr lang="tr-TR" sz="2200" dirty="0" smtClean="0"/>
              <a:t>YÖNETİCİNİN HAKSIZ FİİLDEN DOĞAN SORUMLULUĞU (3. KİŞİLERE KARŞI SORUMLULUĞU) </a:t>
            </a:r>
            <a:endParaRPr lang="tr-TR" sz="2200" dirty="0"/>
          </a:p>
        </p:txBody>
      </p:sp>
      <p:sp>
        <p:nvSpPr>
          <p:cNvPr id="3" name="2 Metin Yer Tutucusu"/>
          <p:cNvSpPr>
            <a:spLocks noGrp="1"/>
          </p:cNvSpPr>
          <p:nvPr>
            <p:ph type="body" idx="1"/>
          </p:nvPr>
        </p:nvSpPr>
        <p:spPr>
          <a:xfrm>
            <a:off x="350520" y="1539240"/>
            <a:ext cx="8092440" cy="3501542"/>
          </a:xfrm>
        </p:spPr>
        <p:txBody>
          <a:bodyPr/>
          <a:lstStyle/>
          <a:p>
            <a:r>
              <a:rPr lang="tr-TR" sz="2300" dirty="0" smtClean="0"/>
              <a:t>Yönetici üstelendiği görevi yürütürken, sadece kat kurulları veya kat malikleri ile temas halinde değildir. Görevini yerine getirirken çoğu zaman başkalarıyla ilişki içinde olunması gerekli olabilir ve kat malikleri dışında da üçüncü kişilerle muhatap olması gerekebilir. Bunlara “genel anlamda üçüncü kişiler” adını vermek mümkündür.</a:t>
            </a:r>
          </a:p>
          <a:p>
            <a:endParaRPr lang="tr-TR" sz="2300" dirty="0" smtClean="0"/>
          </a:p>
          <a:p>
            <a:r>
              <a:rPr lang="tr-TR" sz="2300" dirty="0" smtClean="0"/>
              <a:t>Yönetici, görevini ifa ederken, işin karşı tarafına veya üçüncü kişilere bir zarar  verebilir. Bu durumda yöneticinin sorumluluğu ne olacaktır veya yönetici, kat malikleri ile birlikte sorumlu tutulabilecek midir? </a:t>
            </a:r>
            <a:endParaRPr lang="tr-TR" sz="23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5760" y="1402080"/>
            <a:ext cx="8305800" cy="3638702"/>
          </a:xfrm>
        </p:spPr>
        <p:txBody>
          <a:bodyPr/>
          <a:lstStyle/>
          <a:p>
            <a:r>
              <a:rPr lang="tr-TR" sz="2400" dirty="0" smtClean="0"/>
              <a:t>Kat maliklerine karşı tıpkı bir vekil gibi sorumlu olan yöneticinin “üçüncü kişilere karşı sorumluluğu istisnai olsa da söz konusudur”. </a:t>
            </a:r>
          </a:p>
          <a:p>
            <a:endParaRPr lang="tr-TR" sz="2400" dirty="0" smtClean="0"/>
          </a:p>
          <a:p>
            <a:r>
              <a:rPr lang="tr-TR" sz="2400" dirty="0" smtClean="0"/>
              <a:t>Vekilin aracılığı ile müvekkil ile üçüncü kişiler arasında doğrudan bir temas, ilişki kurulmaktadır. Bu yüzden vekil, işi özenle görmek konusunda yalnız iş sahibine karşı sorumlu tutulmayıp bu sorumluluğun kapsamı içinde, işin karşı tarafına ve üçüncü kişilere karşı da, işi özenle görme borcu altına girer. </a:t>
            </a:r>
          </a:p>
          <a:p>
            <a:endParaRPr lang="tr-TR" sz="24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48640" y="1828800"/>
            <a:ext cx="7299960" cy="3211982"/>
          </a:xfrm>
        </p:spPr>
        <p:txBody>
          <a:bodyPr/>
          <a:lstStyle/>
          <a:p>
            <a:r>
              <a:rPr lang="tr-TR" sz="2200" dirty="0" smtClean="0"/>
              <a:t>Yönetici de görevini ifa ederken, kat maliklerine ve muhatap olduğu kişilere karşı işini özenle ve gereği gibi ifa borcu etme borcu yükümlülüğü altındadır. Aksi davranış halinde ise, kat malikleri zarara uğrayabilir ve dolayısıyla kat maliklerine karşı görevini özenle yerine getirememiş olur.</a:t>
            </a:r>
          </a:p>
          <a:p>
            <a:pPr>
              <a:buNone/>
            </a:pPr>
            <a:endParaRPr lang="tr-TR" sz="2200" dirty="0" smtClean="0"/>
          </a:p>
          <a:p>
            <a:r>
              <a:rPr lang="tr-TR" sz="2200" dirty="0" smtClean="0"/>
              <a:t> Yöneticinin üçüncü kişilere karşı sorumluluğunu gündeme getirecek veya tazminat ödeme mecburiyeti doğuracak her türlü davranışı “sözleşmenin ihlali manasına gelmektedir.”</a:t>
            </a:r>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4501" y="254643"/>
            <a:ext cx="6454952" cy="636608"/>
          </a:xfrm>
        </p:spPr>
        <p:txBody>
          <a:bodyPr/>
          <a:lstStyle/>
          <a:p>
            <a:pPr algn="ctr"/>
            <a:r>
              <a:rPr lang="tr-TR" sz="2600" dirty="0"/>
              <a:t>TOPLU YAPI </a:t>
            </a:r>
            <a:r>
              <a:rPr lang="tr-TR" sz="2600" dirty="0" smtClean="0"/>
              <a:t>YÖNETİCİSİNİN HUKUKİ </a:t>
            </a:r>
            <a:r>
              <a:rPr lang="tr-TR" sz="2600" dirty="0"/>
              <a:t>SORUMLULUĞUNUN SONUÇLARI</a:t>
            </a:r>
          </a:p>
        </p:txBody>
      </p:sp>
      <p:sp>
        <p:nvSpPr>
          <p:cNvPr id="3" name="Metin Yer Tutucusu 2"/>
          <p:cNvSpPr>
            <a:spLocks noGrp="1"/>
          </p:cNvSpPr>
          <p:nvPr>
            <p:ph type="body" idx="1"/>
          </p:nvPr>
        </p:nvSpPr>
        <p:spPr>
          <a:xfrm>
            <a:off x="555585" y="1713053"/>
            <a:ext cx="7627716" cy="3327727"/>
          </a:xfrm>
        </p:spPr>
        <p:txBody>
          <a:bodyPr/>
          <a:lstStyle/>
          <a:p>
            <a:r>
              <a:rPr lang="tr-TR" sz="2400" dirty="0"/>
              <a:t>Yönetici toplu konutlara </a:t>
            </a:r>
            <a:r>
              <a:rPr lang="tr-TR" sz="2400" dirty="0" smtClean="0"/>
              <a:t>ilişkin </a:t>
            </a:r>
            <a:r>
              <a:rPr lang="tr-TR" sz="2400" dirty="0"/>
              <a:t>görevini ifa ederken kat malikleri, kat kurulları ve 3. </a:t>
            </a:r>
            <a:r>
              <a:rPr lang="tr-TR" sz="2400" dirty="0" smtClean="0"/>
              <a:t>şahıslarla </a:t>
            </a:r>
            <a:r>
              <a:rPr lang="tr-TR" sz="2400" dirty="0"/>
              <a:t>da muhatap olur. </a:t>
            </a:r>
            <a:endParaRPr lang="tr-TR" sz="2400" dirty="0" smtClean="0"/>
          </a:p>
          <a:p>
            <a:endParaRPr lang="tr-TR" sz="2400" dirty="0" smtClean="0"/>
          </a:p>
          <a:p>
            <a:r>
              <a:rPr lang="tr-TR" sz="2400" dirty="0" smtClean="0"/>
              <a:t>Yine </a:t>
            </a:r>
            <a:r>
              <a:rPr lang="tr-TR" sz="2400" dirty="0"/>
              <a:t>yönetimin gerekli kıldığı </a:t>
            </a:r>
            <a:r>
              <a:rPr lang="tr-TR" sz="2400" dirty="0" smtClean="0"/>
              <a:t>konularda </a:t>
            </a:r>
            <a:r>
              <a:rPr lang="tr-TR" sz="2400" dirty="0"/>
              <a:t>3. </a:t>
            </a:r>
            <a:r>
              <a:rPr lang="tr-TR" sz="2400" dirty="0" smtClean="0"/>
              <a:t>kişilerle çeşitli iş </a:t>
            </a:r>
            <a:r>
              <a:rPr lang="tr-TR" sz="2400" dirty="0"/>
              <a:t>ve </a:t>
            </a:r>
            <a:r>
              <a:rPr lang="tr-TR" sz="2400" dirty="0" smtClean="0"/>
              <a:t>işlemler </a:t>
            </a:r>
            <a:r>
              <a:rPr lang="tr-TR" sz="2400" dirty="0"/>
              <a:t>yapar. Bu kapsamda, yöneticinin görevine aykırı </a:t>
            </a:r>
            <a:r>
              <a:rPr lang="tr-TR" sz="2400" dirty="0" smtClean="0"/>
              <a:t>davranışının </a:t>
            </a:r>
            <a:r>
              <a:rPr lang="tr-TR" sz="2400" dirty="0"/>
              <a:t>kat maliklerine </a:t>
            </a:r>
            <a:r>
              <a:rPr lang="tr-TR" sz="2400" dirty="0" smtClean="0"/>
              <a:t>karşı </a:t>
            </a:r>
            <a:r>
              <a:rPr lang="tr-TR" sz="2400" dirty="0"/>
              <a:t>sonuçları olduğu gibi </a:t>
            </a:r>
            <a:r>
              <a:rPr lang="tr-TR" sz="2400" dirty="0" smtClean="0"/>
              <a:t>3.kişilere karşı </a:t>
            </a:r>
            <a:r>
              <a:rPr lang="tr-TR" sz="2400" dirty="0"/>
              <a:t>da </a:t>
            </a:r>
            <a:r>
              <a:rPr lang="tr-TR" sz="2400" dirty="0" smtClean="0"/>
              <a:t>çeşitli </a:t>
            </a:r>
            <a:r>
              <a:rPr lang="tr-TR" sz="2400" dirty="0"/>
              <a:t>sonuçları olacaktır. </a:t>
            </a:r>
            <a:endParaRPr lang="tr-TR" sz="2400" dirty="0" smtClean="0"/>
          </a:p>
          <a:p>
            <a:endParaRPr lang="tr-TR" sz="24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716660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57200" y="1767840"/>
            <a:ext cx="7620000" cy="3272942"/>
          </a:xfrm>
        </p:spPr>
        <p:txBody>
          <a:bodyPr/>
          <a:lstStyle/>
          <a:p>
            <a:r>
              <a:rPr lang="tr-TR" sz="2400" dirty="0" smtClean="0"/>
              <a:t>Yöneticinin, karşı taraf veya üçüncü kişilere karşı bir zarara sebebiyet vermesi halinde başvurulabilecek yollar şunlardır:  </a:t>
            </a:r>
          </a:p>
          <a:p>
            <a:endParaRPr lang="tr-TR" sz="2400" dirty="0" smtClean="0"/>
          </a:p>
          <a:p>
            <a:pPr>
              <a:buNone/>
            </a:pPr>
            <a:r>
              <a:rPr lang="tr-TR" sz="2400" dirty="0" smtClean="0"/>
              <a:t>a) Üçüncü Kişinin Zararını Tazmin İlkesi Gereğince Yöneticinin Sorumluluğu</a:t>
            </a:r>
          </a:p>
          <a:p>
            <a:endParaRPr lang="tr-TR" sz="2400" dirty="0" smtClean="0"/>
          </a:p>
          <a:p>
            <a:pPr>
              <a:buNone/>
            </a:pPr>
            <a:r>
              <a:rPr lang="tr-TR" sz="2400" dirty="0" smtClean="0"/>
              <a:t>b) Yöneticinin Üçüncü Kişilere Karşı Haksız Fiil Sorumluluğu</a:t>
            </a:r>
          </a:p>
          <a:p>
            <a:endParaRPr lang="tr-TR" sz="24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r>
              <a:rPr lang="tr-TR" dirty="0" smtClean="0"/>
              <a:t>PROFESYONEL YÖNETİM</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a:t>Yöneticiler sorumlulukları olan faaliyetler yöneticilik kadrosunda çalışan personel ile yürütebilecekleri gibi bu faaliyetlerin birkısmını tesis yönetim şirketlerine veya işlerinde uzmanlaşmış şirketlere devredebilirler. Örneğin özel mevzuatı sebebiyle güvenlik hizmetleri özel güvenlik şirketleri kadrolarına devredilebilir. Bahçe bakım işleri peyzaj ve bahçe bakım firmalarına devredilebilir. </a:t>
            </a:r>
            <a:endParaRPr lang="tr-TR" dirty="0" smtClean="0"/>
          </a:p>
          <a:p>
            <a:pPr marL="0" indent="0">
              <a:buNone/>
            </a:pPr>
            <a:r>
              <a:rPr lang="tr-TR" dirty="0" smtClean="0"/>
              <a:t>Ancak </a:t>
            </a:r>
            <a:r>
              <a:rPr lang="tr-TR" dirty="0"/>
              <a:t>diğer taraftan sorumluluklar kendilerinde kalmak üzere kat malikleri kurulu tarafından kendilerine verilen yetkileri bütünüyle tesis yönetim şirketlerine devredebilirler. Tesis yönetim şirketleri bu faaliyetleri yönetim adına ve yönetim ünvanıyla yapabilecekleri gibi (apartman yöneticiliği modeli), kendi ünvanları altında ve kendi banka hesaplarını kullanarak yapabilirler(ticari model</a:t>
            </a:r>
            <a:r>
              <a:rPr lang="tr-TR"/>
              <a:t>). </a:t>
            </a:r>
            <a:endParaRPr lang="tr-TR" smtClean="0"/>
          </a:p>
          <a:p>
            <a:pPr marL="0" indent="0">
              <a:buNone/>
            </a:pPr>
            <a:r>
              <a:rPr lang="tr-TR" smtClean="0"/>
              <a:t>Yönetim </a:t>
            </a:r>
            <a:r>
              <a:rPr lang="tr-TR" dirty="0"/>
              <a:t>bu faaliyetleri devrettiği gibi başka bir uygulama olarak tesis yönetim şirketinden danışmanlık alarak faaliyetleri daha profesyonel şekilde yürütebilir.</a:t>
            </a:r>
          </a:p>
          <a:p>
            <a:pPr marL="0" indent="0">
              <a:buNone/>
            </a:pPr>
            <a:endParaRPr lang="tr-TR" dirty="0"/>
          </a:p>
        </p:txBody>
      </p:sp>
    </p:spTree>
    <p:extLst>
      <p:ext uri="{BB962C8B-B14F-4D97-AF65-F5344CB8AC3E}">
        <p14:creationId xmlns:p14="http://schemas.microsoft.com/office/powerpoint/2010/main" val="1405671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701478"/>
            <a:ext cx="7720314" cy="3339304"/>
          </a:xfrm>
        </p:spPr>
        <p:txBody>
          <a:bodyPr/>
          <a:lstStyle/>
          <a:p>
            <a:r>
              <a:rPr lang="tr-TR" sz="2400" dirty="0" smtClean="0"/>
              <a:t>Yöneticinin kat maliklerine karşı sorumluluğun kaynağı ile 3. Kişilere karşı sorumluluğunun kaynağı farklı olacağından görevine aykırı davranışının yaptırımı da farklı olacaktır. </a:t>
            </a:r>
          </a:p>
          <a:p>
            <a:endParaRPr lang="tr-TR" sz="2400" dirty="0" smtClean="0"/>
          </a:p>
          <a:p>
            <a:r>
              <a:rPr lang="tr-TR" sz="2400" dirty="0" smtClean="0"/>
              <a:t>Yöneticinin kat maliklerine karşı sorumluluğunun kaynağı vekalet hükümleri iken, 3.kişilere karşı sorumluluğu Borçlar Kanunu esaslarına tabidir. </a:t>
            </a:r>
          </a:p>
          <a:p>
            <a:endParaRPr lang="tr-TR" sz="24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484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386840"/>
            <a:ext cx="8031480" cy="3886200"/>
          </a:xfrm>
        </p:spPr>
        <p:txBody>
          <a:bodyPr/>
          <a:lstStyle/>
          <a:p>
            <a:r>
              <a:rPr lang="tr-TR" sz="2400" dirty="0" smtClean="0"/>
              <a:t>Toplu yapı yöneticisinin görevine aykırı yaptığı işlemlerin cezai yaptırımı da olabilir. Örneğin, toplu konutlara ilişkin tutulan defterlerde gerçeğe aykırı kayıtların tutulması, toplu konutlara ilişkin toplanan paranın toplu konutlar adına bankaya yatırılması gerekirken kendi adına bir hesaba yatırılması ve yatırılan hesaptan faiz işletilmesi gibi. </a:t>
            </a:r>
          </a:p>
          <a:p>
            <a:endParaRPr lang="tr-TR" sz="2400" dirty="0" smtClean="0"/>
          </a:p>
          <a:p>
            <a:r>
              <a:rPr lang="tr-TR" sz="2400" dirty="0" smtClean="0"/>
              <a:t>Yöneticinin bu ve buna benzer görevine aykırı yaptığı bir takım işlemlerde, bunların  hukuki yaptırımı yanında ilgili fiil cezai yaptırımı da gerekebilir. </a:t>
            </a:r>
            <a:endParaRPr lang="tr-TR" sz="24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87680" y="472439"/>
            <a:ext cx="7911817" cy="472441"/>
          </a:xfrm>
        </p:spPr>
        <p:txBody>
          <a:bodyPr/>
          <a:lstStyle/>
          <a:p>
            <a:r>
              <a:rPr lang="tr-TR" sz="2600" dirty="0" smtClean="0"/>
              <a:t> Yöneticinin Kat Maliklerine Karşı Sorumluluğu</a:t>
            </a:r>
            <a:endParaRPr lang="tr-TR" sz="2600" dirty="0"/>
          </a:p>
        </p:txBody>
      </p:sp>
      <p:sp>
        <p:nvSpPr>
          <p:cNvPr id="3" name="2 Metin Yer Tutucusu"/>
          <p:cNvSpPr>
            <a:spLocks noGrp="1"/>
          </p:cNvSpPr>
          <p:nvPr>
            <p:ph type="body" idx="1"/>
          </p:nvPr>
        </p:nvSpPr>
        <p:spPr>
          <a:xfrm>
            <a:off x="169320" y="1357782"/>
            <a:ext cx="8547960" cy="4021938"/>
          </a:xfrm>
        </p:spPr>
        <p:txBody>
          <a:bodyPr/>
          <a:lstStyle/>
          <a:p>
            <a:r>
              <a:rPr lang="tr-TR" sz="2200" dirty="0" smtClean="0"/>
              <a:t>Yöneticinin kat malikleri ile kat kurulları tarafından yönetim planıyla veya kanunen tanımlanan görevlerini gereği gibi yerine getirmesi beklenir. Ancak çeşitli nedenlerle yönetici görevini gerektiği gibi yapmadığı hallerde sorumluluğuna gidilebilecektir. </a:t>
            </a:r>
          </a:p>
          <a:p>
            <a:endParaRPr lang="tr-TR" sz="2200" dirty="0" smtClean="0"/>
          </a:p>
          <a:p>
            <a:r>
              <a:rPr lang="tr-TR" sz="2200" dirty="0" smtClean="0"/>
              <a:t>Hukuk sistemimiz bu sorumluluk için için çeşitli yaptırımlar öngörmüştür. Bu yaptırımların temeline; iki taraf arasındaki ilişkiye “Borçların Yerine Getirilmemesinin Sonuçları” dayandırmak gerekecektir. Şöyle ki;  6098 Sayılı Türk Borçlar Kanunu 112. madde hükmüne göre, borcun ifası hiç veya gereği gibi ifa edilmemişse, borçlu bundan doğan zararı tazmin etmekle yükümlüdür. </a:t>
            </a:r>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609600" y="1783080"/>
            <a:ext cx="7696200" cy="3257702"/>
          </a:xfrm>
        </p:spPr>
        <p:txBody>
          <a:bodyPr/>
          <a:lstStyle/>
          <a:p>
            <a:r>
              <a:rPr lang="tr-TR" sz="2400" dirty="0" smtClean="0"/>
              <a:t>Yönetici görevi kapsamında gereği gibi hareket etmemiş veya aykırı davranışlar sergilemişse bunların çeşitli yaptırımları olacaktır. Bu yaptırımlar ise şunlardır: </a:t>
            </a:r>
          </a:p>
          <a:p>
            <a:pPr>
              <a:buNone/>
            </a:pPr>
            <a:r>
              <a:rPr lang="tr-TR" sz="2400" dirty="0" smtClean="0"/>
              <a:t> </a:t>
            </a:r>
          </a:p>
          <a:p>
            <a:pPr marL="457200" indent="-457200">
              <a:buNone/>
            </a:pPr>
            <a:r>
              <a:rPr lang="tr-TR" sz="2400" dirty="0" smtClean="0"/>
              <a:t>a) Tazminat</a:t>
            </a:r>
          </a:p>
          <a:p>
            <a:pPr marL="457200" indent="-457200">
              <a:buNone/>
            </a:pPr>
            <a:r>
              <a:rPr lang="tr-TR" sz="2400" dirty="0" smtClean="0"/>
              <a:t>b) Yöneticiyi Görevden Azletme</a:t>
            </a:r>
          </a:p>
          <a:p>
            <a:pPr marL="457200" indent="-457200">
              <a:buNone/>
            </a:pPr>
            <a:r>
              <a:rPr lang="tr-TR" sz="2400" dirty="0" smtClean="0"/>
              <a:t>c) Aynen İfa</a:t>
            </a:r>
          </a:p>
          <a:p>
            <a:pPr marL="457200" indent="-457200">
              <a:buNone/>
            </a:pPr>
            <a:endParaRPr lang="tr-TR" sz="24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87680" y="1357782"/>
            <a:ext cx="7696200" cy="3823818"/>
          </a:xfrm>
        </p:spPr>
        <p:txBody>
          <a:bodyPr/>
          <a:lstStyle/>
          <a:p>
            <a:pPr>
              <a:buNone/>
            </a:pPr>
            <a:r>
              <a:rPr lang="tr-TR" sz="2400" b="1" dirty="0" smtClean="0"/>
              <a:t>Tazminat:</a:t>
            </a:r>
          </a:p>
          <a:p>
            <a:r>
              <a:rPr lang="tr-TR" sz="2400" dirty="0" smtClean="0"/>
              <a:t>Toplu konutlarda ortak yer ve tesislere ilişkin yönetim planına konulan hükümlere ve kanunun yöneticiye tanıdığı hak ve yetkilere aykırı davranması halinde toplu konut yönetici tazminata hükmedilebilir.</a:t>
            </a:r>
          </a:p>
          <a:p>
            <a:endParaRPr lang="tr-TR" sz="2400" dirty="0" smtClean="0"/>
          </a:p>
          <a:p>
            <a:r>
              <a:rPr lang="tr-TR" sz="2400" dirty="0" smtClean="0"/>
              <a:t> Tazmin talebi, vekaletten doğan borç ilişkisinin sona erdiği değil, bilakis devam ettiği, fakat muhtevasının değiştiğini ifade eder.</a:t>
            </a:r>
          </a:p>
          <a:p>
            <a:endParaRPr lang="tr-TR" sz="24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87680" y="1539240"/>
            <a:ext cx="8046720" cy="3501542"/>
          </a:xfrm>
        </p:spPr>
        <p:txBody>
          <a:bodyPr/>
          <a:lstStyle/>
          <a:p>
            <a:r>
              <a:rPr lang="tr-TR" sz="2200" dirty="0" smtClean="0"/>
              <a:t>Tazminat talebi yönetici ile kat malikleri arasındaki ilişkinin sona erdiği dönemde istenebileceği gibi, bu ilişkinin devam ettiği sürede de istenebilir.  </a:t>
            </a:r>
          </a:p>
          <a:p>
            <a:endParaRPr lang="tr-TR" sz="2200" dirty="0" smtClean="0"/>
          </a:p>
          <a:p>
            <a:r>
              <a:rPr lang="tr-TR" sz="2200" dirty="0" smtClean="0"/>
              <a:t>Örneğin, toplu konutların ortak yer ve tesislerinin yenilenmesi için toplanan paradan bir kısmının, yönetici tarafından kendi hesabına aktarılması gibi. Bu halde istenebilecek tazminat miktarı ve türünü toplu konut kat malikleri belirleyecektir. </a:t>
            </a:r>
          </a:p>
          <a:p>
            <a:endParaRPr lang="tr-TR" sz="2200" dirty="0" smtClean="0"/>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96240" y="1661160"/>
            <a:ext cx="8046720" cy="3379622"/>
          </a:xfrm>
        </p:spPr>
        <p:txBody>
          <a:bodyPr/>
          <a:lstStyle/>
          <a:p>
            <a:r>
              <a:rPr lang="tr-TR" sz="2100" dirty="0" smtClean="0"/>
              <a:t>Yöneticinin kendi hesabına aktardığı paranın halen toplu konut adına açılan hesaba aktarılmasının sağlanması isteniyorsa yani aynen ifa hükümlerinin yerine getirilmesi isteniyorsa, bununla beraber istenebilecek tazminat türü “gecikme tazminatı olarak isimlendirilecek ve söz konusu eylem vaki olmamış olsa idi, uğranılmayacak zarar kalemlerini”  içerir. </a:t>
            </a:r>
          </a:p>
          <a:p>
            <a:endParaRPr lang="tr-TR" sz="2100" dirty="0" smtClean="0"/>
          </a:p>
          <a:p>
            <a:r>
              <a:rPr lang="tr-TR" sz="2100" dirty="0" smtClean="0"/>
              <a:t>Burada yöneticinin hesabına aktarılan para nedeniyle toplu konut parasına beklenen faiz eklenememiş olmakta, dolayısıyla toplu konutun bu anlamda bir zararı meydana gelmiş olmaktadır. </a:t>
            </a:r>
          </a:p>
          <a:p>
            <a:endParaRPr lang="tr-TR" sz="21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12567</TotalTime>
  <Words>1347</Words>
  <Application>Microsoft Office PowerPoint</Application>
  <PresentationFormat>On-screen Show (4:3)</PresentationFormat>
  <Paragraphs>81</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ekonomi</vt:lpstr>
      <vt:lpstr>1_Rics</vt:lpstr>
      <vt:lpstr>h.t.</vt:lpstr>
      <vt:lpstr>PowerPoint Presentation</vt:lpstr>
      <vt:lpstr>TOPLU YAPI YÖNETİCİSİNİN HUKUKİ SORUMLULUĞUNUN SONUÇLARI</vt:lpstr>
      <vt:lpstr>PowerPoint Presentation</vt:lpstr>
      <vt:lpstr>PowerPoint Presentation</vt:lpstr>
      <vt:lpstr> Yöneticinin Kat Maliklerine Karşı Sorumluluğu</vt:lpstr>
      <vt:lpstr>PowerPoint Presentation</vt:lpstr>
      <vt:lpstr>PowerPoint Presentation</vt:lpstr>
      <vt:lpstr>PowerPoint Presentation</vt:lpstr>
      <vt:lpstr>PowerPoint Presentation</vt:lpstr>
      <vt:lpstr>PowerPoint Presentation</vt:lpstr>
      <vt:lpstr>PowerPoint Presentation</vt:lpstr>
      <vt:lpstr>Yöneticiyi Görevden Azletme</vt:lpstr>
      <vt:lpstr>PowerPoint Presentation</vt:lpstr>
      <vt:lpstr>PowerPoint Presentation</vt:lpstr>
      <vt:lpstr>PowerPoint Presentation</vt:lpstr>
      <vt:lpstr>   Aynen İfa</vt:lpstr>
      <vt:lpstr>YÖNETİCİNİN HAKSIZ FİİLDEN DOĞAN SORUMLULUĞU (3. KİŞİLERE KARŞI SORUMLULUĞU) </vt:lpstr>
      <vt:lpstr>PowerPoint Presentation</vt:lpstr>
      <vt:lpstr>PowerPoint Presentation</vt:lpstr>
      <vt:lpstr>PowerPoint Presentation</vt:lpstr>
      <vt:lpstr> PROFESYONEL YÖNETİM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826</cp:revision>
  <cp:lastPrinted>2016-10-24T07:53:35Z</cp:lastPrinted>
  <dcterms:created xsi:type="dcterms:W3CDTF">2016-09-18T09:35:24Z</dcterms:created>
  <dcterms:modified xsi:type="dcterms:W3CDTF">2020-04-11T19:39:10Z</dcterms:modified>
</cp:coreProperties>
</file>