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B1D3-C3FE-480F-975F-4452ECD0D925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71FC4-AB0D-4745-BEC9-116977995B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32869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B1D3-C3FE-480F-975F-4452ECD0D925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71FC4-AB0D-4745-BEC9-116977995B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244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B1D3-C3FE-480F-975F-4452ECD0D925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71FC4-AB0D-4745-BEC9-116977995B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51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6646" y="190144"/>
            <a:ext cx="12155593" cy="459740"/>
          </a:xfrm>
          <a:custGeom>
            <a:avLst/>
            <a:gdLst/>
            <a:ahLst/>
            <a:cxnLst/>
            <a:rect l="l" t="t" r="r" b="b"/>
            <a:pathLst>
              <a:path w="9116695" h="459740">
                <a:moveTo>
                  <a:pt x="0" y="459460"/>
                </a:moveTo>
                <a:lnTo>
                  <a:pt x="9116515" y="459460"/>
                </a:lnTo>
                <a:lnTo>
                  <a:pt x="9116515" y="0"/>
                </a:lnTo>
                <a:lnTo>
                  <a:pt x="0" y="0"/>
                </a:lnTo>
                <a:lnTo>
                  <a:pt x="0" y="45946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7" name="bg object 17"/>
          <p:cNvSpPr/>
          <p:nvPr/>
        </p:nvSpPr>
        <p:spPr>
          <a:xfrm>
            <a:off x="36645" y="183769"/>
            <a:ext cx="0" cy="472440"/>
          </a:xfrm>
          <a:custGeom>
            <a:avLst/>
            <a:gdLst/>
            <a:ahLst/>
            <a:cxnLst/>
            <a:rect l="l" t="t" r="r" b="b"/>
            <a:pathLst>
              <a:path h="472440">
                <a:moveTo>
                  <a:pt x="0" y="0"/>
                </a:moveTo>
                <a:lnTo>
                  <a:pt x="0" y="472185"/>
                </a:lnTo>
              </a:path>
            </a:pathLst>
          </a:custGeom>
          <a:ln w="12700">
            <a:solidFill>
              <a:srgbClr val="5B9BD4"/>
            </a:solidFill>
          </a:ln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18" name="bg object 18"/>
          <p:cNvSpPr/>
          <p:nvPr/>
        </p:nvSpPr>
        <p:spPr>
          <a:xfrm>
            <a:off x="28177" y="183768"/>
            <a:ext cx="12164060" cy="472440"/>
          </a:xfrm>
          <a:custGeom>
            <a:avLst/>
            <a:gdLst/>
            <a:ahLst/>
            <a:cxnLst/>
            <a:rect l="l" t="t" r="r" b="b"/>
            <a:pathLst>
              <a:path w="9123045" h="472440">
                <a:moveTo>
                  <a:pt x="9122867" y="459486"/>
                </a:moveTo>
                <a:lnTo>
                  <a:pt x="0" y="459486"/>
                </a:lnTo>
                <a:lnTo>
                  <a:pt x="0" y="472186"/>
                </a:lnTo>
                <a:lnTo>
                  <a:pt x="9122867" y="472186"/>
                </a:lnTo>
                <a:lnTo>
                  <a:pt x="9122867" y="459486"/>
                </a:lnTo>
                <a:close/>
              </a:path>
              <a:path w="9123045" h="472440">
                <a:moveTo>
                  <a:pt x="9122867" y="0"/>
                </a:moveTo>
                <a:lnTo>
                  <a:pt x="0" y="0"/>
                </a:lnTo>
                <a:lnTo>
                  <a:pt x="0" y="12700"/>
                </a:lnTo>
                <a:lnTo>
                  <a:pt x="9122867" y="12700"/>
                </a:lnTo>
                <a:lnTo>
                  <a:pt x="9122867" y="0"/>
                </a:lnTo>
                <a:close/>
              </a:path>
            </a:pathLst>
          </a:custGeom>
          <a:solidFill>
            <a:srgbClr val="5B9BD4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95885">
              <a:lnSpc>
                <a:spcPts val="955"/>
              </a:lnSpc>
            </a:pPr>
            <a:fld id="{81D60167-4931-47E6-BA6A-407CBD079E47}" type="slidenum">
              <a:rPr lang="tr-TR" smtClean="0"/>
              <a:pPr marL="95885">
                <a:lnSpc>
                  <a:spcPts val="955"/>
                </a:lnSpc>
              </a:pPr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67667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B1D3-C3FE-480F-975F-4452ECD0D925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71FC4-AB0D-4745-BEC9-116977995B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34602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B1D3-C3FE-480F-975F-4452ECD0D925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71FC4-AB0D-4745-BEC9-116977995B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3539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B1D3-C3FE-480F-975F-4452ECD0D925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71FC4-AB0D-4745-BEC9-116977995B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569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B1D3-C3FE-480F-975F-4452ECD0D925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71FC4-AB0D-4745-BEC9-116977995B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164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B1D3-C3FE-480F-975F-4452ECD0D925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71FC4-AB0D-4745-BEC9-116977995B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7807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B1D3-C3FE-480F-975F-4452ECD0D925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71FC4-AB0D-4745-BEC9-116977995B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4648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B1D3-C3FE-480F-975F-4452ECD0D925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71FC4-AB0D-4745-BEC9-116977995B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54180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EB1D3-C3FE-480F-975F-4452ECD0D925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171FC4-AB0D-4745-BEC9-116977995B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33951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1EB1D3-C3FE-480F-975F-4452ECD0D925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71FC4-AB0D-4745-BEC9-116977995B6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985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4294967295"/>
          </p:nvPr>
        </p:nvSpPr>
        <p:spPr>
          <a:xfrm>
            <a:off x="2895600" y="3810000"/>
            <a:ext cx="6400800" cy="806172"/>
          </a:xfrm>
        </p:spPr>
        <p:txBody>
          <a:bodyPr/>
          <a:lstStyle/>
          <a:p>
            <a:r>
              <a:rPr lang="tr-TR" b="1" dirty="0" err="1" smtClean="0">
                <a:solidFill>
                  <a:srgbClr val="C00000"/>
                </a:solidFill>
              </a:rPr>
              <a:t>Farmasötik</a:t>
            </a:r>
            <a:r>
              <a:rPr lang="tr-TR" b="1" dirty="0" smtClean="0">
                <a:solidFill>
                  <a:srgbClr val="C00000"/>
                </a:solidFill>
              </a:rPr>
              <a:t> su, çeşitleri ve kontrolleri</a:t>
            </a:r>
          </a:p>
          <a:p>
            <a:endParaRPr lang="tr-TR" sz="1600" dirty="0"/>
          </a:p>
          <a:p>
            <a:pPr algn="ctr"/>
            <a:r>
              <a:rPr lang="tr-T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A.Ü Eczacılık Fakültesi </a:t>
            </a:r>
            <a:r>
              <a:rPr lang="tr-TR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Farmasötik</a:t>
            </a:r>
            <a:r>
              <a:rPr lang="tr-TR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Teknoloji </a:t>
            </a:r>
            <a:r>
              <a:rPr lang="tr-TR" sz="1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Ab.Dalı</a:t>
            </a:r>
            <a:endParaRPr lang="tr-TR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tr-TR" sz="1600" dirty="0"/>
          </a:p>
          <a:p>
            <a:pPr algn="ctr"/>
            <a:r>
              <a:rPr lang="tr-TR" sz="1600" dirty="0" err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Prof.Dr.Tansel</a:t>
            </a:r>
            <a:r>
              <a:rPr lang="tr-TR" sz="1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ÇOMOĞLU</a:t>
            </a:r>
            <a:endParaRPr lang="tr-TR" sz="160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3352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80399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84095" y="765760"/>
            <a:ext cx="8623808" cy="430887"/>
          </a:xfrm>
        </p:spPr>
        <p:txBody>
          <a:bodyPr>
            <a:normAutofit fontScale="90000"/>
          </a:bodyPr>
          <a:lstStyle/>
          <a:p>
            <a:r>
              <a:rPr lang="tr-TR" dirty="0" err="1"/>
              <a:t>Enjeksiyonluk</a:t>
            </a:r>
            <a:r>
              <a:rPr lang="tr-TR" dirty="0"/>
              <a:t> Su </a:t>
            </a:r>
            <a:r>
              <a:rPr lang="tr-TR" dirty="0" smtClean="0"/>
              <a:t>Kontrolleri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852372" y="1593342"/>
            <a:ext cx="8324215" cy="4308872"/>
          </a:xfrm>
        </p:spPr>
        <p:txBody>
          <a:bodyPr/>
          <a:lstStyle/>
          <a:p>
            <a:r>
              <a:rPr lang="tr-TR" dirty="0"/>
              <a:t>PİROJEN VE PİROJEN MADDE KONTROLÜ</a:t>
            </a:r>
          </a:p>
          <a:p>
            <a:r>
              <a:rPr lang="tr-TR" dirty="0" err="1"/>
              <a:t>Pirojen</a:t>
            </a:r>
            <a:r>
              <a:rPr lang="tr-TR" dirty="0"/>
              <a:t> maddeler; Yunanca </a:t>
            </a:r>
            <a:r>
              <a:rPr lang="tr-TR" dirty="0" err="1"/>
              <a:t>pyro</a:t>
            </a:r>
            <a:r>
              <a:rPr lang="tr-TR" dirty="0"/>
              <a:t>=ateş ve gen=  başlangıç kelimelerinden türetilmiştir.</a:t>
            </a:r>
          </a:p>
          <a:p>
            <a:r>
              <a:rPr lang="tr-TR" dirty="0"/>
              <a:t>Bakteri, mantar ve virüslerin </a:t>
            </a:r>
            <a:r>
              <a:rPr lang="tr-TR" dirty="0" err="1"/>
              <a:t>metabolik</a:t>
            </a:r>
            <a:r>
              <a:rPr lang="tr-TR" dirty="0"/>
              <a:t> ürünleri  olup suda çözünen, filtrelerden geçebilen, </a:t>
            </a:r>
            <a:r>
              <a:rPr lang="tr-TR" dirty="0" err="1"/>
              <a:t>ıçucu</a:t>
            </a:r>
            <a:r>
              <a:rPr lang="tr-TR" dirty="0"/>
              <a:t>  olmayan ve ısıya dayanıklı maddelerdir.</a:t>
            </a:r>
          </a:p>
          <a:p>
            <a:r>
              <a:rPr lang="tr-TR" dirty="0" err="1"/>
              <a:t>Fosfolipid</a:t>
            </a:r>
            <a:r>
              <a:rPr lang="tr-TR" dirty="0"/>
              <a:t>, </a:t>
            </a:r>
            <a:r>
              <a:rPr lang="tr-TR" dirty="0" err="1"/>
              <a:t>lipopolisakkarit</a:t>
            </a:r>
            <a:r>
              <a:rPr lang="tr-TR" dirty="0"/>
              <a:t> veya protein kompleks  bileşikleridir.</a:t>
            </a:r>
          </a:p>
          <a:p>
            <a:r>
              <a:rPr lang="tr-TR" dirty="0"/>
              <a:t>Büyüklük itibari ile 50 milimikrondan küçüktür.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14772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84095" y="765760"/>
            <a:ext cx="8623808" cy="430887"/>
          </a:xfrm>
        </p:spPr>
        <p:txBody>
          <a:bodyPr>
            <a:normAutofit fontScale="90000"/>
          </a:bodyPr>
          <a:lstStyle/>
          <a:p>
            <a:r>
              <a:rPr lang="tr-TR" dirty="0"/>
              <a:t>PİROJEN VE PİROJEN MADDE  KONTROLÜ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852372" y="1593342"/>
            <a:ext cx="8324215" cy="4308872"/>
          </a:xfrm>
        </p:spPr>
        <p:txBody>
          <a:bodyPr/>
          <a:lstStyle/>
          <a:p>
            <a:r>
              <a:rPr lang="tr-TR" dirty="0"/>
              <a:t>Tüm </a:t>
            </a:r>
            <a:r>
              <a:rPr lang="tr-TR" dirty="0" err="1"/>
              <a:t>mikrobiyal</a:t>
            </a:r>
            <a:r>
              <a:rPr lang="tr-TR" dirty="0"/>
              <a:t> formlar ürediklerinde veya  parçalandıklarında (</a:t>
            </a:r>
            <a:r>
              <a:rPr lang="tr-TR" dirty="0" err="1"/>
              <a:t>otoliz</a:t>
            </a:r>
            <a:r>
              <a:rPr lang="tr-TR" dirty="0"/>
              <a:t>) </a:t>
            </a:r>
            <a:r>
              <a:rPr lang="tr-TR" dirty="0" err="1"/>
              <a:t>pirojen</a:t>
            </a:r>
            <a:r>
              <a:rPr lang="tr-TR" dirty="0"/>
              <a:t> oluşturur.  Ancak </a:t>
            </a:r>
            <a:r>
              <a:rPr lang="tr-TR" dirty="0" err="1"/>
              <a:t>parenteral</a:t>
            </a:r>
            <a:r>
              <a:rPr lang="tr-TR" dirty="0"/>
              <a:t> teknoloji açısından gram negatif  bakteriler en önemli </a:t>
            </a:r>
            <a:r>
              <a:rPr lang="tr-TR" dirty="0" err="1"/>
              <a:t>pirojen</a:t>
            </a:r>
            <a:r>
              <a:rPr lang="tr-TR" dirty="0"/>
              <a:t> kaynağıdır.</a:t>
            </a:r>
          </a:p>
          <a:p>
            <a:r>
              <a:rPr lang="tr-TR" dirty="0"/>
              <a:t>İnsanlarda </a:t>
            </a:r>
            <a:r>
              <a:rPr lang="tr-TR" dirty="0" err="1"/>
              <a:t>pirojenik</a:t>
            </a:r>
            <a:r>
              <a:rPr lang="tr-TR" dirty="0"/>
              <a:t> reaksiyon oluşumu genelde  gram negatif bakterilerin dış hücre </a:t>
            </a:r>
            <a:r>
              <a:rPr lang="tr-TR" dirty="0" err="1"/>
              <a:t>membranından</a:t>
            </a:r>
            <a:r>
              <a:rPr lang="tr-TR" dirty="0"/>
              <a:t>  kaynaklanan </a:t>
            </a:r>
            <a:r>
              <a:rPr lang="tr-TR" dirty="0" err="1"/>
              <a:t>lipopolisakkarite</a:t>
            </a:r>
            <a:r>
              <a:rPr lang="tr-TR" dirty="0"/>
              <a:t> bağlıdır.</a:t>
            </a:r>
          </a:p>
          <a:p>
            <a:r>
              <a:rPr lang="tr-TR" dirty="0" err="1"/>
              <a:t>Lipopolisakkarit</a:t>
            </a:r>
            <a:r>
              <a:rPr lang="tr-TR" dirty="0"/>
              <a:t> yerine </a:t>
            </a:r>
            <a:r>
              <a:rPr lang="tr-TR" dirty="0" err="1"/>
              <a:t>endotoksin</a:t>
            </a:r>
            <a:r>
              <a:rPr lang="tr-TR" dirty="0"/>
              <a:t> ismi de  kullanılmaktadır.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295807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84095" y="765760"/>
            <a:ext cx="8623808" cy="430887"/>
          </a:xfrm>
        </p:spPr>
        <p:txBody>
          <a:bodyPr>
            <a:normAutofit fontScale="90000"/>
          </a:bodyPr>
          <a:lstStyle/>
          <a:p>
            <a:r>
              <a:rPr lang="tr-TR" dirty="0"/>
              <a:t>PİROJEN VE PİROJEN MADDE  KONTROLÜ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852372" y="1593343"/>
            <a:ext cx="8324215" cy="2585323"/>
          </a:xfrm>
        </p:spPr>
        <p:txBody>
          <a:bodyPr/>
          <a:lstStyle/>
          <a:p>
            <a:r>
              <a:rPr lang="tr-TR" dirty="0" err="1"/>
              <a:t>Endojen</a:t>
            </a:r>
            <a:r>
              <a:rPr lang="tr-TR" dirty="0"/>
              <a:t> </a:t>
            </a:r>
            <a:r>
              <a:rPr lang="tr-TR" dirty="0" err="1"/>
              <a:t>pirojenler</a:t>
            </a:r>
            <a:r>
              <a:rPr lang="tr-TR" dirty="0"/>
              <a:t> genel dolaşıma girince  </a:t>
            </a:r>
            <a:r>
              <a:rPr lang="tr-TR" dirty="0" err="1"/>
              <a:t>hipotalamustaki</a:t>
            </a:r>
            <a:r>
              <a:rPr lang="tr-TR" dirty="0"/>
              <a:t> </a:t>
            </a:r>
            <a:r>
              <a:rPr lang="tr-TR" dirty="0" err="1"/>
              <a:t>termoregülatör</a:t>
            </a:r>
            <a:r>
              <a:rPr lang="tr-TR" dirty="0"/>
              <a:t> merkezi uyararak  (</a:t>
            </a:r>
            <a:r>
              <a:rPr lang="tr-TR" dirty="0" err="1"/>
              <a:t>prostaglandinler</a:t>
            </a:r>
            <a:r>
              <a:rPr lang="tr-TR" dirty="0"/>
              <a:t>, siklik-AMP, </a:t>
            </a:r>
            <a:r>
              <a:rPr lang="tr-TR" dirty="0" err="1"/>
              <a:t>monoamin</a:t>
            </a:r>
            <a:r>
              <a:rPr lang="tr-TR" dirty="0"/>
              <a:t> açığa  çıkarak) oksijen tüketiminin artmasına ve vücut  sıcaklığının yükselmesine neden olur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3210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84095" y="765760"/>
            <a:ext cx="8623808" cy="430887"/>
          </a:xfrm>
        </p:spPr>
        <p:txBody>
          <a:bodyPr>
            <a:normAutofit fontScale="90000"/>
          </a:bodyPr>
          <a:lstStyle/>
          <a:p>
            <a:r>
              <a:rPr lang="tr-TR" dirty="0"/>
              <a:t>PİROJEN VE PİROJEN MADDE KONTROLÜ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852372" y="1593342"/>
            <a:ext cx="8324215" cy="5170646"/>
          </a:xfrm>
        </p:spPr>
        <p:txBody>
          <a:bodyPr/>
          <a:lstStyle/>
          <a:p>
            <a:r>
              <a:rPr lang="tr-TR" dirty="0" err="1"/>
              <a:t>Pirojenik</a:t>
            </a:r>
            <a:r>
              <a:rPr lang="tr-TR" dirty="0"/>
              <a:t> madde içeren </a:t>
            </a:r>
            <a:r>
              <a:rPr lang="tr-TR" dirty="0" err="1"/>
              <a:t>parenteral</a:t>
            </a:r>
            <a:r>
              <a:rPr lang="tr-TR" dirty="0"/>
              <a:t> preparat  kullanıldıktan 15 dakika kadar sonra yukarıda  açıklanan reaksiyonlara bağlı olarak üşüme, nabız  artışı ve diğer reaksiyonlarla birlikte ateş  yükselmesi meydana gelir.</a:t>
            </a:r>
          </a:p>
          <a:p>
            <a:endParaRPr lang="tr-TR" dirty="0"/>
          </a:p>
          <a:p>
            <a:r>
              <a:rPr lang="tr-TR" dirty="0"/>
              <a:t>Bu durum 8 saat kadar devam eder ve terleme ile  (</a:t>
            </a:r>
            <a:r>
              <a:rPr lang="tr-TR" dirty="0" err="1"/>
              <a:t>pirojen</a:t>
            </a:r>
            <a:r>
              <a:rPr lang="tr-TR" dirty="0"/>
              <a:t> dozu çok yüksek değilse) ateş düşer.</a:t>
            </a:r>
          </a:p>
          <a:p>
            <a:r>
              <a:rPr lang="tr-TR" dirty="0" err="1"/>
              <a:t>Pirojenik</a:t>
            </a:r>
            <a:r>
              <a:rPr lang="tr-TR" dirty="0"/>
              <a:t> madde içeren </a:t>
            </a:r>
            <a:r>
              <a:rPr lang="tr-TR" dirty="0" err="1"/>
              <a:t>parenteral</a:t>
            </a:r>
            <a:r>
              <a:rPr lang="tr-TR" dirty="0"/>
              <a:t> preparatların  kullanımına bağlı fizyolojik yan etkiler Tablo </a:t>
            </a:r>
            <a:r>
              <a:rPr lang="tr-TR" dirty="0" smtClean="0"/>
              <a:t>9'da verilmiştir.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075927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52400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9144000" h="6858000">
                <a:moveTo>
                  <a:pt x="9144000" y="0"/>
                </a:moveTo>
                <a:lnTo>
                  <a:pt x="0" y="0"/>
                </a:lnTo>
                <a:lnTo>
                  <a:pt x="0" y="6858000"/>
                </a:lnTo>
                <a:lnTo>
                  <a:pt x="9144000" y="6858000"/>
                </a:lnTo>
                <a:lnTo>
                  <a:pt x="9144000" y="0"/>
                </a:lnTo>
                <a:close/>
              </a:path>
            </a:pathLst>
          </a:custGeom>
          <a:solidFill>
            <a:srgbClr val="3333FF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79904" y="864108"/>
            <a:ext cx="7923276" cy="5300472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24001" y="0"/>
            <a:ext cx="9137903" cy="818388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9962642" y="6369008"/>
            <a:ext cx="557530" cy="17953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25"/>
              </a:lnSpc>
            </a:pPr>
            <a:fld id="{81D60167-4931-47E6-BA6A-407CBD079E47}" type="slidenum"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pPr marL="38100">
                <a:lnSpc>
                  <a:spcPts val="1425"/>
                </a:lnSpc>
              </a:pPr>
              <a:t>14</a:t>
            </a:fld>
            <a:r>
              <a:rPr sz="1200" b="1" dirty="0">
                <a:solidFill>
                  <a:srgbClr val="FFFFFF"/>
                </a:solidFill>
                <a:latin typeface="Arial"/>
                <a:cs typeface="Arial"/>
              </a:rPr>
              <a:t>/146</a:t>
            </a:r>
            <a:endParaRPr sz="1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608249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84095" y="765760"/>
            <a:ext cx="8623808" cy="430887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C00000"/>
                </a:solidFill>
              </a:rPr>
              <a:t>PİROJEN VE PİROJEN MADDE KONTROLÜ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852372" y="2209800"/>
            <a:ext cx="8324215" cy="3124200"/>
          </a:xfrm>
        </p:spPr>
        <p:txBody>
          <a:bodyPr/>
          <a:lstStyle/>
          <a:p>
            <a:pPr algn="just"/>
            <a:r>
              <a:rPr lang="tr-TR" sz="2400" dirty="0"/>
              <a:t>Ancak büyük hacimli </a:t>
            </a:r>
            <a:r>
              <a:rPr lang="tr-TR" sz="2400" dirty="0" err="1"/>
              <a:t>parenteral</a:t>
            </a:r>
            <a:r>
              <a:rPr lang="tr-TR" sz="2400" dirty="0"/>
              <a:t> preparatlarda,  konsantrasyon olarak az miktarda </a:t>
            </a:r>
            <a:r>
              <a:rPr lang="tr-TR" sz="2400" dirty="0" err="1"/>
              <a:t>pirojen</a:t>
            </a:r>
            <a:r>
              <a:rPr lang="tr-TR" sz="2400" dirty="0"/>
              <a:t> bulunsa  dahi kullanılan hacmin fazla olmasına bağlı olarak  </a:t>
            </a:r>
            <a:r>
              <a:rPr lang="tr-TR" sz="2400" dirty="0" err="1"/>
              <a:t>injekte</a:t>
            </a:r>
            <a:r>
              <a:rPr lang="tr-TR" sz="2400" dirty="0"/>
              <a:t> edilen </a:t>
            </a:r>
            <a:r>
              <a:rPr lang="tr-TR" sz="2400" dirty="0" err="1"/>
              <a:t>pirojen</a:t>
            </a:r>
            <a:r>
              <a:rPr lang="tr-TR" sz="2400" dirty="0"/>
              <a:t> dozu kolayca tehlikeli düzeye  çıkabilir</a:t>
            </a:r>
          </a:p>
          <a:p>
            <a:pPr algn="just"/>
            <a:r>
              <a:rPr lang="tr-TR" sz="2400" dirty="0"/>
              <a:t>Daha yüksek dozlar </a:t>
            </a:r>
            <a:r>
              <a:rPr lang="tr-TR" sz="2400" dirty="0" err="1"/>
              <a:t>vasküler</a:t>
            </a:r>
            <a:r>
              <a:rPr lang="tr-TR" sz="2400" dirty="0"/>
              <a:t> geçirgenliği artırarak  geri dönüşümü olmayan şok ve ölüm yapabilir.</a:t>
            </a:r>
          </a:p>
          <a:p>
            <a:pPr algn="just"/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3272204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84095" y="765760"/>
            <a:ext cx="8623808" cy="430887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C00000"/>
                </a:solidFill>
              </a:rPr>
              <a:t>PİROJEN VE PİROJEN MADDE KONTROLÜ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852372" y="2286001"/>
            <a:ext cx="8324215" cy="2215991"/>
          </a:xfrm>
        </p:spPr>
        <p:txBody>
          <a:bodyPr/>
          <a:lstStyle/>
          <a:p>
            <a:pPr algn="just"/>
            <a:r>
              <a:rPr lang="tr-TR" sz="2400" dirty="0" err="1"/>
              <a:t>Pirojenik</a:t>
            </a:r>
            <a:r>
              <a:rPr lang="tr-TR" sz="2400" dirty="0"/>
              <a:t> maddeler preparata kullanılan su,  madde, kap, kapak vb. çözelti ile temasa gelen her  kaynaktan ve personelden bulaşabilir. Ancak  </a:t>
            </a:r>
            <a:r>
              <a:rPr lang="tr-TR" sz="2400" dirty="0" err="1"/>
              <a:t>parenteral</a:t>
            </a:r>
            <a:r>
              <a:rPr lang="tr-TR" sz="2400" dirty="0"/>
              <a:t> teknoloji açısından bunlar içinde en  önemlisi </a:t>
            </a:r>
            <a:r>
              <a:rPr lang="tr-TR" sz="2400" dirty="0"/>
              <a:t>«SU» </a:t>
            </a:r>
            <a:r>
              <a:rPr lang="tr-TR" sz="2400" dirty="0"/>
              <a:t>dur.</a:t>
            </a:r>
          </a:p>
          <a:p>
            <a:pPr algn="just"/>
            <a:r>
              <a:rPr lang="tr-TR" sz="2400" dirty="0" err="1"/>
              <a:t>Pirojen</a:t>
            </a:r>
            <a:r>
              <a:rPr lang="tr-TR" sz="2400" dirty="0"/>
              <a:t> konusu daha detaylı olarak </a:t>
            </a:r>
            <a:r>
              <a:rPr lang="tr-TR" sz="2400" dirty="0" err="1"/>
              <a:t>parenteral</a:t>
            </a:r>
            <a:r>
              <a:rPr lang="tr-TR" sz="2400" dirty="0"/>
              <a:t>  dozaj şekilleri dersinde ayrıntılı incelenecektir.</a:t>
            </a:r>
          </a:p>
        </p:txBody>
      </p:sp>
    </p:spTree>
    <p:extLst>
      <p:ext uri="{BB962C8B-B14F-4D97-AF65-F5344CB8AC3E}">
        <p14:creationId xmlns:p14="http://schemas.microsoft.com/office/powerpoint/2010/main" val="310635040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84095" y="765760"/>
            <a:ext cx="8623808" cy="430887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C00000"/>
                </a:solidFill>
              </a:rPr>
              <a:t>PİROJEN VE PİROJEN MADDE KONTROLÜ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852372" y="2895601"/>
            <a:ext cx="8324215" cy="2215991"/>
          </a:xfrm>
        </p:spPr>
        <p:txBody>
          <a:bodyPr/>
          <a:lstStyle/>
          <a:p>
            <a:pPr algn="just"/>
            <a:r>
              <a:rPr lang="tr-TR" sz="2400" dirty="0" err="1"/>
              <a:t>Pirojen</a:t>
            </a:r>
            <a:r>
              <a:rPr lang="tr-TR" sz="2400" dirty="0"/>
              <a:t> testi, </a:t>
            </a:r>
            <a:r>
              <a:rPr lang="tr-TR" sz="2400" dirty="0" err="1"/>
              <a:t>injeksiyon</a:t>
            </a:r>
            <a:r>
              <a:rPr lang="tr-TR" sz="2400" dirty="0"/>
              <a:t> yolu ile uygulanacak  bir ürünün ateş yükselmesi oluşturma riskini  kabul edilebilir düzeyde sınırlamak için  yapılır. Özellikle büyük hacimli </a:t>
            </a:r>
            <a:r>
              <a:rPr lang="tr-TR" sz="2400" dirty="0" err="1"/>
              <a:t>parenteral</a:t>
            </a:r>
            <a:r>
              <a:rPr lang="tr-TR" sz="2400" dirty="0"/>
              <a:t>  çözeltilerde </a:t>
            </a:r>
            <a:r>
              <a:rPr lang="tr-TR" sz="2400" dirty="0" err="1"/>
              <a:t>pirojen</a:t>
            </a:r>
            <a:r>
              <a:rPr lang="tr-TR" sz="2400" dirty="0"/>
              <a:t> testi in </a:t>
            </a:r>
            <a:r>
              <a:rPr lang="tr-TR" sz="2400" dirty="0" err="1"/>
              <a:t>vivo</a:t>
            </a:r>
            <a:r>
              <a:rPr lang="tr-TR" sz="2400" dirty="0"/>
              <a:t> ve in </a:t>
            </a:r>
            <a:r>
              <a:rPr lang="tr-TR" sz="2400" dirty="0" err="1"/>
              <a:t>vitro</a:t>
            </a:r>
            <a:r>
              <a:rPr lang="tr-TR" sz="2400" dirty="0"/>
              <a:t>  olarak yapılabilmekte ve günümüzde şu  yöntemlerle uygulanmaktadır.</a:t>
            </a:r>
          </a:p>
        </p:txBody>
      </p:sp>
    </p:spTree>
    <p:extLst>
      <p:ext uri="{BB962C8B-B14F-4D97-AF65-F5344CB8AC3E}">
        <p14:creationId xmlns:p14="http://schemas.microsoft.com/office/powerpoint/2010/main" val="188523241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84095" y="765760"/>
            <a:ext cx="8623808" cy="430887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C00000"/>
                </a:solidFill>
              </a:rPr>
              <a:t>PİROJEN VE PİROJEN MADDE KONTROLÜ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852372" y="2438400"/>
            <a:ext cx="8324215" cy="1477328"/>
          </a:xfrm>
        </p:spPr>
        <p:txBody>
          <a:bodyPr/>
          <a:lstStyle/>
          <a:p>
            <a:r>
              <a:rPr lang="tr-TR" sz="2400" dirty="0"/>
              <a:t>Bakteriyel </a:t>
            </a:r>
            <a:r>
              <a:rPr lang="tr-TR" sz="2400" dirty="0" err="1"/>
              <a:t>endotoksinlerin</a:t>
            </a:r>
            <a:r>
              <a:rPr lang="tr-TR" sz="2400" dirty="0"/>
              <a:t> tayininde  </a:t>
            </a:r>
            <a:r>
              <a:rPr lang="tr-TR" sz="2400" dirty="0" err="1"/>
              <a:t>horseshoe</a:t>
            </a:r>
            <a:r>
              <a:rPr lang="tr-TR" sz="2400" dirty="0"/>
              <a:t> </a:t>
            </a:r>
            <a:r>
              <a:rPr lang="tr-TR" sz="2400" dirty="0" err="1"/>
              <a:t>crab</a:t>
            </a:r>
            <a:r>
              <a:rPr lang="tr-TR" sz="2400" dirty="0"/>
              <a:t>’ dan (</a:t>
            </a:r>
            <a:r>
              <a:rPr lang="tr-TR" sz="2400" dirty="0" err="1"/>
              <a:t>Limulus</a:t>
            </a:r>
            <a:r>
              <a:rPr lang="tr-TR" sz="2400" dirty="0"/>
              <a:t> </a:t>
            </a:r>
            <a:r>
              <a:rPr lang="tr-TR" sz="2400" dirty="0" err="1"/>
              <a:t>polypheus</a:t>
            </a:r>
            <a:r>
              <a:rPr lang="tr-TR" sz="2400" dirty="0"/>
              <a:t>  veya </a:t>
            </a:r>
            <a:r>
              <a:rPr lang="tr-TR" sz="2400" dirty="0" err="1"/>
              <a:t>Tachypleus</a:t>
            </a:r>
            <a:r>
              <a:rPr lang="tr-TR" sz="2400" dirty="0"/>
              <a:t> </a:t>
            </a:r>
            <a:r>
              <a:rPr lang="tr-TR" sz="2400" dirty="0" err="1"/>
              <a:t>tridentatus</a:t>
            </a:r>
            <a:r>
              <a:rPr lang="tr-TR" sz="2400" dirty="0"/>
              <a:t>) elde edilen </a:t>
            </a:r>
            <a:r>
              <a:rPr lang="tr-TR" sz="2400" dirty="0" err="1"/>
              <a:t>lizat</a:t>
            </a:r>
            <a:r>
              <a:rPr lang="tr-TR" sz="2400" dirty="0"/>
              <a:t>  kullanarak gram negatif bakteri orjinli  </a:t>
            </a:r>
            <a:r>
              <a:rPr lang="tr-TR" sz="2400" dirty="0" err="1"/>
              <a:t>endotoksinler</a:t>
            </a:r>
            <a:r>
              <a:rPr lang="tr-TR" sz="2400" dirty="0"/>
              <a:t> saptanır veya miktarı tespit  edilir.</a:t>
            </a:r>
          </a:p>
        </p:txBody>
      </p:sp>
    </p:spTree>
    <p:extLst>
      <p:ext uri="{BB962C8B-B14F-4D97-AF65-F5344CB8AC3E}">
        <p14:creationId xmlns:p14="http://schemas.microsoft.com/office/powerpoint/2010/main" val="27854131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84095" y="765760"/>
            <a:ext cx="8623808" cy="430887"/>
          </a:xfrm>
        </p:spPr>
        <p:txBody>
          <a:bodyPr>
            <a:normAutofit fontScale="90000"/>
          </a:bodyPr>
          <a:lstStyle/>
          <a:p>
            <a:r>
              <a:rPr lang="tr-TR" b="1" dirty="0">
                <a:solidFill>
                  <a:srgbClr val="C00000"/>
                </a:solidFill>
              </a:rPr>
              <a:t>PİROJEN VE PİROJEN MADDE KONTROLÜ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1852372" y="1981200"/>
            <a:ext cx="8324215" cy="3921014"/>
          </a:xfrm>
        </p:spPr>
        <p:txBody>
          <a:bodyPr>
            <a:normAutofit fontScale="77500" lnSpcReduction="20000"/>
          </a:bodyPr>
          <a:lstStyle/>
          <a:p>
            <a:r>
              <a:rPr lang="tr-TR" sz="2000" dirty="0"/>
              <a:t>Bakteriyel </a:t>
            </a:r>
            <a:r>
              <a:rPr lang="tr-TR" sz="2000" dirty="0" err="1"/>
              <a:t>Endotoksin</a:t>
            </a:r>
            <a:r>
              <a:rPr lang="tr-TR" sz="2000" dirty="0"/>
              <a:t> Testi  </a:t>
            </a:r>
            <a:r>
              <a:rPr lang="tr-TR" sz="2000" dirty="0" err="1"/>
              <a:t>Limulus</a:t>
            </a:r>
            <a:r>
              <a:rPr lang="tr-TR" sz="2000" dirty="0"/>
              <a:t> </a:t>
            </a:r>
            <a:r>
              <a:rPr lang="tr-TR" sz="2000" dirty="0" err="1"/>
              <a:t>Amobosit</a:t>
            </a:r>
            <a:r>
              <a:rPr lang="tr-TR" sz="2000" dirty="0"/>
              <a:t> </a:t>
            </a:r>
            <a:r>
              <a:rPr lang="tr-TR" sz="2000" dirty="0" err="1"/>
              <a:t>Lisat</a:t>
            </a:r>
            <a:r>
              <a:rPr lang="tr-TR" sz="2000" dirty="0"/>
              <a:t> (LAL Testi)</a:t>
            </a:r>
          </a:p>
          <a:p>
            <a:endParaRPr lang="tr-TR" sz="2000" dirty="0"/>
          </a:p>
          <a:p>
            <a:r>
              <a:rPr lang="tr-TR" sz="2000" dirty="0"/>
              <a:t>Jel Pıhtı Tekniği (Jel oluşumu)</a:t>
            </a:r>
          </a:p>
          <a:p>
            <a:r>
              <a:rPr lang="tr-TR" sz="2000" dirty="0"/>
              <a:t>Jel - pıhtı oluşumu: Limit test yöntemi</a:t>
            </a:r>
          </a:p>
          <a:p>
            <a:r>
              <a:rPr lang="tr-TR" sz="2000" dirty="0"/>
              <a:t>Jel - pıhtı oluşumu: Yarı kantitatif test</a:t>
            </a:r>
          </a:p>
          <a:p>
            <a:endParaRPr lang="tr-TR" sz="2000" dirty="0"/>
          </a:p>
          <a:p>
            <a:r>
              <a:rPr lang="tr-TR" sz="2000" dirty="0" err="1"/>
              <a:t>Fotometrik</a:t>
            </a:r>
            <a:r>
              <a:rPr lang="tr-TR" sz="2000" dirty="0"/>
              <a:t> Yöntem</a:t>
            </a:r>
          </a:p>
          <a:p>
            <a:r>
              <a:rPr lang="tr-TR" sz="2000" dirty="0" err="1"/>
              <a:t>Türbidimetrik</a:t>
            </a:r>
            <a:r>
              <a:rPr lang="tr-TR" sz="2000" dirty="0"/>
              <a:t> Teknik (</a:t>
            </a:r>
            <a:r>
              <a:rPr lang="tr-TR" sz="2000" dirty="0" err="1"/>
              <a:t>Türbidite</a:t>
            </a:r>
            <a:r>
              <a:rPr lang="tr-TR" sz="2000" dirty="0"/>
              <a:t> oluşumu)</a:t>
            </a:r>
          </a:p>
          <a:p>
            <a:r>
              <a:rPr lang="tr-TR" sz="2000" dirty="0" err="1"/>
              <a:t>Türbidimetrik</a:t>
            </a:r>
            <a:r>
              <a:rPr lang="tr-TR" sz="2000" dirty="0"/>
              <a:t> kinetik yöntem</a:t>
            </a:r>
          </a:p>
          <a:p>
            <a:r>
              <a:rPr lang="tr-TR" sz="2000" dirty="0" err="1"/>
              <a:t>Türbidimetrik</a:t>
            </a:r>
            <a:r>
              <a:rPr lang="tr-TR" sz="2000" dirty="0"/>
              <a:t> bitiş noktası yöntemi</a:t>
            </a:r>
          </a:p>
          <a:p>
            <a:r>
              <a:rPr lang="tr-TR" sz="2000" dirty="0" err="1"/>
              <a:t>Kromojenik</a:t>
            </a:r>
            <a:r>
              <a:rPr lang="tr-TR" sz="2000" dirty="0"/>
              <a:t> (Renk oluşumu)</a:t>
            </a:r>
          </a:p>
          <a:p>
            <a:r>
              <a:rPr lang="tr-TR" sz="2000" dirty="0" err="1"/>
              <a:t>Kromojenik</a:t>
            </a:r>
            <a:r>
              <a:rPr lang="tr-TR" sz="2000" dirty="0"/>
              <a:t> kinetik yöntem</a:t>
            </a:r>
          </a:p>
          <a:p>
            <a:r>
              <a:rPr lang="tr-TR" sz="2000" dirty="0" err="1"/>
              <a:t>Kromojenik</a:t>
            </a:r>
            <a:r>
              <a:rPr lang="tr-TR" sz="2000" dirty="0"/>
              <a:t> bitiş noktası yöntemi</a:t>
            </a:r>
          </a:p>
          <a:p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690857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45135" y="183769"/>
            <a:ext cx="9123045" cy="472440"/>
            <a:chOff x="21134" y="183769"/>
            <a:chExt cx="9123045" cy="472440"/>
          </a:xfrm>
        </p:grpSpPr>
        <p:sp>
          <p:nvSpPr>
            <p:cNvPr id="3" name="object 3"/>
            <p:cNvSpPr/>
            <p:nvPr/>
          </p:nvSpPr>
          <p:spPr>
            <a:xfrm>
              <a:off x="27484" y="190144"/>
              <a:ext cx="9116695" cy="459740"/>
            </a:xfrm>
            <a:custGeom>
              <a:avLst/>
              <a:gdLst/>
              <a:ahLst/>
              <a:cxnLst/>
              <a:rect l="l" t="t" r="r" b="b"/>
              <a:pathLst>
                <a:path w="9116695" h="459740">
                  <a:moveTo>
                    <a:pt x="0" y="459460"/>
                  </a:moveTo>
                  <a:lnTo>
                    <a:pt x="9116515" y="459460"/>
                  </a:lnTo>
                  <a:lnTo>
                    <a:pt x="9116515" y="0"/>
                  </a:lnTo>
                  <a:lnTo>
                    <a:pt x="0" y="0"/>
                  </a:lnTo>
                  <a:lnTo>
                    <a:pt x="0" y="45946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7484" y="183769"/>
              <a:ext cx="0" cy="472440"/>
            </a:xfrm>
            <a:custGeom>
              <a:avLst/>
              <a:gdLst/>
              <a:ahLst/>
              <a:cxnLst/>
              <a:rect l="l" t="t" r="r" b="b"/>
              <a:pathLst>
                <a:path h="472440">
                  <a:moveTo>
                    <a:pt x="0" y="0"/>
                  </a:moveTo>
                  <a:lnTo>
                    <a:pt x="0" y="472185"/>
                  </a:lnTo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132" y="183768"/>
              <a:ext cx="9123045" cy="472440"/>
            </a:xfrm>
            <a:custGeom>
              <a:avLst/>
              <a:gdLst/>
              <a:ahLst/>
              <a:cxnLst/>
              <a:rect l="l" t="t" r="r" b="b"/>
              <a:pathLst>
                <a:path w="9123045" h="472440">
                  <a:moveTo>
                    <a:pt x="9122867" y="459486"/>
                  </a:moveTo>
                  <a:lnTo>
                    <a:pt x="0" y="459486"/>
                  </a:lnTo>
                  <a:lnTo>
                    <a:pt x="0" y="472186"/>
                  </a:lnTo>
                  <a:lnTo>
                    <a:pt x="9122867" y="472186"/>
                  </a:lnTo>
                  <a:lnTo>
                    <a:pt x="9122867" y="459486"/>
                  </a:lnTo>
                  <a:close/>
                </a:path>
                <a:path w="9123045" h="472440">
                  <a:moveTo>
                    <a:pt x="9122867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9122867" y="12700"/>
                  </a:lnTo>
                  <a:lnTo>
                    <a:pt x="912286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4964430" y="254889"/>
            <a:ext cx="2374265" cy="299720"/>
          </a:xfrm>
          <a:prstGeom prst="rect">
            <a:avLst/>
          </a:prstGeom>
        </p:spPr>
        <p:txBody>
          <a:bodyPr vert="horz" wrap="square" lIns="0" tIns="12700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FFFF"/>
                </a:solidFill>
                <a:latin typeface="Calibri"/>
                <a:cs typeface="Calibri"/>
              </a:rPr>
              <a:t>Distile</a:t>
            </a:r>
            <a:r>
              <a:rPr sz="1800"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Suyun</a:t>
            </a:r>
            <a:r>
              <a:rPr sz="1800" b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b="1" dirty="0">
                <a:solidFill>
                  <a:srgbClr val="FFFFFF"/>
                </a:solidFill>
                <a:latin typeface="Calibri"/>
                <a:cs typeface="Calibri"/>
              </a:rPr>
              <a:t>Saklanması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sldNum" sz="quarter" idx="4294967295"/>
          </p:nvPr>
        </p:nvSpPr>
        <p:spPr>
          <a:xfrm>
            <a:off x="1524000" y="1"/>
            <a:ext cx="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pPr marL="38100">
                <a:lnSpc>
                  <a:spcPts val="955"/>
                </a:lnSpc>
              </a:pPr>
              <a:t>2</a:t>
            </a:fld>
            <a:endParaRPr dirty="0"/>
          </a:p>
        </p:txBody>
      </p:sp>
      <p:sp>
        <p:nvSpPr>
          <p:cNvPr id="10" name="object 10"/>
          <p:cNvSpPr txBox="1">
            <a:spLocks noGrp="1"/>
          </p:cNvSpPr>
          <p:nvPr>
            <p:ph type="body" idx="1"/>
          </p:nvPr>
        </p:nvSpPr>
        <p:spPr>
          <a:xfrm>
            <a:off x="1414346" y="1814474"/>
            <a:ext cx="10515600" cy="3095718"/>
          </a:xfrm>
          <a:prstGeom prst="rect">
            <a:avLst/>
          </a:prstGeom>
        </p:spPr>
        <p:txBody>
          <a:bodyPr vert="horz" wrap="square" lIns="0" tIns="932179" rIns="0" bIns="0" rtlCol="0">
            <a:spAutoFit/>
          </a:bodyPr>
          <a:lstStyle/>
          <a:p>
            <a:pPr marL="662305" marR="797560" indent="9906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Distile</a:t>
            </a:r>
            <a:r>
              <a:rPr spc="10" dirty="0"/>
              <a:t> </a:t>
            </a:r>
            <a:r>
              <a:rPr spc="-5" dirty="0"/>
              <a:t>suyun</a:t>
            </a:r>
            <a:r>
              <a:rPr dirty="0"/>
              <a:t> </a:t>
            </a:r>
            <a:r>
              <a:rPr spc="-5" dirty="0"/>
              <a:t>özelliklerine</a:t>
            </a:r>
            <a:r>
              <a:rPr spc="20" dirty="0"/>
              <a:t> </a:t>
            </a:r>
            <a:r>
              <a:rPr spc="-5" dirty="0"/>
              <a:t>saklandığı</a:t>
            </a:r>
            <a:r>
              <a:rPr spc="10" dirty="0"/>
              <a:t> </a:t>
            </a:r>
            <a:r>
              <a:rPr spc="-5" dirty="0"/>
              <a:t>kap, </a:t>
            </a:r>
            <a:r>
              <a:rPr spc="-765" dirty="0"/>
              <a:t> </a:t>
            </a:r>
            <a:r>
              <a:rPr dirty="0"/>
              <a:t>saklama</a:t>
            </a:r>
            <a:r>
              <a:rPr spc="-5" dirty="0"/>
              <a:t> </a:t>
            </a:r>
            <a:r>
              <a:rPr dirty="0"/>
              <a:t>süresi,</a:t>
            </a:r>
            <a:r>
              <a:rPr spc="-5" dirty="0"/>
              <a:t> </a:t>
            </a:r>
            <a:r>
              <a:rPr dirty="0"/>
              <a:t>ısı,</a:t>
            </a:r>
            <a:r>
              <a:rPr spc="-25" dirty="0"/>
              <a:t> </a:t>
            </a:r>
            <a:r>
              <a:rPr dirty="0"/>
              <a:t>ışık</a:t>
            </a:r>
            <a:r>
              <a:rPr spc="-20" dirty="0"/>
              <a:t> </a:t>
            </a:r>
            <a:r>
              <a:rPr spc="-5" dirty="0"/>
              <a:t>ve</a:t>
            </a:r>
            <a:r>
              <a:rPr spc="-10" dirty="0"/>
              <a:t> </a:t>
            </a:r>
            <a:r>
              <a:rPr spc="-5" dirty="0"/>
              <a:t>hava</a:t>
            </a:r>
            <a:r>
              <a:rPr spc="-10" dirty="0"/>
              <a:t> </a:t>
            </a:r>
            <a:r>
              <a:rPr spc="-20" dirty="0"/>
              <a:t>etkilidir.</a:t>
            </a:r>
          </a:p>
          <a:p>
            <a:pPr marL="662305" marR="508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Hazırlandıktan</a:t>
            </a:r>
            <a:r>
              <a:rPr spc="15" dirty="0"/>
              <a:t> </a:t>
            </a:r>
            <a:r>
              <a:rPr spc="-5" dirty="0"/>
              <a:t>hemen</a:t>
            </a:r>
            <a:r>
              <a:rPr spc="25" dirty="0"/>
              <a:t> </a:t>
            </a:r>
            <a:r>
              <a:rPr spc="-5" dirty="0"/>
              <a:t>sonra</a:t>
            </a:r>
            <a:r>
              <a:rPr spc="5" dirty="0"/>
              <a:t> </a:t>
            </a:r>
            <a:r>
              <a:rPr spc="-5" dirty="0"/>
              <a:t>kullanılması,</a:t>
            </a:r>
            <a:r>
              <a:rPr spc="10" dirty="0"/>
              <a:t> </a:t>
            </a:r>
            <a:r>
              <a:rPr dirty="0"/>
              <a:t>eğer </a:t>
            </a:r>
            <a:r>
              <a:rPr spc="-765" dirty="0"/>
              <a:t> </a:t>
            </a:r>
            <a:r>
              <a:rPr spc="-5" dirty="0"/>
              <a:t>uzun</a:t>
            </a:r>
            <a:r>
              <a:rPr dirty="0"/>
              <a:t> </a:t>
            </a:r>
            <a:r>
              <a:rPr spc="-5" dirty="0"/>
              <a:t>müddet</a:t>
            </a:r>
            <a:r>
              <a:rPr spc="10" dirty="0"/>
              <a:t> </a:t>
            </a:r>
            <a:r>
              <a:rPr spc="-5" dirty="0"/>
              <a:t>saklanacaksa </a:t>
            </a:r>
            <a:r>
              <a:rPr dirty="0"/>
              <a:t>120°C’de</a:t>
            </a:r>
            <a:r>
              <a:rPr spc="25" dirty="0"/>
              <a:t> </a:t>
            </a:r>
            <a:r>
              <a:rPr spc="-5" dirty="0"/>
              <a:t>1 </a:t>
            </a:r>
            <a:r>
              <a:rPr dirty="0"/>
              <a:t>saat </a:t>
            </a:r>
            <a:r>
              <a:rPr spc="5" dirty="0"/>
              <a:t> </a:t>
            </a:r>
            <a:r>
              <a:rPr spc="-5" dirty="0"/>
              <a:t>sterilize</a:t>
            </a:r>
            <a:r>
              <a:rPr spc="5" dirty="0"/>
              <a:t> </a:t>
            </a:r>
            <a:r>
              <a:rPr spc="-5" dirty="0"/>
              <a:t>edilmesi</a:t>
            </a:r>
            <a:r>
              <a:rPr spc="20" dirty="0"/>
              <a:t> </a:t>
            </a:r>
            <a:r>
              <a:rPr spc="-25" dirty="0"/>
              <a:t>gerekir.</a:t>
            </a:r>
            <a:r>
              <a:rPr spc="15" dirty="0"/>
              <a:t> </a:t>
            </a:r>
            <a:r>
              <a:rPr spc="-5" dirty="0"/>
              <a:t>Saklanma</a:t>
            </a:r>
            <a:r>
              <a:rPr spc="25" dirty="0"/>
              <a:t> </a:t>
            </a:r>
            <a:r>
              <a:rPr spc="-5" dirty="0"/>
              <a:t>esnasında </a:t>
            </a:r>
            <a:r>
              <a:rPr spc="-760" dirty="0"/>
              <a:t> </a:t>
            </a:r>
            <a:r>
              <a:rPr spc="-5" dirty="0"/>
              <a:t>mikroorganizma</a:t>
            </a:r>
            <a:r>
              <a:rPr spc="25" dirty="0"/>
              <a:t> </a:t>
            </a:r>
            <a:r>
              <a:rPr spc="-5" dirty="0"/>
              <a:t>bulaşması</a:t>
            </a:r>
            <a:r>
              <a:rPr spc="5" dirty="0"/>
              <a:t> </a:t>
            </a:r>
            <a:r>
              <a:rPr spc="-15" dirty="0"/>
              <a:t>önlenmelidir.</a:t>
            </a:r>
          </a:p>
        </p:txBody>
      </p:sp>
    </p:spTree>
    <p:extLst>
      <p:ext uri="{BB962C8B-B14F-4D97-AF65-F5344CB8AC3E}">
        <p14:creationId xmlns:p14="http://schemas.microsoft.com/office/powerpoint/2010/main" val="1790103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45135" y="177419"/>
            <a:ext cx="9123045" cy="485140"/>
            <a:chOff x="21134" y="177419"/>
            <a:chExt cx="9123045" cy="485140"/>
          </a:xfrm>
        </p:grpSpPr>
        <p:sp>
          <p:nvSpPr>
            <p:cNvPr id="3" name="object 3"/>
            <p:cNvSpPr/>
            <p:nvPr/>
          </p:nvSpPr>
          <p:spPr>
            <a:xfrm>
              <a:off x="27484" y="190144"/>
              <a:ext cx="9116695" cy="459740"/>
            </a:xfrm>
            <a:custGeom>
              <a:avLst/>
              <a:gdLst/>
              <a:ahLst/>
              <a:cxnLst/>
              <a:rect l="l" t="t" r="r" b="b"/>
              <a:pathLst>
                <a:path w="9116695" h="459740">
                  <a:moveTo>
                    <a:pt x="0" y="459460"/>
                  </a:moveTo>
                  <a:lnTo>
                    <a:pt x="9116515" y="459460"/>
                  </a:lnTo>
                  <a:lnTo>
                    <a:pt x="9116515" y="0"/>
                  </a:lnTo>
                  <a:lnTo>
                    <a:pt x="0" y="0"/>
                  </a:lnTo>
                  <a:lnTo>
                    <a:pt x="0" y="45946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7484" y="183769"/>
              <a:ext cx="0" cy="472440"/>
            </a:xfrm>
            <a:custGeom>
              <a:avLst/>
              <a:gdLst/>
              <a:ahLst/>
              <a:cxnLst/>
              <a:rect l="l" t="t" r="r" b="b"/>
              <a:pathLst>
                <a:path h="472440">
                  <a:moveTo>
                    <a:pt x="0" y="0"/>
                  </a:moveTo>
                  <a:lnTo>
                    <a:pt x="0" y="472185"/>
                  </a:lnTo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132" y="183768"/>
              <a:ext cx="9123045" cy="472440"/>
            </a:xfrm>
            <a:custGeom>
              <a:avLst/>
              <a:gdLst/>
              <a:ahLst/>
              <a:cxnLst/>
              <a:rect l="l" t="t" r="r" b="b"/>
              <a:pathLst>
                <a:path w="9123045" h="472440">
                  <a:moveTo>
                    <a:pt x="9122867" y="459486"/>
                  </a:moveTo>
                  <a:lnTo>
                    <a:pt x="0" y="459486"/>
                  </a:lnTo>
                  <a:lnTo>
                    <a:pt x="0" y="472186"/>
                  </a:lnTo>
                  <a:lnTo>
                    <a:pt x="9122867" y="472186"/>
                  </a:lnTo>
                  <a:lnTo>
                    <a:pt x="9122867" y="459486"/>
                  </a:lnTo>
                  <a:close/>
                </a:path>
                <a:path w="9123045" h="472440">
                  <a:moveTo>
                    <a:pt x="9122867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9122867" y="12700"/>
                  </a:lnTo>
                  <a:lnTo>
                    <a:pt x="912286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4964430" y="254889"/>
            <a:ext cx="23742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spc="-5" dirty="0">
                <a:solidFill>
                  <a:srgbClr val="FFFFFF"/>
                </a:solidFill>
                <a:latin typeface="Calibri"/>
                <a:cs typeface="Calibri"/>
              </a:rPr>
              <a:t>Distile</a:t>
            </a:r>
            <a:r>
              <a:rPr b="1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Suyun</a:t>
            </a:r>
            <a:r>
              <a:rPr b="1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Saklanması</a:t>
            </a:r>
            <a:endParaRPr>
              <a:latin typeface="Calibri"/>
              <a:cs typeface="Calibri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231543" y="6479844"/>
            <a:ext cx="545465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1.02.2</a:t>
            </a:r>
            <a:r>
              <a:rPr sz="900" spc="-1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21</a:t>
            </a:r>
            <a:endParaRPr sz="900" dirty="0">
              <a:latin typeface="Calibri"/>
              <a:cs typeface="Calibri"/>
            </a:endParaRPr>
          </a:p>
        </p:txBody>
      </p:sp>
      <p:sp>
        <p:nvSpPr>
          <p:cNvPr id="16" name="object 16"/>
          <p:cNvSpPr txBox="1">
            <a:spLocks noGrp="1"/>
          </p:cNvSpPr>
          <p:nvPr>
            <p:ph type="sldNum" sz="quarter" idx="4294967295"/>
          </p:nvPr>
        </p:nvSpPr>
        <p:spPr>
          <a:xfrm>
            <a:off x="1524000" y="1"/>
            <a:ext cx="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pPr marL="38100">
                <a:lnSpc>
                  <a:spcPts val="955"/>
                </a:lnSpc>
              </a:pPr>
              <a:t>3</a:t>
            </a:fld>
            <a:endParaRPr dirty="0"/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2362200" y="-1686618"/>
            <a:ext cx="10515600" cy="5429050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 marR="5080" indent="99060">
              <a:lnSpc>
                <a:spcPct val="100000"/>
              </a:lnSpc>
              <a:spcBef>
                <a:spcPts val="95"/>
              </a:spcBef>
            </a:pPr>
            <a:r>
              <a:rPr dirty="0"/>
              <a:t>Enjektabl</a:t>
            </a:r>
            <a:r>
              <a:rPr spc="-10" dirty="0"/>
              <a:t> </a:t>
            </a:r>
            <a:r>
              <a:rPr dirty="0"/>
              <a:t>preparatların</a:t>
            </a:r>
            <a:r>
              <a:rPr spc="5" dirty="0"/>
              <a:t> </a:t>
            </a:r>
            <a:r>
              <a:rPr spc="-5" dirty="0"/>
              <a:t>hazırlanmasında</a:t>
            </a:r>
            <a:r>
              <a:rPr spc="15" dirty="0"/>
              <a:t> </a:t>
            </a:r>
            <a:r>
              <a:rPr spc="-5" dirty="0"/>
              <a:t>kullanılan </a:t>
            </a:r>
            <a:r>
              <a:rPr spc="-765" dirty="0"/>
              <a:t> </a:t>
            </a:r>
            <a:r>
              <a:rPr dirty="0"/>
              <a:t>distile </a:t>
            </a:r>
            <a:r>
              <a:rPr spc="-5" dirty="0"/>
              <a:t>su</a:t>
            </a:r>
            <a:r>
              <a:rPr spc="10" dirty="0"/>
              <a:t> </a:t>
            </a:r>
            <a:r>
              <a:rPr spc="-5" dirty="0"/>
              <a:t>taze</a:t>
            </a:r>
            <a:r>
              <a:rPr dirty="0"/>
              <a:t> </a:t>
            </a:r>
            <a:r>
              <a:rPr spc="-5" dirty="0"/>
              <a:t>hazırlanmış</a:t>
            </a:r>
            <a:r>
              <a:rPr spc="15" dirty="0"/>
              <a:t> </a:t>
            </a:r>
            <a:r>
              <a:rPr spc="-5" dirty="0"/>
              <a:t>olmalı;</a:t>
            </a:r>
            <a:r>
              <a:rPr spc="5" dirty="0"/>
              <a:t> </a:t>
            </a:r>
            <a:r>
              <a:rPr spc="-5" dirty="0"/>
              <a:t>hazırlandıktan </a:t>
            </a:r>
            <a:r>
              <a:rPr dirty="0"/>
              <a:t> </a:t>
            </a:r>
            <a:r>
              <a:rPr spc="-5" dirty="0"/>
              <a:t>hemen</a:t>
            </a:r>
            <a:r>
              <a:rPr spc="15" dirty="0"/>
              <a:t> </a:t>
            </a:r>
            <a:r>
              <a:rPr dirty="0"/>
              <a:t>sonra,</a:t>
            </a:r>
            <a:r>
              <a:rPr spc="5" dirty="0"/>
              <a:t> </a:t>
            </a:r>
            <a:r>
              <a:rPr spc="-5" dirty="0"/>
              <a:t>en</a:t>
            </a:r>
            <a:r>
              <a:rPr spc="5" dirty="0"/>
              <a:t> </a:t>
            </a:r>
            <a:r>
              <a:rPr spc="-5" dirty="0"/>
              <a:t>geç</a:t>
            </a:r>
            <a:r>
              <a:rPr spc="10" dirty="0"/>
              <a:t> </a:t>
            </a:r>
            <a:r>
              <a:rPr spc="-5" dirty="0"/>
              <a:t>aynı</a:t>
            </a:r>
            <a:r>
              <a:rPr spc="5" dirty="0"/>
              <a:t> </a:t>
            </a:r>
            <a:r>
              <a:rPr dirty="0"/>
              <a:t>iş</a:t>
            </a:r>
            <a:r>
              <a:rPr spc="5" dirty="0"/>
              <a:t> </a:t>
            </a:r>
            <a:r>
              <a:rPr spc="-5" dirty="0"/>
              <a:t>günü</a:t>
            </a:r>
            <a:r>
              <a:rPr spc="5" dirty="0"/>
              <a:t> </a:t>
            </a:r>
            <a:r>
              <a:rPr spc="-10" dirty="0"/>
              <a:t>kullanılmalıdır.</a:t>
            </a:r>
          </a:p>
          <a:p>
            <a:pPr marL="12700" marR="541020">
              <a:lnSpc>
                <a:spcPct val="100000"/>
              </a:lnSpc>
              <a:spcBef>
                <a:spcPts val="5"/>
              </a:spcBef>
            </a:pPr>
            <a:r>
              <a:rPr dirty="0"/>
              <a:t>Bazı</a:t>
            </a:r>
            <a:r>
              <a:rPr spc="-10" dirty="0"/>
              <a:t> </a:t>
            </a:r>
            <a:r>
              <a:rPr dirty="0"/>
              <a:t>farmakopeler</a:t>
            </a:r>
            <a:r>
              <a:rPr spc="30" dirty="0"/>
              <a:t> </a:t>
            </a:r>
            <a:r>
              <a:rPr spc="-5" dirty="0"/>
              <a:t>distile</a:t>
            </a:r>
            <a:r>
              <a:rPr spc="15" dirty="0"/>
              <a:t> </a:t>
            </a:r>
            <a:r>
              <a:rPr dirty="0"/>
              <a:t>suyun</a:t>
            </a:r>
            <a:r>
              <a:rPr spc="-5" dirty="0"/>
              <a:t> saklanması</a:t>
            </a:r>
            <a:r>
              <a:rPr dirty="0"/>
              <a:t> </a:t>
            </a:r>
            <a:r>
              <a:rPr spc="-10" dirty="0"/>
              <a:t>için </a:t>
            </a:r>
            <a:r>
              <a:rPr spc="-760" dirty="0"/>
              <a:t> </a:t>
            </a:r>
            <a:r>
              <a:rPr dirty="0"/>
              <a:t>koruyucu</a:t>
            </a:r>
            <a:r>
              <a:rPr spc="5" dirty="0"/>
              <a:t> </a:t>
            </a:r>
            <a:r>
              <a:rPr spc="-5" dirty="0"/>
              <a:t>madde</a:t>
            </a:r>
            <a:r>
              <a:rPr spc="20" dirty="0"/>
              <a:t> </a:t>
            </a:r>
            <a:r>
              <a:rPr spc="-5" dirty="0"/>
              <a:t>ilavesine</a:t>
            </a:r>
            <a:r>
              <a:rPr spc="5" dirty="0"/>
              <a:t> </a:t>
            </a:r>
            <a:r>
              <a:rPr spc="-5" dirty="0"/>
              <a:t>müsaade</a:t>
            </a:r>
            <a:r>
              <a:rPr spc="25" dirty="0"/>
              <a:t> </a:t>
            </a:r>
            <a:r>
              <a:rPr spc="-5" dirty="0"/>
              <a:t>eder </a:t>
            </a:r>
            <a:r>
              <a:rPr dirty="0"/>
              <a:t> (Bakteriostatik</a:t>
            </a:r>
            <a:r>
              <a:rPr spc="5" dirty="0"/>
              <a:t> </a:t>
            </a:r>
            <a:r>
              <a:rPr spc="-5" dirty="0"/>
              <a:t>içeren</a:t>
            </a:r>
            <a:r>
              <a:rPr spc="5" dirty="0"/>
              <a:t> </a:t>
            </a:r>
            <a:r>
              <a:rPr dirty="0"/>
              <a:t>enjeksiyonluk</a:t>
            </a:r>
            <a:r>
              <a:rPr spc="20" dirty="0"/>
              <a:t> </a:t>
            </a:r>
            <a:r>
              <a:rPr dirty="0"/>
              <a:t>su).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784095" y="3753992"/>
            <a:ext cx="7671434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dirty="0">
                <a:latin typeface="Arial"/>
                <a:cs typeface="Arial"/>
              </a:rPr>
              <a:t>Distile </a:t>
            </a:r>
            <a:r>
              <a:rPr sz="2800" spc="-5" dirty="0">
                <a:latin typeface="Arial"/>
                <a:cs typeface="Arial"/>
              </a:rPr>
              <a:t>suda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yapılan kontroller:</a:t>
            </a:r>
            <a:endParaRPr sz="2800" dirty="0">
              <a:latin typeface="Arial"/>
              <a:cs typeface="Arial"/>
            </a:endParaRPr>
          </a:p>
          <a:p>
            <a:pPr marL="12700"/>
            <a:r>
              <a:rPr sz="2800" spc="-5" dirty="0">
                <a:latin typeface="Arial"/>
                <a:cs typeface="Arial"/>
              </a:rPr>
              <a:t>pH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ölçülür;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pH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5-7 </a:t>
            </a:r>
            <a:r>
              <a:rPr sz="2800" dirty="0">
                <a:latin typeface="Arial"/>
                <a:cs typeface="Arial"/>
              </a:rPr>
              <a:t>arasında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olmalıdır.</a:t>
            </a:r>
            <a:endParaRPr sz="2800" dirty="0">
              <a:latin typeface="Arial"/>
              <a:cs typeface="Arial"/>
            </a:endParaRPr>
          </a:p>
          <a:p>
            <a:pPr marL="12700" marR="5080"/>
            <a:r>
              <a:rPr sz="2800" dirty="0">
                <a:latin typeface="Arial"/>
                <a:cs typeface="Arial"/>
              </a:rPr>
              <a:t>Sülfat,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nitrat, karbonat, </a:t>
            </a:r>
            <a:r>
              <a:rPr sz="2800" spc="-5" dirty="0">
                <a:latin typeface="Arial"/>
                <a:cs typeface="Arial"/>
              </a:rPr>
              <a:t>kalsiyum,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amonyum,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ağır </a:t>
            </a:r>
            <a:r>
              <a:rPr sz="2800" spc="-76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metaller,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redüktör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maddeler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aranır.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784095" y="5461203"/>
            <a:ext cx="850900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Kullanım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yerine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göre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mikrobiyolojik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kontroller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(mantar,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905001" y="6032425"/>
            <a:ext cx="4832819" cy="44371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60"/>
              </a:spcBef>
            </a:pPr>
            <a:r>
              <a:rPr sz="2800" dirty="0" err="1">
                <a:latin typeface="Arial"/>
                <a:cs typeface="Arial"/>
              </a:rPr>
              <a:t>küf</a:t>
            </a:r>
            <a:r>
              <a:rPr sz="2800" dirty="0">
                <a:latin typeface="Arial"/>
                <a:cs typeface="Arial"/>
              </a:rPr>
              <a:t>)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ve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projeni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testi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yapılır</a:t>
            </a:r>
          </a:p>
        </p:txBody>
      </p:sp>
    </p:spTree>
    <p:extLst>
      <p:ext uri="{BB962C8B-B14F-4D97-AF65-F5344CB8AC3E}">
        <p14:creationId xmlns:p14="http://schemas.microsoft.com/office/powerpoint/2010/main" val="38684643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45135" y="183769"/>
            <a:ext cx="9123045" cy="472440"/>
            <a:chOff x="21134" y="183769"/>
            <a:chExt cx="9123045" cy="472440"/>
          </a:xfrm>
        </p:grpSpPr>
        <p:sp>
          <p:nvSpPr>
            <p:cNvPr id="3" name="object 3"/>
            <p:cNvSpPr/>
            <p:nvPr/>
          </p:nvSpPr>
          <p:spPr>
            <a:xfrm>
              <a:off x="27484" y="190144"/>
              <a:ext cx="9116695" cy="459740"/>
            </a:xfrm>
            <a:custGeom>
              <a:avLst/>
              <a:gdLst/>
              <a:ahLst/>
              <a:cxnLst/>
              <a:rect l="l" t="t" r="r" b="b"/>
              <a:pathLst>
                <a:path w="9116695" h="459740">
                  <a:moveTo>
                    <a:pt x="0" y="459460"/>
                  </a:moveTo>
                  <a:lnTo>
                    <a:pt x="9116515" y="459460"/>
                  </a:lnTo>
                  <a:lnTo>
                    <a:pt x="9116515" y="0"/>
                  </a:lnTo>
                  <a:lnTo>
                    <a:pt x="0" y="0"/>
                  </a:lnTo>
                  <a:lnTo>
                    <a:pt x="0" y="45946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7484" y="183769"/>
              <a:ext cx="0" cy="472440"/>
            </a:xfrm>
            <a:custGeom>
              <a:avLst/>
              <a:gdLst/>
              <a:ahLst/>
              <a:cxnLst/>
              <a:rect l="l" t="t" r="r" b="b"/>
              <a:pathLst>
                <a:path h="472440">
                  <a:moveTo>
                    <a:pt x="0" y="0"/>
                  </a:moveTo>
                  <a:lnTo>
                    <a:pt x="0" y="472185"/>
                  </a:lnTo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132" y="183768"/>
              <a:ext cx="9123045" cy="472440"/>
            </a:xfrm>
            <a:custGeom>
              <a:avLst/>
              <a:gdLst/>
              <a:ahLst/>
              <a:cxnLst/>
              <a:rect l="l" t="t" r="r" b="b"/>
              <a:pathLst>
                <a:path w="9123045" h="472440">
                  <a:moveTo>
                    <a:pt x="9122867" y="459486"/>
                  </a:moveTo>
                  <a:lnTo>
                    <a:pt x="0" y="459486"/>
                  </a:lnTo>
                  <a:lnTo>
                    <a:pt x="0" y="472186"/>
                  </a:lnTo>
                  <a:lnTo>
                    <a:pt x="9122867" y="472186"/>
                  </a:lnTo>
                  <a:lnTo>
                    <a:pt x="9122867" y="459486"/>
                  </a:lnTo>
                  <a:close/>
                </a:path>
                <a:path w="9123045" h="472440">
                  <a:moveTo>
                    <a:pt x="9122867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9122867" y="12700"/>
                  </a:lnTo>
                  <a:lnTo>
                    <a:pt x="912286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068061" y="254889"/>
            <a:ext cx="21691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Arıtılmış</a:t>
            </a:r>
            <a:r>
              <a:rPr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Su</a:t>
            </a:r>
            <a:r>
              <a:rPr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FFFFFF"/>
                </a:solidFill>
                <a:latin typeface="Calibri"/>
                <a:cs typeface="Calibri"/>
              </a:rPr>
              <a:t>Kontrolleri</a:t>
            </a:r>
            <a:endParaRPr>
              <a:latin typeface="Calibri"/>
              <a:cs typeface="Calibri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4294967295"/>
          </p:nvPr>
        </p:nvSpPr>
        <p:spPr>
          <a:xfrm>
            <a:off x="1524000" y="1"/>
            <a:ext cx="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pPr marL="38100">
                <a:lnSpc>
                  <a:spcPts val="955"/>
                </a:lnSpc>
              </a:pPr>
              <a:t>4</a:t>
            </a:fld>
            <a:endParaRPr dirty="0"/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2362200" y="-129102"/>
            <a:ext cx="10515600" cy="2314017"/>
          </a:xfrm>
          <a:prstGeom prst="rect">
            <a:avLst/>
          </a:prstGeom>
        </p:spPr>
        <p:txBody>
          <a:bodyPr vert="horz" wrap="square" lIns="0" tIns="950518" rIns="0" bIns="0" rtlCol="0" anchor="ctr">
            <a:spAutoFit/>
          </a:bodyPr>
          <a:lstStyle/>
          <a:p>
            <a:pPr marL="39370" marR="5080" indent="99060">
              <a:lnSpc>
                <a:spcPct val="100000"/>
              </a:lnSpc>
              <a:spcBef>
                <a:spcPts val="95"/>
              </a:spcBef>
            </a:pPr>
            <a:r>
              <a:rPr dirty="0"/>
              <a:t>Kullandığımız arıtılmış suya</a:t>
            </a:r>
            <a:r>
              <a:rPr spc="-10" dirty="0"/>
              <a:t> </a:t>
            </a:r>
            <a:r>
              <a:rPr spc="-5" dirty="0"/>
              <a:t>(deiyonize</a:t>
            </a:r>
            <a:r>
              <a:rPr spc="20" dirty="0"/>
              <a:t> </a:t>
            </a:r>
            <a:r>
              <a:rPr dirty="0"/>
              <a:t>ve </a:t>
            </a:r>
            <a:r>
              <a:rPr spc="-5" dirty="0"/>
              <a:t>distile</a:t>
            </a:r>
            <a:r>
              <a:rPr dirty="0"/>
              <a:t> </a:t>
            </a:r>
            <a:r>
              <a:rPr spc="-5" dirty="0"/>
              <a:t>su) </a:t>
            </a:r>
            <a:r>
              <a:rPr spc="-760" dirty="0"/>
              <a:t> </a:t>
            </a:r>
            <a:r>
              <a:rPr dirty="0"/>
              <a:t>aşağıda verilen</a:t>
            </a:r>
            <a:r>
              <a:rPr spc="5" dirty="0"/>
              <a:t> </a:t>
            </a:r>
            <a:r>
              <a:rPr dirty="0"/>
              <a:t>kontroller</a:t>
            </a:r>
            <a:r>
              <a:rPr spc="5" dirty="0"/>
              <a:t> </a:t>
            </a:r>
            <a:r>
              <a:rPr spc="-15" dirty="0"/>
              <a:t>uygulanır.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810918" y="2558033"/>
            <a:ext cx="3238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dirty="0">
                <a:latin typeface="Arial"/>
                <a:cs typeface="Arial"/>
              </a:rPr>
              <a:t>1.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2338807" y="2607946"/>
            <a:ext cx="3248025" cy="3981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5"/>
              </a:lnSpc>
            </a:pPr>
            <a:r>
              <a:rPr sz="2800" spc="-5" dirty="0">
                <a:latin typeface="Arial"/>
                <a:cs typeface="Arial"/>
              </a:rPr>
              <a:t>Organoleptik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Kontrol</a:t>
            </a:r>
            <a:endParaRPr sz="2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810919" y="2984754"/>
            <a:ext cx="7846059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Arıtılmış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su;</a:t>
            </a:r>
            <a:r>
              <a:rPr sz="2800" dirty="0">
                <a:latin typeface="Arial"/>
                <a:cs typeface="Arial"/>
              </a:rPr>
              <a:t> berraklık, renk,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koku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ve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tat </a:t>
            </a:r>
            <a:r>
              <a:rPr sz="2800" spc="-5" dirty="0">
                <a:latin typeface="Arial"/>
                <a:cs typeface="Arial"/>
              </a:rPr>
              <a:t>yönünden </a:t>
            </a:r>
            <a:r>
              <a:rPr sz="2800" spc="-76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kontrol </a:t>
            </a:r>
            <a:r>
              <a:rPr sz="2800" spc="-25" dirty="0">
                <a:latin typeface="Arial"/>
                <a:cs typeface="Arial"/>
              </a:rPr>
              <a:t>edilir.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0999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068061" y="254889"/>
            <a:ext cx="21691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Arıtılmış</a:t>
            </a:r>
            <a:r>
              <a:rPr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Su</a:t>
            </a:r>
            <a:r>
              <a:rPr b="1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FFFFFF"/>
                </a:solidFill>
                <a:latin typeface="Calibri"/>
                <a:cs typeface="Calibri"/>
              </a:rPr>
              <a:t>Kontrolleri</a:t>
            </a:r>
            <a:endParaRPr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819259" y="6451194"/>
            <a:ext cx="141605" cy="1513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44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51432" y="1166241"/>
            <a:ext cx="3219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2.</a:t>
            </a:r>
            <a:endParaRPr sz="2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2338920" y="1216787"/>
            <a:ext cx="2651760" cy="3981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2800" spc="-5" dirty="0">
                <a:latin typeface="Arial"/>
                <a:cs typeface="Arial"/>
              </a:rPr>
              <a:t>Asitlik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ve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alkalilik</a:t>
            </a:r>
            <a:endParaRPr sz="28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852371" y="1593342"/>
            <a:ext cx="8442960" cy="3905556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2.1. İndikatörle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belirleme:</a:t>
            </a:r>
            <a:endParaRPr sz="2800">
              <a:latin typeface="Arial"/>
              <a:cs typeface="Arial"/>
            </a:endParaRPr>
          </a:p>
          <a:p>
            <a:pPr marL="12700" marR="5080"/>
            <a:r>
              <a:rPr sz="2800" spc="-5" dirty="0">
                <a:latin typeface="Arial"/>
                <a:cs typeface="Arial"/>
              </a:rPr>
              <a:t>Borosilikat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camdan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yapılmış bir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kap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içindeki</a:t>
            </a:r>
            <a:r>
              <a:rPr sz="2800" dirty="0">
                <a:latin typeface="Arial"/>
                <a:cs typeface="Arial"/>
              </a:rPr>
              <a:t> taze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kaynatılmış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ve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soğutulmuş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arıtılmış</a:t>
            </a:r>
            <a:r>
              <a:rPr sz="2800" dirty="0">
                <a:latin typeface="Arial"/>
                <a:cs typeface="Arial"/>
              </a:rPr>
              <a:t> suyun </a:t>
            </a:r>
            <a:r>
              <a:rPr sz="2800" spc="-5" dirty="0">
                <a:latin typeface="Arial"/>
                <a:cs typeface="Arial"/>
              </a:rPr>
              <a:t>10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mL'sine</a:t>
            </a:r>
            <a:endParaRPr sz="2800">
              <a:latin typeface="Arial"/>
              <a:cs typeface="Arial"/>
            </a:endParaRPr>
          </a:p>
          <a:p>
            <a:pPr marL="12700" marR="43180"/>
            <a:r>
              <a:rPr sz="2800" dirty="0">
                <a:latin typeface="Arial"/>
                <a:cs typeface="Arial"/>
              </a:rPr>
              <a:t>0.05 </a:t>
            </a:r>
            <a:r>
              <a:rPr sz="2800" spc="-10" dirty="0">
                <a:latin typeface="Arial"/>
                <a:cs typeface="Arial"/>
              </a:rPr>
              <a:t>mL </a:t>
            </a:r>
            <a:r>
              <a:rPr sz="2800" spc="-5" dirty="0">
                <a:latin typeface="Arial"/>
                <a:cs typeface="Arial"/>
              </a:rPr>
              <a:t>metil </a:t>
            </a:r>
            <a:r>
              <a:rPr sz="2800" dirty="0">
                <a:latin typeface="Arial"/>
                <a:cs typeface="Arial"/>
              </a:rPr>
              <a:t>kırmızısı </a:t>
            </a:r>
            <a:r>
              <a:rPr sz="2800" spc="-5" dirty="0">
                <a:latin typeface="Arial"/>
                <a:cs typeface="Arial"/>
              </a:rPr>
              <a:t>R çözeltisi eklendiğinde 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kırmızı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renk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oluşmamalı,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yine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alınan</a:t>
            </a:r>
            <a:r>
              <a:rPr sz="2800" dirty="0">
                <a:latin typeface="Arial"/>
                <a:cs typeface="Arial"/>
              </a:rPr>
              <a:t> 10</a:t>
            </a:r>
            <a:r>
              <a:rPr sz="2800" spc="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mL'lik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bir </a:t>
            </a:r>
            <a:r>
              <a:rPr sz="2800" dirty="0">
                <a:latin typeface="Arial"/>
                <a:cs typeface="Arial"/>
              </a:rPr>
              <a:t> kısma </a:t>
            </a:r>
            <a:r>
              <a:rPr sz="2800" spc="-5" dirty="0">
                <a:latin typeface="Arial"/>
                <a:cs typeface="Arial"/>
              </a:rPr>
              <a:t>0.1 mL </a:t>
            </a:r>
            <a:r>
              <a:rPr sz="2800" dirty="0">
                <a:latin typeface="Arial"/>
                <a:cs typeface="Arial"/>
              </a:rPr>
              <a:t>brom timol </a:t>
            </a:r>
            <a:r>
              <a:rPr sz="2800" spc="-5" dirty="0">
                <a:latin typeface="Arial"/>
                <a:cs typeface="Arial"/>
              </a:rPr>
              <a:t>mavisi Rl eklendiğinde mavi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renk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15" dirty="0">
                <a:latin typeface="Arial"/>
                <a:cs typeface="Arial"/>
              </a:rPr>
              <a:t>oluşmamalıdır.</a:t>
            </a:r>
            <a:endParaRPr sz="2800">
              <a:latin typeface="Arial"/>
              <a:cs typeface="Arial"/>
            </a:endParaRPr>
          </a:p>
          <a:p>
            <a:pPr>
              <a:spcBef>
                <a:spcPts val="30"/>
              </a:spcBef>
            </a:pPr>
            <a:endParaRPr sz="2900">
              <a:latin typeface="Arial"/>
              <a:cs typeface="Arial"/>
            </a:endParaRPr>
          </a:p>
          <a:p>
            <a:pPr marL="12700"/>
            <a:r>
              <a:rPr sz="2800" dirty="0">
                <a:latin typeface="Arial"/>
                <a:cs typeface="Arial"/>
              </a:rPr>
              <a:t>2.2.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pH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ölçümü: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100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mL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arıtılmış su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üzerine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0.3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mL</a:t>
            </a:r>
            <a:endParaRPr sz="2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852372" y="5434685"/>
            <a:ext cx="744410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doymuş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potasyum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klorür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çözeltisi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ilave</a:t>
            </a:r>
            <a:r>
              <a:rPr sz="2800" dirty="0">
                <a:latin typeface="Arial"/>
                <a:cs typeface="Arial"/>
              </a:rPr>
              <a:t> edilerek</a:t>
            </a:r>
          </a:p>
        </p:txBody>
      </p:sp>
      <p:sp>
        <p:nvSpPr>
          <p:cNvPr id="11" name="object 11"/>
          <p:cNvSpPr txBox="1"/>
          <p:nvPr/>
        </p:nvSpPr>
        <p:spPr>
          <a:xfrm>
            <a:off x="1826971" y="5742534"/>
            <a:ext cx="7887970" cy="9201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647065" algn="ctr">
              <a:lnSpc>
                <a:spcPts val="1005"/>
              </a:lnSpc>
              <a:spcBef>
                <a:spcPts val="100"/>
              </a:spcBef>
            </a:pPr>
            <a:endParaRPr sz="900" dirty="0">
              <a:latin typeface="Calibri"/>
              <a:cs typeface="Calibri"/>
            </a:endParaRPr>
          </a:p>
          <a:p>
            <a:pPr marL="38100" marR="30480">
              <a:lnSpc>
                <a:spcPts val="2750"/>
              </a:lnSpc>
              <a:spcBef>
                <a:spcPts val="525"/>
              </a:spcBef>
            </a:pPr>
            <a:r>
              <a:rPr sz="2800" spc="-5" dirty="0">
                <a:latin typeface="Arial"/>
                <a:cs typeface="Arial"/>
              </a:rPr>
              <a:t>hazırlanan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çözeltinin</a:t>
            </a:r>
            <a:r>
              <a:rPr sz="2800" spc="6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potansiyometrik</a:t>
            </a:r>
            <a:r>
              <a:rPr sz="2800" spc="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olarak</a:t>
            </a:r>
            <a:r>
              <a:rPr sz="2800" spc="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pH'sı </a:t>
            </a:r>
            <a:r>
              <a:rPr sz="2800" spc="-760" dirty="0">
                <a:latin typeface="Arial"/>
                <a:cs typeface="Arial"/>
              </a:rPr>
              <a:t> </a:t>
            </a:r>
            <a:r>
              <a:rPr sz="4200" spc="-15" baseline="-11904" dirty="0">
                <a:latin typeface="Arial"/>
                <a:cs typeface="Arial"/>
              </a:rPr>
              <a:t>öl</a:t>
            </a:r>
            <a:r>
              <a:rPr sz="4200" spc="-900" baseline="-11904" dirty="0">
                <a:latin typeface="Arial"/>
                <a:cs typeface="Arial"/>
              </a:rPr>
              <a:t>ç</a:t>
            </a: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r>
              <a:rPr sz="900" spc="-32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r>
              <a:rPr sz="4200" spc="-1875" baseline="-11904" dirty="0">
                <a:latin typeface="Arial"/>
                <a:cs typeface="Arial"/>
              </a:rPr>
              <a:t>ü</a:t>
            </a: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.02</a:t>
            </a:r>
            <a:r>
              <a:rPr sz="900" spc="-130" dirty="0">
                <a:solidFill>
                  <a:srgbClr val="888888"/>
                </a:solidFill>
                <a:latin typeface="Calibri"/>
                <a:cs typeface="Calibri"/>
              </a:rPr>
              <a:t>.</a:t>
            </a:r>
            <a:r>
              <a:rPr sz="4200" spc="-757" baseline="-11904" dirty="0">
                <a:latin typeface="Arial"/>
                <a:cs typeface="Arial"/>
              </a:rPr>
              <a:t>l</a:t>
            </a: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2</a:t>
            </a:r>
            <a:r>
              <a:rPr sz="900" spc="-420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4200" spc="-1739" baseline="-11904" dirty="0">
                <a:latin typeface="Arial"/>
                <a:cs typeface="Arial"/>
              </a:rPr>
              <a:t>ü</a:t>
            </a: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21</a:t>
            </a:r>
            <a:r>
              <a:rPr sz="900" spc="40" dirty="0">
                <a:solidFill>
                  <a:srgbClr val="888888"/>
                </a:solidFill>
                <a:latin typeface="Calibri"/>
                <a:cs typeface="Calibri"/>
              </a:rPr>
              <a:t> </a:t>
            </a:r>
            <a:r>
              <a:rPr sz="4200" spc="-7" baseline="-11904" dirty="0">
                <a:latin typeface="Arial"/>
                <a:cs typeface="Arial"/>
              </a:rPr>
              <a:t>r</a:t>
            </a:r>
            <a:endParaRPr sz="4200" baseline="-11904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48850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45135" y="183769"/>
            <a:ext cx="9123045" cy="472440"/>
            <a:chOff x="21134" y="183769"/>
            <a:chExt cx="9123045" cy="472440"/>
          </a:xfrm>
        </p:grpSpPr>
        <p:sp>
          <p:nvSpPr>
            <p:cNvPr id="3" name="object 3"/>
            <p:cNvSpPr/>
            <p:nvPr/>
          </p:nvSpPr>
          <p:spPr>
            <a:xfrm>
              <a:off x="27484" y="190144"/>
              <a:ext cx="9116695" cy="459740"/>
            </a:xfrm>
            <a:custGeom>
              <a:avLst/>
              <a:gdLst/>
              <a:ahLst/>
              <a:cxnLst/>
              <a:rect l="l" t="t" r="r" b="b"/>
              <a:pathLst>
                <a:path w="9116695" h="459740">
                  <a:moveTo>
                    <a:pt x="0" y="459460"/>
                  </a:moveTo>
                  <a:lnTo>
                    <a:pt x="9116515" y="459460"/>
                  </a:lnTo>
                  <a:lnTo>
                    <a:pt x="9116515" y="0"/>
                  </a:lnTo>
                  <a:lnTo>
                    <a:pt x="0" y="0"/>
                  </a:lnTo>
                  <a:lnTo>
                    <a:pt x="0" y="45946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7484" y="183769"/>
              <a:ext cx="0" cy="472440"/>
            </a:xfrm>
            <a:custGeom>
              <a:avLst/>
              <a:gdLst/>
              <a:ahLst/>
              <a:cxnLst/>
              <a:rect l="l" t="t" r="r" b="b"/>
              <a:pathLst>
                <a:path h="472440">
                  <a:moveTo>
                    <a:pt x="0" y="0"/>
                  </a:moveTo>
                  <a:lnTo>
                    <a:pt x="0" y="472185"/>
                  </a:lnTo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132" y="183768"/>
              <a:ext cx="9123045" cy="472440"/>
            </a:xfrm>
            <a:custGeom>
              <a:avLst/>
              <a:gdLst/>
              <a:ahLst/>
              <a:cxnLst/>
              <a:rect l="l" t="t" r="r" b="b"/>
              <a:pathLst>
                <a:path w="9123045" h="472440">
                  <a:moveTo>
                    <a:pt x="9122867" y="459486"/>
                  </a:moveTo>
                  <a:lnTo>
                    <a:pt x="0" y="459486"/>
                  </a:lnTo>
                  <a:lnTo>
                    <a:pt x="0" y="472186"/>
                  </a:lnTo>
                  <a:lnTo>
                    <a:pt x="9122867" y="472186"/>
                  </a:lnTo>
                  <a:lnTo>
                    <a:pt x="9122867" y="459486"/>
                  </a:lnTo>
                  <a:close/>
                </a:path>
                <a:path w="9123045" h="472440">
                  <a:moveTo>
                    <a:pt x="9122867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9122867" y="12700"/>
                  </a:lnTo>
                  <a:lnTo>
                    <a:pt x="912286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040248" y="254889"/>
            <a:ext cx="22250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ArıtılmıĢ</a:t>
            </a:r>
            <a:r>
              <a:rPr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Su</a:t>
            </a:r>
            <a:r>
              <a:rPr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FFFFFF"/>
                </a:solidFill>
                <a:latin typeface="Calibri"/>
                <a:cs typeface="Calibri"/>
              </a:rPr>
              <a:t>Kontrolleri</a:t>
            </a:r>
            <a:endParaRPr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4294967295"/>
          </p:nvPr>
        </p:nvSpPr>
        <p:spPr>
          <a:xfrm>
            <a:off x="1524000" y="1"/>
            <a:ext cx="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pPr marL="38100">
                <a:lnSpc>
                  <a:spcPts val="955"/>
                </a:lnSpc>
              </a:pPr>
              <a:t>6</a:t>
            </a:fld>
            <a:endParaRPr dirty="0"/>
          </a:p>
        </p:txBody>
      </p:sp>
      <p:sp>
        <p:nvSpPr>
          <p:cNvPr id="10" name="object 10"/>
          <p:cNvSpPr txBox="1"/>
          <p:nvPr/>
        </p:nvSpPr>
        <p:spPr>
          <a:xfrm>
            <a:off x="2358732" y="1216787"/>
            <a:ext cx="949960" cy="3981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2800" spc="-5" dirty="0">
                <a:latin typeface="Arial"/>
                <a:cs typeface="Arial"/>
              </a:rPr>
              <a:t>Klo</a:t>
            </a:r>
            <a:r>
              <a:rPr sz="2800" dirty="0">
                <a:latin typeface="Arial"/>
                <a:cs typeface="Arial"/>
              </a:rPr>
              <a:t>r</a:t>
            </a:r>
            <a:r>
              <a:rPr sz="2800" spc="-10" dirty="0">
                <a:latin typeface="Arial"/>
                <a:cs typeface="Arial"/>
              </a:rPr>
              <a:t>ür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951432" y="709101"/>
            <a:ext cx="7839709" cy="1366400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456055" algn="l"/>
              </a:tabLst>
            </a:pPr>
            <a:r>
              <a:rPr spc="-5" dirty="0"/>
              <a:t>3.	Kontrol</a:t>
            </a:r>
            <a:r>
              <a:rPr spc="10" dirty="0"/>
              <a:t> </a:t>
            </a:r>
            <a:r>
              <a:rPr spc="-5" dirty="0"/>
              <a:t>edilecek</a:t>
            </a:r>
            <a:r>
              <a:rPr spc="10" dirty="0"/>
              <a:t> </a:t>
            </a:r>
            <a:r>
              <a:rPr spc="-5" dirty="0"/>
              <a:t>suyun</a:t>
            </a:r>
            <a:r>
              <a:rPr dirty="0"/>
              <a:t> </a:t>
            </a:r>
            <a:r>
              <a:rPr spc="-5" dirty="0"/>
              <a:t>10</a:t>
            </a:r>
            <a:r>
              <a:rPr spc="45" dirty="0"/>
              <a:t> </a:t>
            </a:r>
            <a:r>
              <a:rPr spc="-10" dirty="0"/>
              <a:t>mL</a:t>
            </a:r>
            <a:r>
              <a:rPr spc="-85" dirty="0"/>
              <a:t> </a:t>
            </a:r>
            <a:r>
              <a:rPr spc="-5" dirty="0"/>
              <a:t>'sine</a:t>
            </a:r>
            <a:r>
              <a:rPr spc="20" dirty="0"/>
              <a:t> </a:t>
            </a:r>
            <a:r>
              <a:rPr spc="-5" dirty="0"/>
              <a:t>1</a:t>
            </a:r>
            <a:r>
              <a:rPr spc="5" dirty="0"/>
              <a:t> </a:t>
            </a:r>
            <a:r>
              <a:rPr spc="-10" dirty="0"/>
              <a:t>mL</a:t>
            </a:r>
          </a:p>
        </p:txBody>
      </p:sp>
      <p:sp>
        <p:nvSpPr>
          <p:cNvPr id="12" name="object 12"/>
          <p:cNvSpPr txBox="1"/>
          <p:nvPr/>
        </p:nvSpPr>
        <p:spPr>
          <a:xfrm>
            <a:off x="1852371" y="1593342"/>
            <a:ext cx="8261984" cy="1305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dilüe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nitrik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asit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 ve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0.2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mL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gümüş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nitrat </a:t>
            </a:r>
            <a:r>
              <a:rPr sz="2800" spc="-5" dirty="0">
                <a:latin typeface="Arial"/>
                <a:cs typeface="Arial"/>
              </a:rPr>
              <a:t>çözeltisi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R2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ilave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25" dirty="0">
                <a:latin typeface="Arial"/>
                <a:cs typeface="Arial"/>
              </a:rPr>
              <a:t>edilir.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Çözelti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en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azından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15</a:t>
            </a:r>
            <a:r>
              <a:rPr sz="2800" spc="1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dakika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berrak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ve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renksiz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15" dirty="0">
                <a:latin typeface="Arial"/>
                <a:cs typeface="Arial"/>
              </a:rPr>
              <a:t>kalmalıdır.</a:t>
            </a:r>
            <a:endParaRPr sz="28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259673" y="3350387"/>
            <a:ext cx="1443355" cy="3981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5"/>
              </a:lnSpc>
            </a:pPr>
            <a:r>
              <a:rPr sz="2800" spc="-5" dirty="0">
                <a:latin typeface="Arial"/>
                <a:cs typeface="Arial"/>
              </a:rPr>
              <a:t>Kal</a:t>
            </a:r>
            <a:r>
              <a:rPr sz="2800" dirty="0">
                <a:latin typeface="Arial"/>
                <a:cs typeface="Arial"/>
              </a:rPr>
              <a:t>s</a:t>
            </a:r>
            <a:r>
              <a:rPr sz="2800" spc="-5" dirty="0">
                <a:latin typeface="Arial"/>
                <a:cs typeface="Arial"/>
              </a:rPr>
              <a:t>i</a:t>
            </a:r>
            <a:r>
              <a:rPr sz="2800" dirty="0">
                <a:latin typeface="Arial"/>
                <a:cs typeface="Arial"/>
              </a:rPr>
              <a:t>y</a:t>
            </a:r>
            <a:r>
              <a:rPr sz="2800" spc="-5" dirty="0">
                <a:latin typeface="Arial"/>
                <a:cs typeface="Arial"/>
              </a:rPr>
              <a:t>um</a:t>
            </a:r>
            <a:endParaRPr sz="2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52372" y="3300476"/>
            <a:ext cx="844740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1951355" algn="l"/>
              </a:tabLst>
            </a:pPr>
            <a:r>
              <a:rPr sz="2800" spc="-5" dirty="0">
                <a:latin typeface="Arial"/>
                <a:cs typeface="Arial"/>
              </a:rPr>
              <a:t>4.	Kontrol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edilecek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suyun </a:t>
            </a:r>
            <a:r>
              <a:rPr sz="2800" dirty="0">
                <a:latin typeface="Arial"/>
                <a:cs typeface="Arial"/>
              </a:rPr>
              <a:t>100</a:t>
            </a:r>
            <a:r>
              <a:rPr sz="2800" spc="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mL'sine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mL</a:t>
            </a:r>
            <a:endParaRPr sz="2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52371" y="3726891"/>
            <a:ext cx="7597140" cy="8788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amonyum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oksalat</a:t>
            </a:r>
            <a:r>
              <a:rPr sz="2800" spc="-5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TS ilave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edildiğinde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bulanıklık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spc="-15" dirty="0">
                <a:latin typeface="Arial"/>
                <a:cs typeface="Arial"/>
              </a:rPr>
              <a:t>oluşmamalıdır.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151807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45135" y="183769"/>
            <a:ext cx="9123045" cy="472440"/>
            <a:chOff x="21134" y="183769"/>
            <a:chExt cx="9123045" cy="472440"/>
          </a:xfrm>
        </p:grpSpPr>
        <p:sp>
          <p:nvSpPr>
            <p:cNvPr id="3" name="object 3"/>
            <p:cNvSpPr/>
            <p:nvPr/>
          </p:nvSpPr>
          <p:spPr>
            <a:xfrm>
              <a:off x="27484" y="190144"/>
              <a:ext cx="9116695" cy="459740"/>
            </a:xfrm>
            <a:custGeom>
              <a:avLst/>
              <a:gdLst/>
              <a:ahLst/>
              <a:cxnLst/>
              <a:rect l="l" t="t" r="r" b="b"/>
              <a:pathLst>
                <a:path w="9116695" h="459740">
                  <a:moveTo>
                    <a:pt x="0" y="459460"/>
                  </a:moveTo>
                  <a:lnTo>
                    <a:pt x="9116515" y="459460"/>
                  </a:lnTo>
                  <a:lnTo>
                    <a:pt x="9116515" y="0"/>
                  </a:lnTo>
                  <a:lnTo>
                    <a:pt x="0" y="0"/>
                  </a:lnTo>
                  <a:lnTo>
                    <a:pt x="0" y="45946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7484" y="183769"/>
              <a:ext cx="0" cy="472440"/>
            </a:xfrm>
            <a:custGeom>
              <a:avLst/>
              <a:gdLst/>
              <a:ahLst/>
              <a:cxnLst/>
              <a:rect l="l" t="t" r="r" b="b"/>
              <a:pathLst>
                <a:path h="472440">
                  <a:moveTo>
                    <a:pt x="0" y="0"/>
                  </a:moveTo>
                  <a:lnTo>
                    <a:pt x="0" y="472185"/>
                  </a:lnTo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132" y="183768"/>
              <a:ext cx="9123045" cy="472440"/>
            </a:xfrm>
            <a:custGeom>
              <a:avLst/>
              <a:gdLst/>
              <a:ahLst/>
              <a:cxnLst/>
              <a:rect l="l" t="t" r="r" b="b"/>
              <a:pathLst>
                <a:path w="9123045" h="472440">
                  <a:moveTo>
                    <a:pt x="9122867" y="459486"/>
                  </a:moveTo>
                  <a:lnTo>
                    <a:pt x="0" y="459486"/>
                  </a:lnTo>
                  <a:lnTo>
                    <a:pt x="0" y="472186"/>
                  </a:lnTo>
                  <a:lnTo>
                    <a:pt x="9122867" y="472186"/>
                  </a:lnTo>
                  <a:lnTo>
                    <a:pt x="9122867" y="459486"/>
                  </a:lnTo>
                  <a:close/>
                </a:path>
                <a:path w="9123045" h="472440">
                  <a:moveTo>
                    <a:pt x="9122867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9122867" y="12700"/>
                  </a:lnTo>
                  <a:lnTo>
                    <a:pt x="912286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040248" y="254889"/>
            <a:ext cx="22250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ArıtılmıĢ</a:t>
            </a:r>
            <a:r>
              <a:rPr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Su</a:t>
            </a:r>
            <a:r>
              <a:rPr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FFFFFF"/>
                </a:solidFill>
                <a:latin typeface="Calibri"/>
                <a:cs typeface="Calibri"/>
              </a:rPr>
              <a:t>Kontrolleri</a:t>
            </a:r>
            <a:endParaRPr>
              <a:latin typeface="Calibri"/>
              <a:cs typeface="Calibri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2231543" y="6479844"/>
            <a:ext cx="545465" cy="128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955"/>
              </a:lnSpc>
            </a:pP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1</a:t>
            </a:r>
            <a:r>
              <a:rPr sz="900" spc="-5" dirty="0">
                <a:solidFill>
                  <a:srgbClr val="888888"/>
                </a:solidFill>
                <a:latin typeface="Calibri"/>
                <a:cs typeface="Calibri"/>
              </a:rPr>
              <a:t>1.02.2</a:t>
            </a:r>
            <a:r>
              <a:rPr sz="900" spc="-15" dirty="0">
                <a:solidFill>
                  <a:srgbClr val="888888"/>
                </a:solidFill>
                <a:latin typeface="Calibri"/>
                <a:cs typeface="Calibri"/>
              </a:rPr>
              <a:t>0</a:t>
            </a:r>
            <a:r>
              <a:rPr sz="900" dirty="0">
                <a:solidFill>
                  <a:srgbClr val="888888"/>
                </a:solidFill>
                <a:latin typeface="Calibri"/>
                <a:cs typeface="Calibri"/>
              </a:rPr>
              <a:t>21</a:t>
            </a:r>
            <a:endParaRPr sz="90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4294967295"/>
          </p:nvPr>
        </p:nvSpPr>
        <p:spPr>
          <a:xfrm>
            <a:off x="1524000" y="1"/>
            <a:ext cx="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pPr marL="38100">
                <a:lnSpc>
                  <a:spcPts val="955"/>
                </a:lnSpc>
              </a:pPr>
              <a:t>7</a:t>
            </a:fld>
            <a:endParaRPr dirty="0"/>
          </a:p>
        </p:txBody>
      </p:sp>
      <p:sp>
        <p:nvSpPr>
          <p:cNvPr id="11" name="object 11"/>
          <p:cNvSpPr txBox="1"/>
          <p:nvPr/>
        </p:nvSpPr>
        <p:spPr>
          <a:xfrm>
            <a:off x="2358732" y="1216787"/>
            <a:ext cx="949960" cy="3981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2800" dirty="0">
                <a:latin typeface="Arial"/>
                <a:cs typeface="Arial"/>
              </a:rPr>
              <a:t>Nitrat</a:t>
            </a:r>
            <a:endParaRPr sz="2800">
              <a:latin typeface="Arial"/>
              <a:cs typeface="Arial"/>
            </a:endParaRPr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951431" y="709101"/>
            <a:ext cx="8028940" cy="1366400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356995" algn="l"/>
              </a:tabLst>
            </a:pPr>
            <a:r>
              <a:rPr spc="-5" dirty="0"/>
              <a:t>5.	Kontrol</a:t>
            </a:r>
            <a:r>
              <a:rPr spc="-10" dirty="0"/>
              <a:t> </a:t>
            </a:r>
            <a:r>
              <a:rPr dirty="0"/>
              <a:t>edilecek</a:t>
            </a:r>
            <a:r>
              <a:rPr spc="5" dirty="0"/>
              <a:t> </a:t>
            </a:r>
            <a:r>
              <a:rPr spc="-5" dirty="0"/>
              <a:t>suyun 5</a:t>
            </a:r>
            <a:r>
              <a:rPr spc="30" dirty="0"/>
              <a:t> </a:t>
            </a:r>
            <a:r>
              <a:rPr spc="-5" dirty="0"/>
              <a:t>mL'si</a:t>
            </a:r>
            <a:r>
              <a:rPr spc="20" dirty="0"/>
              <a:t> </a:t>
            </a:r>
            <a:r>
              <a:rPr dirty="0"/>
              <a:t>test </a:t>
            </a:r>
            <a:r>
              <a:rPr spc="-5" dirty="0"/>
              <a:t>tüpüne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body" idx="1"/>
          </p:nvPr>
        </p:nvSpPr>
        <p:spPr>
          <a:xfrm>
            <a:off x="2362200" y="1825626"/>
            <a:ext cx="10515600" cy="358752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87020">
              <a:lnSpc>
                <a:spcPct val="100000"/>
              </a:lnSpc>
              <a:spcBef>
                <a:spcPts val="95"/>
              </a:spcBef>
            </a:pPr>
            <a:r>
              <a:rPr spc="-5" dirty="0"/>
              <a:t>konarak</a:t>
            </a:r>
            <a:r>
              <a:rPr spc="15" dirty="0"/>
              <a:t> </a:t>
            </a:r>
            <a:r>
              <a:rPr spc="-5" dirty="0"/>
              <a:t>bir</a:t>
            </a:r>
            <a:r>
              <a:rPr dirty="0"/>
              <a:t> </a:t>
            </a:r>
            <a:r>
              <a:rPr spc="-5" dirty="0"/>
              <a:t>buz</a:t>
            </a:r>
            <a:r>
              <a:rPr spc="15" dirty="0"/>
              <a:t> </a:t>
            </a:r>
            <a:r>
              <a:rPr spc="-5" dirty="0"/>
              <a:t>banyosuna</a:t>
            </a:r>
            <a:r>
              <a:rPr spc="5" dirty="0"/>
              <a:t> </a:t>
            </a:r>
            <a:r>
              <a:rPr spc="-15" dirty="0"/>
              <a:t>yerleştirilir,</a:t>
            </a:r>
            <a:r>
              <a:rPr spc="10" dirty="0"/>
              <a:t> </a:t>
            </a:r>
            <a:r>
              <a:rPr spc="-5" dirty="0"/>
              <a:t>üzerine</a:t>
            </a:r>
            <a:r>
              <a:rPr spc="25" dirty="0"/>
              <a:t> </a:t>
            </a:r>
            <a:r>
              <a:rPr spc="-5" dirty="0"/>
              <a:t>100 </a:t>
            </a:r>
            <a:r>
              <a:rPr spc="-760" dirty="0"/>
              <a:t> </a:t>
            </a:r>
            <a:r>
              <a:rPr spc="-10" dirty="0"/>
              <a:t>g/L </a:t>
            </a:r>
            <a:r>
              <a:rPr spc="-5" dirty="0"/>
              <a:t>konsantrasyondaki potasyum </a:t>
            </a:r>
            <a:r>
              <a:rPr dirty="0"/>
              <a:t>klorür çözeltisi </a:t>
            </a:r>
            <a:r>
              <a:rPr spc="5" dirty="0"/>
              <a:t> </a:t>
            </a:r>
            <a:r>
              <a:rPr spc="-5" dirty="0"/>
              <a:t>R'den</a:t>
            </a:r>
            <a:r>
              <a:rPr spc="30" dirty="0"/>
              <a:t> </a:t>
            </a:r>
            <a:r>
              <a:rPr spc="-5" dirty="0"/>
              <a:t>0.4</a:t>
            </a:r>
            <a:r>
              <a:rPr spc="15" dirty="0"/>
              <a:t> </a:t>
            </a:r>
            <a:r>
              <a:rPr spc="-5" dirty="0"/>
              <a:t>mL</a:t>
            </a:r>
            <a:r>
              <a:rPr spc="-85" dirty="0"/>
              <a:t> </a:t>
            </a:r>
            <a:r>
              <a:rPr spc="-5" dirty="0"/>
              <a:t>ve</a:t>
            </a:r>
            <a:r>
              <a:rPr spc="10" dirty="0"/>
              <a:t> </a:t>
            </a:r>
            <a:r>
              <a:rPr spc="-5" dirty="0"/>
              <a:t>difenilamin</a:t>
            </a:r>
            <a:r>
              <a:rPr spc="30" dirty="0"/>
              <a:t> </a:t>
            </a:r>
            <a:r>
              <a:rPr spc="-5" dirty="0"/>
              <a:t>çözeltisi</a:t>
            </a:r>
            <a:r>
              <a:rPr dirty="0"/>
              <a:t> </a:t>
            </a:r>
            <a:r>
              <a:rPr spc="-5" dirty="0"/>
              <a:t>R'den</a:t>
            </a:r>
            <a:r>
              <a:rPr spc="30" dirty="0"/>
              <a:t> </a:t>
            </a:r>
            <a:r>
              <a:rPr spc="-5" dirty="0"/>
              <a:t>0.1</a:t>
            </a:r>
            <a:r>
              <a:rPr spc="20" dirty="0"/>
              <a:t> </a:t>
            </a:r>
            <a:r>
              <a:rPr spc="-10" dirty="0"/>
              <a:t>mL </a:t>
            </a:r>
            <a:r>
              <a:rPr spc="-765" dirty="0"/>
              <a:t> </a:t>
            </a:r>
            <a:r>
              <a:rPr spc="-5" dirty="0"/>
              <a:t>ilave</a:t>
            </a:r>
            <a:r>
              <a:rPr spc="5" dirty="0"/>
              <a:t> </a:t>
            </a:r>
            <a:r>
              <a:rPr spc="-5" dirty="0"/>
              <a:t>edilir </a:t>
            </a:r>
            <a:r>
              <a:rPr dirty="0"/>
              <a:t>ve</a:t>
            </a:r>
            <a:r>
              <a:rPr spc="-5" dirty="0"/>
              <a:t> </a:t>
            </a:r>
            <a:r>
              <a:rPr dirty="0"/>
              <a:t>bir</a:t>
            </a:r>
            <a:r>
              <a:rPr spc="5" dirty="0"/>
              <a:t> </a:t>
            </a:r>
            <a:r>
              <a:rPr spc="-5" dirty="0"/>
              <a:t>yandan</a:t>
            </a:r>
            <a:r>
              <a:rPr spc="5" dirty="0"/>
              <a:t> </a:t>
            </a:r>
            <a:r>
              <a:rPr spc="-5" dirty="0"/>
              <a:t>tüpteki</a:t>
            </a:r>
            <a:r>
              <a:rPr dirty="0"/>
              <a:t> </a:t>
            </a:r>
            <a:r>
              <a:rPr spc="-5" dirty="0"/>
              <a:t>bu</a:t>
            </a:r>
            <a:r>
              <a:rPr spc="5" dirty="0"/>
              <a:t> </a:t>
            </a:r>
            <a:r>
              <a:rPr spc="-5" dirty="0"/>
              <a:t>karışım </a:t>
            </a:r>
            <a:r>
              <a:rPr dirty="0"/>
              <a:t> </a:t>
            </a:r>
            <a:r>
              <a:rPr spc="-5" dirty="0"/>
              <a:t>çalkalanırken</a:t>
            </a:r>
            <a:r>
              <a:rPr spc="5" dirty="0"/>
              <a:t> </a:t>
            </a:r>
            <a:r>
              <a:rPr spc="-5" dirty="0"/>
              <a:t>diğer yandan</a:t>
            </a:r>
            <a:r>
              <a:rPr dirty="0"/>
              <a:t> </a:t>
            </a:r>
            <a:r>
              <a:rPr spc="-5" dirty="0"/>
              <a:t>damla</a:t>
            </a:r>
            <a:r>
              <a:rPr spc="35" dirty="0"/>
              <a:t> </a:t>
            </a:r>
            <a:r>
              <a:rPr spc="-5" dirty="0"/>
              <a:t>damla</a:t>
            </a:r>
            <a:r>
              <a:rPr spc="70" dirty="0"/>
              <a:t> </a:t>
            </a:r>
            <a:r>
              <a:rPr dirty="0"/>
              <a:t>azotsuz </a:t>
            </a:r>
            <a:r>
              <a:rPr spc="5" dirty="0"/>
              <a:t> </a:t>
            </a:r>
            <a:r>
              <a:rPr spc="-5" dirty="0"/>
              <a:t>sülfirik</a:t>
            </a:r>
            <a:r>
              <a:rPr spc="5" dirty="0"/>
              <a:t> </a:t>
            </a:r>
            <a:r>
              <a:rPr dirty="0"/>
              <a:t>asit </a:t>
            </a:r>
            <a:r>
              <a:rPr spc="-5" dirty="0"/>
              <a:t>R'den</a:t>
            </a:r>
            <a:r>
              <a:rPr spc="35" dirty="0"/>
              <a:t> </a:t>
            </a:r>
            <a:r>
              <a:rPr spc="-5" dirty="0"/>
              <a:t>5</a:t>
            </a:r>
            <a:r>
              <a:rPr dirty="0"/>
              <a:t> </a:t>
            </a:r>
            <a:r>
              <a:rPr spc="-5" dirty="0"/>
              <a:t>mL</a:t>
            </a:r>
            <a:r>
              <a:rPr spc="-95" dirty="0"/>
              <a:t> </a:t>
            </a:r>
            <a:r>
              <a:rPr spc="-5" dirty="0"/>
              <a:t>ilave</a:t>
            </a:r>
            <a:r>
              <a:rPr spc="10" dirty="0"/>
              <a:t> </a:t>
            </a:r>
            <a:r>
              <a:rPr spc="-25" dirty="0"/>
              <a:t>edilir.</a:t>
            </a:r>
            <a:r>
              <a:rPr spc="-55" dirty="0"/>
              <a:t> </a:t>
            </a:r>
            <a:r>
              <a:rPr spc="-5" dirty="0"/>
              <a:t>Tüp</a:t>
            </a:r>
            <a:r>
              <a:rPr spc="15" dirty="0"/>
              <a:t> </a:t>
            </a:r>
            <a:r>
              <a:rPr spc="-5" dirty="0"/>
              <a:t>50°C'1ik</a:t>
            </a:r>
            <a:r>
              <a:rPr spc="30" dirty="0"/>
              <a:t> </a:t>
            </a:r>
            <a:r>
              <a:rPr spc="-5" dirty="0"/>
              <a:t>su </a:t>
            </a:r>
            <a:r>
              <a:rPr dirty="0"/>
              <a:t> </a:t>
            </a:r>
            <a:r>
              <a:rPr spc="-5" dirty="0"/>
              <a:t>banyosuna</a:t>
            </a:r>
            <a:r>
              <a:rPr spc="5" dirty="0"/>
              <a:t> </a:t>
            </a:r>
            <a:r>
              <a:rPr spc="-25" dirty="0"/>
              <a:t>alınır.</a:t>
            </a:r>
            <a:r>
              <a:rPr spc="-5" dirty="0"/>
              <a:t> 15</a:t>
            </a:r>
            <a:r>
              <a:rPr spc="5" dirty="0"/>
              <a:t> </a:t>
            </a:r>
            <a:r>
              <a:rPr spc="-5" dirty="0"/>
              <a:t>dakika</a:t>
            </a:r>
            <a:r>
              <a:rPr spc="10" dirty="0"/>
              <a:t> </a:t>
            </a:r>
            <a:r>
              <a:rPr dirty="0"/>
              <a:t>sonra çözeltide,</a:t>
            </a:r>
            <a:r>
              <a:rPr spc="-10" dirty="0"/>
              <a:t> </a:t>
            </a:r>
            <a:r>
              <a:rPr spc="-5" dirty="0"/>
              <a:t>aynı</a:t>
            </a: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pc="-5" dirty="0"/>
              <a:t>koşullarda </a:t>
            </a:r>
            <a:r>
              <a:rPr dirty="0"/>
              <a:t>ve</a:t>
            </a:r>
            <a:r>
              <a:rPr spc="-5" dirty="0"/>
              <a:t> </a:t>
            </a:r>
            <a:r>
              <a:rPr dirty="0"/>
              <a:t>aynı </a:t>
            </a:r>
            <a:r>
              <a:rPr spc="-5" dirty="0"/>
              <a:t>zamanda</a:t>
            </a:r>
            <a:r>
              <a:rPr spc="15" dirty="0"/>
              <a:t> </a:t>
            </a:r>
            <a:r>
              <a:rPr spc="-10" dirty="0"/>
              <a:t>4.5</a:t>
            </a:r>
            <a:r>
              <a:rPr spc="45" dirty="0"/>
              <a:t> </a:t>
            </a:r>
            <a:r>
              <a:rPr spc="-5" dirty="0"/>
              <a:t>mL</a:t>
            </a:r>
            <a:r>
              <a:rPr spc="-90" dirty="0"/>
              <a:t> </a:t>
            </a:r>
            <a:r>
              <a:rPr dirty="0"/>
              <a:t>nitratsız</a:t>
            </a:r>
            <a:r>
              <a:rPr spc="-10" dirty="0"/>
              <a:t> </a:t>
            </a:r>
            <a:r>
              <a:rPr dirty="0"/>
              <a:t>su</a:t>
            </a:r>
            <a:r>
              <a:rPr spc="-5" dirty="0"/>
              <a:t> R</a:t>
            </a:r>
            <a:r>
              <a:rPr spc="10" dirty="0"/>
              <a:t> </a:t>
            </a:r>
            <a:r>
              <a:rPr dirty="0"/>
              <a:t>ve</a:t>
            </a:r>
          </a:p>
          <a:p>
            <a:pPr marL="12700">
              <a:lnSpc>
                <a:spcPct val="100000"/>
              </a:lnSpc>
            </a:pPr>
            <a:r>
              <a:rPr spc="-5" dirty="0"/>
              <a:t>0.5</a:t>
            </a:r>
            <a:r>
              <a:rPr spc="10" dirty="0"/>
              <a:t> </a:t>
            </a:r>
            <a:r>
              <a:rPr spc="-5" dirty="0"/>
              <a:t>mL</a:t>
            </a:r>
            <a:r>
              <a:rPr spc="-105" dirty="0"/>
              <a:t> </a:t>
            </a:r>
            <a:r>
              <a:rPr dirty="0"/>
              <a:t>standart</a:t>
            </a:r>
            <a:r>
              <a:rPr spc="5" dirty="0"/>
              <a:t> </a:t>
            </a:r>
            <a:r>
              <a:rPr dirty="0"/>
              <a:t>nitrat çözeltisi</a:t>
            </a:r>
            <a:r>
              <a:rPr spc="-5" dirty="0"/>
              <a:t> R (2</a:t>
            </a:r>
            <a:r>
              <a:rPr spc="-20" dirty="0"/>
              <a:t> </a:t>
            </a:r>
            <a:r>
              <a:rPr spc="-5" dirty="0"/>
              <a:t>ppm</a:t>
            </a:r>
            <a:r>
              <a:rPr spc="10" dirty="0"/>
              <a:t> </a:t>
            </a:r>
            <a:r>
              <a:rPr spc="-10" dirty="0"/>
              <a:t>NO3)</a:t>
            </a:r>
            <a:r>
              <a:rPr spc="15" dirty="0"/>
              <a:t> </a:t>
            </a:r>
            <a:r>
              <a:rPr spc="-5" dirty="0"/>
              <a:t>içeren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1852372" y="5434685"/>
            <a:ext cx="428180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karışımından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farklı</a:t>
            </a:r>
            <a:r>
              <a:rPr sz="2800" spc="-2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bir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125" dirty="0">
                <a:latin typeface="Arial"/>
                <a:cs typeface="Arial"/>
              </a:rPr>
              <a:t>mavi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6222070" y="5434685"/>
            <a:ext cx="313055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renk</a:t>
            </a:r>
            <a:r>
              <a:rPr sz="2800" spc="-45" dirty="0">
                <a:latin typeface="Arial"/>
                <a:cs typeface="Arial"/>
              </a:rPr>
              <a:t> </a:t>
            </a:r>
            <a:r>
              <a:rPr sz="2800" spc="-15" dirty="0">
                <a:latin typeface="Arial"/>
                <a:cs typeface="Arial"/>
              </a:rPr>
              <a:t>oluşmamalıdır.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304051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45135" y="183769"/>
            <a:ext cx="9123045" cy="472440"/>
            <a:chOff x="21134" y="183769"/>
            <a:chExt cx="9123045" cy="472440"/>
          </a:xfrm>
        </p:grpSpPr>
        <p:sp>
          <p:nvSpPr>
            <p:cNvPr id="3" name="object 3"/>
            <p:cNvSpPr/>
            <p:nvPr/>
          </p:nvSpPr>
          <p:spPr>
            <a:xfrm>
              <a:off x="27484" y="190144"/>
              <a:ext cx="9116695" cy="459740"/>
            </a:xfrm>
            <a:custGeom>
              <a:avLst/>
              <a:gdLst/>
              <a:ahLst/>
              <a:cxnLst/>
              <a:rect l="l" t="t" r="r" b="b"/>
              <a:pathLst>
                <a:path w="9116695" h="459740">
                  <a:moveTo>
                    <a:pt x="0" y="459460"/>
                  </a:moveTo>
                  <a:lnTo>
                    <a:pt x="9116515" y="459460"/>
                  </a:lnTo>
                  <a:lnTo>
                    <a:pt x="9116515" y="0"/>
                  </a:lnTo>
                  <a:lnTo>
                    <a:pt x="0" y="0"/>
                  </a:lnTo>
                  <a:lnTo>
                    <a:pt x="0" y="45946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7484" y="183769"/>
              <a:ext cx="0" cy="472440"/>
            </a:xfrm>
            <a:custGeom>
              <a:avLst/>
              <a:gdLst/>
              <a:ahLst/>
              <a:cxnLst/>
              <a:rect l="l" t="t" r="r" b="b"/>
              <a:pathLst>
                <a:path h="472440">
                  <a:moveTo>
                    <a:pt x="0" y="0"/>
                  </a:moveTo>
                  <a:lnTo>
                    <a:pt x="0" y="472185"/>
                  </a:lnTo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132" y="183768"/>
              <a:ext cx="9123045" cy="472440"/>
            </a:xfrm>
            <a:custGeom>
              <a:avLst/>
              <a:gdLst/>
              <a:ahLst/>
              <a:cxnLst/>
              <a:rect l="l" t="t" r="r" b="b"/>
              <a:pathLst>
                <a:path w="9123045" h="472440">
                  <a:moveTo>
                    <a:pt x="9122867" y="459486"/>
                  </a:moveTo>
                  <a:lnTo>
                    <a:pt x="0" y="459486"/>
                  </a:lnTo>
                  <a:lnTo>
                    <a:pt x="0" y="472186"/>
                  </a:lnTo>
                  <a:lnTo>
                    <a:pt x="9122867" y="472186"/>
                  </a:lnTo>
                  <a:lnTo>
                    <a:pt x="9122867" y="459486"/>
                  </a:lnTo>
                  <a:close/>
                </a:path>
                <a:path w="9123045" h="472440">
                  <a:moveTo>
                    <a:pt x="9122867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9122867" y="12700"/>
                  </a:lnTo>
                  <a:lnTo>
                    <a:pt x="912286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040248" y="254889"/>
            <a:ext cx="22250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ArıtılmıĢ</a:t>
            </a:r>
            <a:r>
              <a:rPr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Su</a:t>
            </a:r>
            <a:r>
              <a:rPr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FFFFFF"/>
                </a:solidFill>
                <a:latin typeface="Calibri"/>
                <a:cs typeface="Calibri"/>
              </a:rPr>
              <a:t>Kontrolleri</a:t>
            </a:r>
            <a:endParaRPr>
              <a:latin typeface="Calibri"/>
              <a:cs typeface="Calibri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2063077" y="2923668"/>
            <a:ext cx="3682365" cy="398145"/>
          </a:xfrm>
          <a:custGeom>
            <a:avLst/>
            <a:gdLst/>
            <a:ahLst/>
            <a:cxnLst/>
            <a:rect l="l" t="t" r="r" b="b"/>
            <a:pathLst>
              <a:path w="3682365" h="398145">
                <a:moveTo>
                  <a:pt x="3681984" y="0"/>
                </a:moveTo>
                <a:lnTo>
                  <a:pt x="0" y="0"/>
                </a:lnTo>
                <a:lnTo>
                  <a:pt x="0" y="397763"/>
                </a:lnTo>
                <a:lnTo>
                  <a:pt x="3681984" y="397763"/>
                </a:lnTo>
                <a:lnTo>
                  <a:pt x="3681984" y="0"/>
                </a:lnTo>
                <a:close/>
              </a:path>
            </a:pathLst>
          </a:custGeom>
          <a:solidFill>
            <a:srgbClr val="FFFF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 txBox="1"/>
          <p:nvPr/>
        </p:nvSpPr>
        <p:spPr>
          <a:xfrm>
            <a:off x="2358733" y="1216787"/>
            <a:ext cx="2235835" cy="3981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2800" spc="-5" dirty="0">
                <a:latin typeface="Arial"/>
                <a:cs typeface="Arial"/>
              </a:rPr>
              <a:t>Sülfat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Kontrol</a:t>
            </a:r>
            <a:endParaRPr sz="2800">
              <a:latin typeface="Arial"/>
              <a:cs typeface="Arial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4294967295"/>
          </p:nvPr>
        </p:nvSpPr>
        <p:spPr>
          <a:xfrm>
            <a:off x="1524000" y="1"/>
            <a:ext cx="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pPr marL="38100">
                <a:lnSpc>
                  <a:spcPts val="955"/>
                </a:lnSpc>
              </a:pPr>
              <a:t>8</a:t>
            </a:fld>
            <a:endParaRPr dirty="0"/>
          </a:p>
        </p:txBody>
      </p: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xfrm>
            <a:off x="1951432" y="709101"/>
            <a:ext cx="7997825" cy="1366400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642870" algn="l"/>
              </a:tabLst>
            </a:pPr>
            <a:r>
              <a:rPr spc="-5" dirty="0"/>
              <a:t>6.	edilecek</a:t>
            </a:r>
            <a:r>
              <a:rPr spc="5" dirty="0"/>
              <a:t> </a:t>
            </a:r>
            <a:r>
              <a:rPr spc="-5" dirty="0"/>
              <a:t>suyun 100</a:t>
            </a:r>
            <a:r>
              <a:rPr spc="35" dirty="0"/>
              <a:t> </a:t>
            </a:r>
            <a:r>
              <a:rPr spc="-10" dirty="0"/>
              <a:t>mL</a:t>
            </a:r>
            <a:r>
              <a:rPr spc="-90" dirty="0"/>
              <a:t> </a:t>
            </a:r>
            <a:r>
              <a:rPr spc="-5" dirty="0"/>
              <a:t>'sine</a:t>
            </a:r>
            <a:r>
              <a:rPr spc="15" dirty="0"/>
              <a:t> </a:t>
            </a:r>
            <a:r>
              <a:rPr spc="-5" dirty="0"/>
              <a:t>1</a:t>
            </a:r>
            <a:r>
              <a:rPr spc="15" dirty="0"/>
              <a:t> </a:t>
            </a:r>
            <a:r>
              <a:rPr spc="-10" dirty="0"/>
              <a:t>mL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1852372" y="1593343"/>
            <a:ext cx="8361045" cy="261289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751205">
              <a:spcBef>
                <a:spcPts val="95"/>
              </a:spcBef>
            </a:pPr>
            <a:r>
              <a:rPr sz="2800" spc="-5" dirty="0">
                <a:latin typeface="Arial"/>
                <a:cs typeface="Arial"/>
              </a:rPr>
              <a:t>baryum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klorür</a:t>
            </a:r>
            <a:r>
              <a:rPr sz="2800" spc="-3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TS ilave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edildiğinde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sıvı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berrak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ve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renksiz</a:t>
            </a:r>
            <a:r>
              <a:rPr sz="2800" spc="-10" dirty="0">
                <a:latin typeface="Arial"/>
                <a:cs typeface="Arial"/>
              </a:rPr>
              <a:t> </a:t>
            </a:r>
            <a:r>
              <a:rPr sz="2800" spc="-15" dirty="0">
                <a:latin typeface="Arial"/>
                <a:cs typeface="Arial"/>
              </a:rPr>
              <a:t>kalmalıdır.</a:t>
            </a:r>
            <a:endParaRPr sz="2800">
              <a:latin typeface="Arial"/>
              <a:cs typeface="Arial"/>
            </a:endParaRPr>
          </a:p>
          <a:p>
            <a:pPr>
              <a:spcBef>
                <a:spcPts val="25"/>
              </a:spcBef>
            </a:pPr>
            <a:endParaRPr sz="2900">
              <a:latin typeface="Arial"/>
              <a:cs typeface="Arial"/>
            </a:endParaRPr>
          </a:p>
          <a:p>
            <a:pPr marL="12700" marR="5080"/>
            <a:r>
              <a:rPr sz="2800" dirty="0">
                <a:latin typeface="Arial"/>
                <a:cs typeface="Arial"/>
              </a:rPr>
              <a:t>7. </a:t>
            </a:r>
            <a:r>
              <a:rPr sz="2800" spc="-5" dirty="0">
                <a:latin typeface="Arial"/>
                <a:cs typeface="Arial"/>
              </a:rPr>
              <a:t>Karbondioksit</a:t>
            </a:r>
            <a:r>
              <a:rPr sz="2800" spc="2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Kontrol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edilecek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suyun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25</a:t>
            </a:r>
            <a:r>
              <a:rPr sz="2800" spc="40" dirty="0">
                <a:latin typeface="Arial"/>
                <a:cs typeface="Arial"/>
              </a:rPr>
              <a:t> </a:t>
            </a:r>
            <a:r>
              <a:rPr sz="2800" spc="-10" dirty="0">
                <a:latin typeface="Arial"/>
                <a:cs typeface="Arial"/>
              </a:rPr>
              <a:t>mL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'sine 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25 </a:t>
            </a:r>
            <a:r>
              <a:rPr sz="2800" spc="-10" dirty="0">
                <a:latin typeface="Arial"/>
                <a:cs typeface="Arial"/>
              </a:rPr>
              <a:t>mL </a:t>
            </a:r>
            <a:r>
              <a:rPr sz="2800" spc="-5" dirty="0">
                <a:latin typeface="Arial"/>
                <a:cs typeface="Arial"/>
              </a:rPr>
              <a:t>kalsiyum </a:t>
            </a:r>
            <a:r>
              <a:rPr sz="2800" dirty="0">
                <a:latin typeface="Arial"/>
                <a:cs typeface="Arial"/>
              </a:rPr>
              <a:t>hidroksit </a:t>
            </a:r>
            <a:r>
              <a:rPr sz="2800" spc="-5" dirty="0">
                <a:latin typeface="Arial"/>
                <a:cs typeface="Arial"/>
              </a:rPr>
              <a:t>TS ilave edildiğinde </a:t>
            </a:r>
            <a:r>
              <a:rPr sz="2800" dirty="0">
                <a:latin typeface="Arial"/>
                <a:cs typeface="Arial"/>
              </a:rPr>
              <a:t>karışım </a:t>
            </a:r>
            <a:r>
              <a:rPr sz="2800" spc="-76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berrak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kalmalıdır.</a:t>
            </a:r>
            <a:endParaRPr sz="28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14610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545135" y="183769"/>
            <a:ext cx="9123045" cy="472440"/>
            <a:chOff x="21134" y="183769"/>
            <a:chExt cx="9123045" cy="472440"/>
          </a:xfrm>
        </p:grpSpPr>
        <p:sp>
          <p:nvSpPr>
            <p:cNvPr id="3" name="object 3"/>
            <p:cNvSpPr/>
            <p:nvPr/>
          </p:nvSpPr>
          <p:spPr>
            <a:xfrm>
              <a:off x="27484" y="190144"/>
              <a:ext cx="9116695" cy="459740"/>
            </a:xfrm>
            <a:custGeom>
              <a:avLst/>
              <a:gdLst/>
              <a:ahLst/>
              <a:cxnLst/>
              <a:rect l="l" t="t" r="r" b="b"/>
              <a:pathLst>
                <a:path w="9116695" h="459740">
                  <a:moveTo>
                    <a:pt x="0" y="459460"/>
                  </a:moveTo>
                  <a:lnTo>
                    <a:pt x="9116515" y="459460"/>
                  </a:lnTo>
                  <a:lnTo>
                    <a:pt x="9116515" y="0"/>
                  </a:lnTo>
                  <a:lnTo>
                    <a:pt x="0" y="0"/>
                  </a:lnTo>
                  <a:lnTo>
                    <a:pt x="0" y="45946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27484" y="183769"/>
              <a:ext cx="0" cy="472440"/>
            </a:xfrm>
            <a:custGeom>
              <a:avLst/>
              <a:gdLst/>
              <a:ahLst/>
              <a:cxnLst/>
              <a:rect l="l" t="t" r="r" b="b"/>
              <a:pathLst>
                <a:path h="472440">
                  <a:moveTo>
                    <a:pt x="0" y="0"/>
                  </a:moveTo>
                  <a:lnTo>
                    <a:pt x="0" y="472185"/>
                  </a:lnTo>
                </a:path>
              </a:pathLst>
            </a:custGeom>
            <a:ln w="12700">
              <a:solidFill>
                <a:srgbClr val="5B9BD4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21132" y="183768"/>
              <a:ext cx="9123045" cy="472440"/>
            </a:xfrm>
            <a:custGeom>
              <a:avLst/>
              <a:gdLst/>
              <a:ahLst/>
              <a:cxnLst/>
              <a:rect l="l" t="t" r="r" b="b"/>
              <a:pathLst>
                <a:path w="9123045" h="472440">
                  <a:moveTo>
                    <a:pt x="9122867" y="459486"/>
                  </a:moveTo>
                  <a:lnTo>
                    <a:pt x="0" y="459486"/>
                  </a:lnTo>
                  <a:lnTo>
                    <a:pt x="0" y="472186"/>
                  </a:lnTo>
                  <a:lnTo>
                    <a:pt x="9122867" y="472186"/>
                  </a:lnTo>
                  <a:lnTo>
                    <a:pt x="9122867" y="459486"/>
                  </a:lnTo>
                  <a:close/>
                </a:path>
                <a:path w="9123045" h="472440">
                  <a:moveTo>
                    <a:pt x="9122867" y="0"/>
                  </a:moveTo>
                  <a:lnTo>
                    <a:pt x="0" y="0"/>
                  </a:lnTo>
                  <a:lnTo>
                    <a:pt x="0" y="12700"/>
                  </a:lnTo>
                  <a:lnTo>
                    <a:pt x="9122867" y="12700"/>
                  </a:lnTo>
                  <a:lnTo>
                    <a:pt x="9122867" y="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5040248" y="254889"/>
            <a:ext cx="222504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ArıtılmıĢ</a:t>
            </a:r>
            <a:r>
              <a:rPr b="1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dirty="0">
                <a:solidFill>
                  <a:srgbClr val="FFFFFF"/>
                </a:solidFill>
                <a:latin typeface="Calibri"/>
                <a:cs typeface="Calibri"/>
              </a:rPr>
              <a:t>Su</a:t>
            </a:r>
            <a:r>
              <a:rPr b="1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b="1" spc="-10" dirty="0">
                <a:solidFill>
                  <a:srgbClr val="FFFFFF"/>
                </a:solidFill>
                <a:latin typeface="Calibri"/>
                <a:cs typeface="Calibri"/>
              </a:rPr>
              <a:t>Kontrolleri</a:t>
            </a:r>
            <a:endParaRPr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4294967295"/>
          </p:nvPr>
        </p:nvSpPr>
        <p:spPr>
          <a:xfrm>
            <a:off x="1524000" y="1"/>
            <a:ext cx="0" cy="3847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955"/>
              </a:lnSpc>
            </a:pPr>
            <a:fld id="{81D60167-4931-47E6-BA6A-407CBD079E47}" type="slidenum">
              <a:rPr dirty="0"/>
              <a:pPr marL="38100">
                <a:lnSpc>
                  <a:spcPts val="955"/>
                </a:lnSpc>
              </a:pPr>
              <a:t>9</a:t>
            </a:fld>
            <a:endParaRPr dirty="0"/>
          </a:p>
        </p:txBody>
      </p:sp>
      <p:sp>
        <p:nvSpPr>
          <p:cNvPr id="10" name="object 10"/>
          <p:cNvSpPr txBox="1"/>
          <p:nvPr/>
        </p:nvSpPr>
        <p:spPr>
          <a:xfrm>
            <a:off x="2353184" y="1598931"/>
            <a:ext cx="3624579" cy="3981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0"/>
              </a:lnSpc>
            </a:pPr>
            <a:r>
              <a:rPr sz="2800" spc="-5" dirty="0">
                <a:latin typeface="Arial"/>
                <a:cs typeface="Arial"/>
              </a:rPr>
              <a:t>Okside</a:t>
            </a:r>
            <a:r>
              <a:rPr sz="2800" dirty="0">
                <a:latin typeface="Arial"/>
                <a:cs typeface="Arial"/>
              </a:rPr>
              <a:t> olabilen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madde</a:t>
            </a:r>
            <a:endParaRPr sz="2800">
              <a:latin typeface="Arial"/>
              <a:cs typeface="Arial"/>
            </a:endParaRPr>
          </a:p>
        </p:txBody>
      </p: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xfrm>
            <a:off x="1945945" y="1091066"/>
            <a:ext cx="8418195" cy="1366400"/>
          </a:xfrm>
          <a:prstGeom prst="rect">
            <a:avLst/>
          </a:prstGeom>
        </p:spPr>
        <p:txBody>
          <a:bodyPr vert="horz" wrap="square" lIns="0" tIns="12065" rIns="0" bIns="0" rtlCol="0" anchor="ctr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4132579" algn="l"/>
              </a:tabLst>
            </a:pPr>
            <a:r>
              <a:rPr spc="-5" dirty="0"/>
              <a:t>8.	Kontrol</a:t>
            </a:r>
            <a:r>
              <a:rPr spc="-15" dirty="0"/>
              <a:t> </a:t>
            </a:r>
            <a:r>
              <a:rPr dirty="0"/>
              <a:t>edilecek</a:t>
            </a:r>
            <a:r>
              <a:rPr spc="-10" dirty="0"/>
              <a:t> </a:t>
            </a:r>
            <a:r>
              <a:rPr dirty="0"/>
              <a:t>suyun</a:t>
            </a:r>
            <a:r>
              <a:rPr spc="-15" dirty="0"/>
              <a:t> </a:t>
            </a:r>
            <a:r>
              <a:rPr spc="-5" dirty="0"/>
              <a:t>100</a:t>
            </a:r>
          </a:p>
        </p:txBody>
      </p:sp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xfrm>
            <a:off x="2362200" y="1825625"/>
            <a:ext cx="10515600" cy="1690718"/>
          </a:xfrm>
          <a:prstGeom prst="rect">
            <a:avLst/>
          </a:prstGeom>
        </p:spPr>
        <p:txBody>
          <a:bodyPr vert="horz" wrap="square" lIns="0" tIns="394207" rIns="0" bIns="0" rtlCol="0">
            <a:spAutoFit/>
          </a:bodyPr>
          <a:lstStyle/>
          <a:p>
            <a:pPr marL="6985" marR="5080">
              <a:lnSpc>
                <a:spcPct val="100000"/>
              </a:lnSpc>
              <a:spcBef>
                <a:spcPts val="95"/>
              </a:spcBef>
            </a:pPr>
            <a:r>
              <a:rPr spc="-10" dirty="0"/>
              <a:t>mL </a:t>
            </a:r>
            <a:r>
              <a:rPr spc="-5" dirty="0"/>
              <a:t>'sine </a:t>
            </a:r>
            <a:r>
              <a:rPr dirty="0"/>
              <a:t>10 </a:t>
            </a:r>
            <a:r>
              <a:rPr spc="-10" dirty="0"/>
              <a:t>mL </a:t>
            </a:r>
            <a:r>
              <a:rPr spc="-5" dirty="0"/>
              <a:t>dilüe </a:t>
            </a:r>
            <a:r>
              <a:rPr dirty="0"/>
              <a:t>(seyreltik) </a:t>
            </a:r>
            <a:r>
              <a:rPr spc="-5" dirty="0"/>
              <a:t>sülfirik asit R ve 0.1 </a:t>
            </a:r>
            <a:r>
              <a:rPr spc="-765" dirty="0"/>
              <a:t> </a:t>
            </a:r>
            <a:r>
              <a:rPr spc="-10" dirty="0"/>
              <a:t>mL </a:t>
            </a:r>
            <a:r>
              <a:rPr dirty="0"/>
              <a:t>0.02 </a:t>
            </a:r>
            <a:r>
              <a:rPr spc="-5" dirty="0"/>
              <a:t>M </a:t>
            </a:r>
            <a:r>
              <a:rPr dirty="0"/>
              <a:t>potasyum </a:t>
            </a:r>
            <a:r>
              <a:rPr spc="-5" dirty="0"/>
              <a:t>permanganat ilave </a:t>
            </a:r>
            <a:r>
              <a:rPr dirty="0"/>
              <a:t>edilerek </a:t>
            </a:r>
            <a:r>
              <a:rPr spc="-5" dirty="0"/>
              <a:t>5 </a:t>
            </a:r>
            <a:r>
              <a:rPr spc="-765" dirty="0"/>
              <a:t> </a:t>
            </a:r>
            <a:r>
              <a:rPr spc="-5" dirty="0"/>
              <a:t>dakika</a:t>
            </a:r>
            <a:r>
              <a:rPr dirty="0"/>
              <a:t> </a:t>
            </a:r>
            <a:r>
              <a:rPr spc="-15" dirty="0"/>
              <a:t>kaynatılır,</a:t>
            </a:r>
            <a:r>
              <a:rPr spc="-25" dirty="0"/>
              <a:t> </a:t>
            </a:r>
            <a:r>
              <a:rPr spc="-5" dirty="0"/>
              <a:t>açık pembe</a:t>
            </a:r>
            <a:r>
              <a:rPr spc="15" dirty="0"/>
              <a:t> </a:t>
            </a:r>
            <a:r>
              <a:rPr dirty="0"/>
              <a:t>renk</a:t>
            </a:r>
            <a:r>
              <a:rPr spc="-5" dirty="0"/>
              <a:t> tamamen </a:t>
            </a:r>
            <a:r>
              <a:rPr dirty="0"/>
              <a:t> </a:t>
            </a:r>
            <a:r>
              <a:rPr spc="-15" dirty="0"/>
              <a:t>kaybolmamalıdır.</a:t>
            </a:r>
          </a:p>
        </p:txBody>
      </p:sp>
      <p:sp>
        <p:nvSpPr>
          <p:cNvPr id="13" name="object 13"/>
          <p:cNvSpPr txBox="1"/>
          <p:nvPr/>
        </p:nvSpPr>
        <p:spPr>
          <a:xfrm>
            <a:off x="2254124" y="4159251"/>
            <a:ext cx="2394585" cy="398145"/>
          </a:xfrm>
          <a:prstGeom prst="rect">
            <a:avLst/>
          </a:prstGeom>
          <a:solidFill>
            <a:srgbClr val="FFFF00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3065"/>
              </a:lnSpc>
            </a:pPr>
            <a:r>
              <a:rPr sz="2800" spc="-5" dirty="0">
                <a:latin typeface="Arial"/>
                <a:cs typeface="Arial"/>
              </a:rPr>
              <a:t>Uçmayan</a:t>
            </a:r>
            <a:r>
              <a:rPr sz="2800" spc="-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artık</a:t>
            </a:r>
            <a:endParaRPr sz="2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846885" y="4109161"/>
            <a:ext cx="848804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spcBef>
                <a:spcPts val="95"/>
              </a:spcBef>
              <a:tabLst>
                <a:tab pos="2801620" algn="l"/>
              </a:tabLst>
            </a:pPr>
            <a:r>
              <a:rPr sz="2800" spc="-5" dirty="0">
                <a:latin typeface="Arial"/>
                <a:cs typeface="Arial"/>
              </a:rPr>
              <a:t>9.	Kontrol </a:t>
            </a:r>
            <a:r>
              <a:rPr sz="2800" dirty="0">
                <a:latin typeface="Arial"/>
                <a:cs typeface="Arial"/>
              </a:rPr>
              <a:t>edilecek suyun</a:t>
            </a:r>
            <a:r>
              <a:rPr sz="2800" spc="-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100</a:t>
            </a:r>
            <a:r>
              <a:rPr sz="2800" spc="3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mL'si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su</a:t>
            </a:r>
            <a:endParaRPr sz="28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816290" y="4535379"/>
            <a:ext cx="8322945" cy="1513491"/>
          </a:xfrm>
          <a:prstGeom prst="rect">
            <a:avLst/>
          </a:prstGeom>
        </p:spPr>
        <p:txBody>
          <a:bodyPr vert="horz" wrap="square" lIns="0" tIns="24765" rIns="0" bIns="0" rtlCol="0">
            <a:spAutoFit/>
          </a:bodyPr>
          <a:lstStyle/>
          <a:p>
            <a:pPr marL="12700" marR="5080">
              <a:lnSpc>
                <a:spcPct val="97000"/>
              </a:lnSpc>
              <a:spcBef>
                <a:spcPts val="195"/>
              </a:spcBef>
            </a:pPr>
            <a:r>
              <a:rPr sz="2800" spc="-5" dirty="0">
                <a:latin typeface="Arial"/>
                <a:cs typeface="Arial"/>
              </a:rPr>
              <a:t>banyosu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üzerinde</a:t>
            </a:r>
            <a:r>
              <a:rPr sz="2800" dirty="0">
                <a:latin typeface="Arial"/>
                <a:cs typeface="Arial"/>
              </a:rPr>
              <a:t> buharlaştırılır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ve</a:t>
            </a:r>
            <a:r>
              <a:rPr sz="2800" spc="-15" dirty="0">
                <a:latin typeface="Arial"/>
                <a:cs typeface="Arial"/>
              </a:rPr>
              <a:t> </a:t>
            </a:r>
            <a:r>
              <a:rPr sz="2800" dirty="0">
                <a:latin typeface="Arial"/>
                <a:cs typeface="Arial"/>
              </a:rPr>
              <a:t>100-105°C'lik 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etüvde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20" dirty="0">
                <a:latin typeface="Arial"/>
                <a:cs typeface="Arial"/>
              </a:rPr>
              <a:t>kurutulur.</a:t>
            </a:r>
            <a:r>
              <a:rPr sz="2800" spc="1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Uçmayan</a:t>
            </a:r>
            <a:r>
              <a:rPr sz="2800" spc="2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artık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ağırlığı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1</a:t>
            </a:r>
            <a:r>
              <a:rPr sz="2800" dirty="0">
                <a:latin typeface="Arial"/>
                <a:cs typeface="Arial"/>
              </a:rPr>
              <a:t> </a:t>
            </a:r>
            <a:r>
              <a:rPr sz="2800" spc="-5" dirty="0" err="1">
                <a:latin typeface="Arial"/>
                <a:cs typeface="Arial"/>
              </a:rPr>
              <a:t>mg'dan</a:t>
            </a:r>
            <a:r>
              <a:rPr sz="2800" spc="40" dirty="0">
                <a:latin typeface="Arial"/>
                <a:cs typeface="Arial"/>
              </a:rPr>
              <a:t> </a:t>
            </a:r>
            <a:endParaRPr lang="tr-TR" sz="2800" spc="40" dirty="0">
              <a:latin typeface="Arial"/>
              <a:cs typeface="Arial"/>
            </a:endParaRPr>
          </a:p>
          <a:p>
            <a:pPr marL="12700" marR="5080">
              <a:lnSpc>
                <a:spcPct val="97000"/>
              </a:lnSpc>
              <a:spcBef>
                <a:spcPts val="195"/>
              </a:spcBef>
            </a:pPr>
            <a:r>
              <a:rPr sz="2800" spc="-5" dirty="0">
                <a:latin typeface="Arial"/>
                <a:cs typeface="Arial"/>
              </a:rPr>
              <a:t>(% </a:t>
            </a:r>
            <a:r>
              <a:rPr sz="2800" spc="-760" dirty="0">
                <a:latin typeface="Arial"/>
                <a:cs typeface="Arial"/>
              </a:rPr>
              <a:t> </a:t>
            </a:r>
            <a:r>
              <a:rPr sz="4200" spc="-15" baseline="-3968" dirty="0">
                <a:latin typeface="Arial"/>
                <a:cs typeface="Arial"/>
              </a:rPr>
              <a:t>0.</a:t>
            </a:r>
            <a:r>
              <a:rPr sz="4200" spc="7" baseline="-3968" dirty="0">
                <a:latin typeface="Arial"/>
                <a:cs typeface="Arial"/>
              </a:rPr>
              <a:t>0</a:t>
            </a:r>
            <a:r>
              <a:rPr sz="4200" spc="-15" baseline="-3968" dirty="0">
                <a:latin typeface="Arial"/>
                <a:cs typeface="Arial"/>
              </a:rPr>
              <a:t>0</a:t>
            </a:r>
            <a:r>
              <a:rPr sz="4200" baseline="-3968" dirty="0">
                <a:latin typeface="Arial"/>
                <a:cs typeface="Arial"/>
              </a:rPr>
              <a:t>1</a:t>
            </a:r>
            <a:r>
              <a:rPr sz="4200" spc="-7" baseline="-3968" dirty="0">
                <a:latin typeface="Arial"/>
                <a:cs typeface="Arial"/>
              </a:rPr>
              <a:t>) </a:t>
            </a:r>
            <a:r>
              <a:rPr sz="4200" baseline="-3968" dirty="0" err="1">
                <a:latin typeface="Arial"/>
                <a:cs typeface="Arial"/>
              </a:rPr>
              <a:t>f</a:t>
            </a:r>
            <a:r>
              <a:rPr sz="4200" spc="-15" baseline="-3968" dirty="0" err="1">
                <a:latin typeface="Arial"/>
                <a:cs typeface="Arial"/>
              </a:rPr>
              <a:t>a</a:t>
            </a:r>
            <a:r>
              <a:rPr sz="4200" baseline="-3968" dirty="0" err="1">
                <a:latin typeface="Arial"/>
                <a:cs typeface="Arial"/>
              </a:rPr>
              <a:t>z</a:t>
            </a:r>
            <a:r>
              <a:rPr sz="4200" spc="-15" baseline="-3968" dirty="0" err="1">
                <a:latin typeface="Arial"/>
                <a:cs typeface="Arial"/>
              </a:rPr>
              <a:t>l</a:t>
            </a:r>
            <a:r>
              <a:rPr sz="4200" spc="-7" baseline="-3968" dirty="0" err="1">
                <a:latin typeface="Arial"/>
                <a:cs typeface="Arial"/>
              </a:rPr>
              <a:t>a</a:t>
            </a:r>
            <a:r>
              <a:rPr lang="tr-TR" sz="4200" spc="-7" baseline="-3968" dirty="0">
                <a:latin typeface="Arial"/>
                <a:cs typeface="Arial"/>
              </a:rPr>
              <a:t> olmamalıdır.</a:t>
            </a:r>
            <a:endParaRPr sz="2800" dirty="0">
              <a:latin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065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946</Words>
  <Application>Microsoft Office PowerPoint</Application>
  <PresentationFormat>Geniş ekran</PresentationFormat>
  <Paragraphs>113</Paragraphs>
  <Slides>19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Office Teması</vt:lpstr>
      <vt:lpstr>PowerPoint Sunusu</vt:lpstr>
      <vt:lpstr>Distile Suyun Saklanması</vt:lpstr>
      <vt:lpstr>Enjektabl preparatların hazırlanmasında kullanılan  distile su taze hazırlanmış olmalı; hazırlandıktan  hemen sonra, en geç aynı iş günü kullanılmalıdır. Bazı farmakopeler distile suyun saklanması için  koruyucu madde ilavesine müsaade eder  (Bakteriostatik içeren enjeksiyonluk su).</vt:lpstr>
      <vt:lpstr>Kullandığımız arıtılmış suya (deiyonize ve distile su)  aşağıda verilen kontroller uygulanır.</vt:lpstr>
      <vt:lpstr>PowerPoint Sunusu</vt:lpstr>
      <vt:lpstr>3. Kontrol edilecek suyun 10 mL 'sine 1 mL</vt:lpstr>
      <vt:lpstr>5. Kontrol edilecek suyun 5 mL'si test tüpüne</vt:lpstr>
      <vt:lpstr>6. edilecek suyun 100 mL 'sine 1 mL</vt:lpstr>
      <vt:lpstr>8. Kontrol edilecek suyun 100</vt:lpstr>
      <vt:lpstr>Enjeksiyonluk Su Kontrolleri</vt:lpstr>
      <vt:lpstr>PİROJEN VE PİROJEN MADDE  KONTROLÜ</vt:lpstr>
      <vt:lpstr>PİROJEN VE PİROJEN MADDE  KONTROLÜ</vt:lpstr>
      <vt:lpstr>PİROJEN VE PİROJEN MADDE KONTROLÜ</vt:lpstr>
      <vt:lpstr>PowerPoint Sunusu</vt:lpstr>
      <vt:lpstr>PİROJEN VE PİROJEN MADDE KONTROLÜ</vt:lpstr>
      <vt:lpstr>PİROJEN VE PİROJEN MADDE KONTROLÜ</vt:lpstr>
      <vt:lpstr>PİROJEN VE PİROJEN MADDE KONTROLÜ</vt:lpstr>
      <vt:lpstr>PİROJEN VE PİROJEN MADDE KONTROLÜ</vt:lpstr>
      <vt:lpstr>PİROJEN VE PİROJEN MADDE KONTROLÜ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2021-03-15T12:16:49Z</dcterms:created>
  <dcterms:modified xsi:type="dcterms:W3CDTF">2021-03-15T12:17:08Z</dcterms:modified>
</cp:coreProperties>
</file>