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5" r:id="rId3"/>
    <p:sldId id="284" r:id="rId4"/>
    <p:sldId id="286" r:id="rId5"/>
    <p:sldId id="287" r:id="rId6"/>
    <p:sldId id="288" r:id="rId7"/>
    <p:sldId id="290" r:id="rId8"/>
    <p:sldId id="289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6.04.2022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83568" y="260648"/>
            <a:ext cx="2781531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accent3">
                    <a:lumMod val="75000"/>
                  </a:schemeClr>
                </a:solidFill>
              </a:rPr>
              <a:t>B) Dil </a:t>
            </a:r>
            <a:r>
              <a:rPr lang="tr-TR" sz="3500" b="1">
                <a:solidFill>
                  <a:schemeClr val="accent3">
                    <a:lumMod val="75000"/>
                  </a:schemeClr>
                </a:solidFill>
              </a:rPr>
              <a:t>Gelişimi</a:t>
            </a:r>
            <a:endParaRPr lang="tr-TR" sz="3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4196" y="1484784"/>
            <a:ext cx="8922300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300"/>
              <a:t>Birçok kişi için ileri yetişkinlikte kelime bilgisi ve kelime anlamı değişmeden </a:t>
            </a:r>
            <a:r>
              <a:rPr lang="tr-TR" sz="3300" smtClean="0"/>
              <a:t>devam etmektedir </a:t>
            </a:r>
            <a:r>
              <a:rPr lang="tr-TR" sz="3300"/>
              <a:t>ve ilerlemektedir. Ancak, konuşma </a:t>
            </a:r>
            <a:r>
              <a:rPr lang="tr-TR" sz="3300" smtClean="0"/>
              <a:t>sırasında kullanmak </a:t>
            </a:r>
            <a:r>
              <a:rPr lang="tr-TR" sz="3300"/>
              <a:t>üzere </a:t>
            </a:r>
            <a:r>
              <a:rPr lang="tr-TR" sz="3300" smtClean="0"/>
              <a:t>kelimelerin geri </a:t>
            </a:r>
            <a:r>
              <a:rPr lang="tr-TR" sz="3300"/>
              <a:t>çağırılmasında, konuşulanları anlamada, fonolojik becerilerde ve bazı </a:t>
            </a:r>
            <a:r>
              <a:rPr lang="tr-TR" sz="3300" smtClean="0"/>
              <a:t>diyaloglarda düşüş </a:t>
            </a:r>
            <a:r>
              <a:rPr lang="tr-TR" sz="3300"/>
              <a:t>görülmektedir. Yaşlı yetişkinlerdeki bu değişimlerin bellek ve </a:t>
            </a:r>
            <a:r>
              <a:rPr lang="tr-TR" sz="3300" smtClean="0"/>
              <a:t>duymadaki düşüşün </a:t>
            </a:r>
            <a:r>
              <a:rPr lang="tr-TR" sz="3300"/>
              <a:t>ya da bir hastalığın sonucunda ortaya çıkması olasıdır.</a:t>
            </a:r>
          </a:p>
        </p:txBody>
      </p:sp>
    </p:spTree>
    <p:extLst>
      <p:ext uri="{BB962C8B-B14F-4D97-AF65-F5344CB8AC3E}">
        <p14:creationId xmlns:p14="http://schemas.microsoft.com/office/powerpoint/2010/main" val="149915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95536" y="1254239"/>
            <a:ext cx="566212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Emekliliğe Uyum Sağlamak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14196" y="2550383"/>
            <a:ext cx="89223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Emeklilik bir olay değil bir süreçtir (Moen, 2007). Emeklilikle ilgili çalışmaların </a:t>
            </a:r>
            <a:r>
              <a:rPr lang="tr-TR" sz="3500" smtClean="0"/>
              <a:t>çoğu, boylamsal </a:t>
            </a:r>
            <a:r>
              <a:rPr lang="tr-TR" sz="3500"/>
              <a:t>değil kesitsel çalışmalardır ve bu çalışmalar da kadınlar yerine </a:t>
            </a:r>
            <a:r>
              <a:rPr lang="tr-TR" sz="3500" smtClean="0"/>
              <a:t>erkeklere odaklanmaktadır</a:t>
            </a:r>
            <a:r>
              <a:rPr lang="tr-TR" sz="35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464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12" y="1700808"/>
            <a:ext cx="8422390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82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609069"/>
            <a:ext cx="332494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accent3">
                    <a:lumMod val="75000"/>
                  </a:schemeClr>
                </a:solidFill>
              </a:rPr>
              <a:t>D) Zihinsel </a:t>
            </a:r>
            <a:r>
              <a:rPr lang="tr-TR" sz="3500" b="1">
                <a:solidFill>
                  <a:schemeClr val="accent3">
                    <a:lumMod val="75000"/>
                  </a:schemeClr>
                </a:solidFill>
              </a:rPr>
              <a:t>Sağlık</a:t>
            </a:r>
            <a:endParaRPr lang="tr-TR" sz="3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9276" y="1977221"/>
            <a:ext cx="89072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İnsanların büyük bir kısmı uzun bir yaşam sürmek istemektedir ancak </a:t>
            </a:r>
            <a:r>
              <a:rPr lang="tr-TR" sz="3500" smtClean="0"/>
              <a:t>yaşlılıkta yaşamlar</a:t>
            </a:r>
            <a:r>
              <a:rPr lang="tr-TR" sz="3500"/>
              <a:t>, zihinsel bir rahatsızlıktan dolayı </a:t>
            </a:r>
            <a:r>
              <a:rPr lang="tr-TR" sz="3500" smtClean="0"/>
              <a:t>altüst olmaktadır</a:t>
            </a:r>
            <a:r>
              <a:rPr lang="tr-TR" sz="3500"/>
              <a:t>. Bu ihtimal hem </a:t>
            </a:r>
            <a:r>
              <a:rPr lang="tr-TR" sz="3500" smtClean="0"/>
              <a:t>insanların hayatında </a:t>
            </a:r>
            <a:r>
              <a:rPr lang="tr-TR" sz="3500"/>
              <a:t>sorun oluşturmaktadır hem de toplum için parasal olarak </a:t>
            </a:r>
            <a:r>
              <a:rPr lang="tr-TR" sz="3500" smtClean="0"/>
              <a:t>pahalıya patlamaktadır</a:t>
            </a:r>
            <a:r>
              <a:rPr lang="tr-TR" sz="35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567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1003662"/>
            <a:ext cx="264142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Depresyon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5968" y="2227798"/>
            <a:ext cx="890052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Depresyon zihinsel hastalıklar arasında “soğuk algınlığı” olarak </a:t>
            </a:r>
            <a:r>
              <a:rPr lang="tr-TR" sz="3500" smtClean="0"/>
              <a:t>adlandırılmaktadır. Ancak</a:t>
            </a:r>
            <a:r>
              <a:rPr lang="tr-TR" sz="3500"/>
              <a:t>, depresif belirtiler gösteren yaşlı yetişkinlerin büyük çoğunluğu hiçbir </a:t>
            </a:r>
            <a:r>
              <a:rPr lang="tr-TR" sz="3500" smtClean="0"/>
              <a:t>zaman zihinsel </a:t>
            </a:r>
            <a:r>
              <a:rPr lang="tr-TR" sz="3500"/>
              <a:t>sağlık tedavisi görmemektedir.</a:t>
            </a:r>
          </a:p>
        </p:txBody>
      </p:sp>
    </p:spTree>
    <p:extLst>
      <p:ext uri="{BB962C8B-B14F-4D97-AF65-F5344CB8AC3E}">
        <p14:creationId xmlns:p14="http://schemas.microsoft.com/office/powerpoint/2010/main" val="257863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6854" y="1438032"/>
            <a:ext cx="8889642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300" b="1"/>
              <a:t>Majör/ağır depresyon: </a:t>
            </a:r>
            <a:r>
              <a:rPr lang="tr-TR" sz="3300"/>
              <a:t>Bireylerin son derece </a:t>
            </a:r>
            <a:r>
              <a:rPr lang="tr-TR" sz="3300" smtClean="0"/>
              <a:t>üzgün, morali </a:t>
            </a:r>
            <a:r>
              <a:rPr lang="tr-TR" sz="3300"/>
              <a:t>bozuk, kendini aşağılayıcı ve sıkılmış </a:t>
            </a:r>
            <a:r>
              <a:rPr lang="tr-TR" sz="3300" smtClean="0"/>
              <a:t>oldukları bir </a:t>
            </a:r>
            <a:r>
              <a:rPr lang="tr-TR" sz="3300"/>
              <a:t>duygudurum bozukluğu. Kişi iyi hissetmez, </a:t>
            </a:r>
            <a:r>
              <a:rPr lang="tr-TR" sz="3300" smtClean="0"/>
              <a:t>yaşama gücünü </a:t>
            </a:r>
            <a:r>
              <a:rPr lang="tr-TR" sz="3300"/>
              <a:t>kolayca kaybeder, iştahı bozuktur, </a:t>
            </a:r>
            <a:r>
              <a:rPr lang="tr-TR" sz="3300" smtClean="0"/>
              <a:t>neşesiz ve </a:t>
            </a:r>
            <a:r>
              <a:rPr lang="tr-TR" sz="3300"/>
              <a:t>isteksizdir. Majör depresyon çok </a:t>
            </a:r>
            <a:r>
              <a:rPr lang="tr-TR" sz="3300" smtClean="0"/>
              <a:t>yaygın olduğu </a:t>
            </a:r>
            <a:r>
              <a:rPr lang="tr-TR" sz="3300"/>
              <a:t>için zihinsel hastalıkların “soğuk algınlığı” </a:t>
            </a:r>
            <a:r>
              <a:rPr lang="tr-TR" sz="3300" smtClean="0"/>
              <a:t>da denir</a:t>
            </a:r>
            <a:r>
              <a:rPr lang="tr-TR" sz="33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745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50" y="763117"/>
            <a:ext cx="8381100" cy="533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3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8234"/>
            <a:ext cx="4464496" cy="474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716016" y="1780322"/>
            <a:ext cx="4320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000" i="1"/>
              <a:t>Yaşlı yetişkinlerde görülen depresyonun </a:t>
            </a:r>
            <a:r>
              <a:rPr lang="tr-TR" sz="4000" i="1" smtClean="0"/>
              <a:t>özellikleri nelerdir</a:t>
            </a:r>
            <a:r>
              <a:rPr lang="tr-TR" sz="4000" i="1"/>
              <a:t>?</a:t>
            </a:r>
            <a:endParaRPr lang="tr-TR" sz="4000"/>
          </a:p>
        </p:txBody>
      </p:sp>
    </p:spTree>
    <p:extLst>
      <p:ext uri="{BB962C8B-B14F-4D97-AF65-F5344CB8AC3E}">
        <p14:creationId xmlns:p14="http://schemas.microsoft.com/office/powerpoint/2010/main" val="36723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784736"/>
            <a:ext cx="8053423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b) Bunama, Alzheimer Ve Diğer Hastalıklar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9276" y="2080880"/>
            <a:ext cx="89072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Zihinsel bozukluklar arasında yaşlı yetişkinlere en fazla zarar veren </a:t>
            </a:r>
            <a:r>
              <a:rPr lang="tr-TR" sz="3500" smtClean="0"/>
              <a:t>rahatsızlık demanslardır.</a:t>
            </a:r>
            <a:endParaRPr lang="tr-TR" sz="3500"/>
          </a:p>
        </p:txBody>
      </p:sp>
      <p:sp>
        <p:nvSpPr>
          <p:cNvPr id="6" name="Dikdörtgen 5"/>
          <p:cNvSpPr/>
          <p:nvPr/>
        </p:nvSpPr>
        <p:spPr>
          <a:xfrm>
            <a:off x="467544" y="3953088"/>
            <a:ext cx="856895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Demans: </a:t>
            </a:r>
            <a:r>
              <a:rPr lang="tr-TR" sz="3500"/>
              <a:t>Temel belirtisi, zihinsel işlevlerin </a:t>
            </a:r>
            <a:r>
              <a:rPr lang="tr-TR" sz="3500" smtClean="0"/>
              <a:t>bozulması olan </a:t>
            </a:r>
            <a:r>
              <a:rPr lang="tr-TR" sz="3500"/>
              <a:t>nörolojik bozukluklara verilen genel addır.</a:t>
            </a:r>
          </a:p>
        </p:txBody>
      </p:sp>
    </p:spTree>
    <p:extLst>
      <p:ext uri="{BB962C8B-B14F-4D97-AF65-F5344CB8AC3E}">
        <p14:creationId xmlns:p14="http://schemas.microsoft.com/office/powerpoint/2010/main" val="183385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9276" y="1484784"/>
            <a:ext cx="89072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Alzheimer Hastalığı: </a:t>
            </a:r>
            <a:r>
              <a:rPr lang="tr-TR" sz="3500"/>
              <a:t>Demansın bir türü olan </a:t>
            </a:r>
            <a:r>
              <a:rPr lang="tr-TR" sz="3500" b="1"/>
              <a:t>Alzheimer hastalığı </a:t>
            </a:r>
            <a:r>
              <a:rPr lang="tr-TR" sz="3500" smtClean="0"/>
              <a:t>bellekte, muhakeme </a:t>
            </a:r>
            <a:r>
              <a:rPr lang="tr-TR" sz="3500"/>
              <a:t>yeteneğinde, dilde ve sonunda fiziksel işlevlerde </a:t>
            </a:r>
            <a:r>
              <a:rPr lang="tr-TR" sz="3500" smtClean="0"/>
              <a:t>derece derece </a:t>
            </a:r>
            <a:r>
              <a:rPr lang="tr-TR" sz="3500"/>
              <a:t>bir bozulmayla kendini gösteren, ilerleyen, geri dönüşü </a:t>
            </a:r>
            <a:r>
              <a:rPr lang="tr-TR" sz="3500" smtClean="0"/>
              <a:t>olmayan bir </a:t>
            </a:r>
            <a:r>
              <a:rPr lang="tr-TR" sz="3500"/>
              <a:t>beyin rahatsızlığıdır.</a:t>
            </a:r>
          </a:p>
        </p:txBody>
      </p:sp>
    </p:spTree>
    <p:extLst>
      <p:ext uri="{BB962C8B-B14F-4D97-AF65-F5344CB8AC3E}">
        <p14:creationId xmlns:p14="http://schemas.microsoft.com/office/powerpoint/2010/main" val="177213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29276" y="1674674"/>
            <a:ext cx="890722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Çoklu damar tıkanmasına bağlı demans: </a:t>
            </a:r>
            <a:r>
              <a:rPr lang="tr-TR" sz="3500" smtClean="0"/>
              <a:t>Cerebral/ beyne </a:t>
            </a:r>
            <a:r>
              <a:rPr lang="tr-TR" sz="3500"/>
              <a:t>ait atardamarlarda geçici kan akışının </a:t>
            </a:r>
            <a:r>
              <a:rPr lang="tr-TR" sz="3500" smtClean="0"/>
              <a:t>tekrarlayan engellemeler </a:t>
            </a:r>
            <a:r>
              <a:rPr lang="tr-TR" sz="3500"/>
              <a:t>sonucunda ortaya çıkan </a:t>
            </a:r>
            <a:r>
              <a:rPr lang="tr-TR" sz="3500" smtClean="0"/>
              <a:t>zihinsel işlevlerde </a:t>
            </a:r>
            <a:r>
              <a:rPr lang="tr-TR" sz="3500"/>
              <a:t>düzensiz ve ilerleyen kayıptır.</a:t>
            </a:r>
          </a:p>
        </p:txBody>
      </p:sp>
    </p:spTree>
    <p:extLst>
      <p:ext uri="{BB962C8B-B14F-4D97-AF65-F5344CB8AC3E}">
        <p14:creationId xmlns:p14="http://schemas.microsoft.com/office/powerpoint/2010/main" val="1666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99" y="925763"/>
            <a:ext cx="4318892" cy="5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932040" y="1795750"/>
            <a:ext cx="403244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i="1"/>
              <a:t>Genç yetişkinler ile yaşlı yetişkinlerin iletişim kurma</a:t>
            </a:r>
          </a:p>
          <a:p>
            <a:r>
              <a:rPr lang="tr-TR" sz="3500" i="1"/>
              <a:t>biçimlerinde görülen farklılıklar nelerdir?</a:t>
            </a:r>
            <a:endParaRPr lang="tr-TR" sz="3500"/>
          </a:p>
        </p:txBody>
      </p:sp>
    </p:spTree>
    <p:extLst>
      <p:ext uri="{BB962C8B-B14F-4D97-AF65-F5344CB8AC3E}">
        <p14:creationId xmlns:p14="http://schemas.microsoft.com/office/powerpoint/2010/main" val="38277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40162" y="1723742"/>
            <a:ext cx="8896334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Parkinson Hastalığı: </a:t>
            </a:r>
            <a:r>
              <a:rPr lang="tr-TR" sz="3500"/>
              <a:t>Demansın diğer bir türü olan </a:t>
            </a:r>
            <a:r>
              <a:rPr lang="tr-TR" sz="3500" b="1"/>
              <a:t>Parkinson </a:t>
            </a:r>
            <a:r>
              <a:rPr lang="tr-TR" sz="3500" b="1" smtClean="0"/>
              <a:t>hastalığı </a:t>
            </a:r>
            <a:r>
              <a:rPr lang="tr-TR" sz="3500" smtClean="0"/>
              <a:t>kaslardaki </a:t>
            </a:r>
            <a:r>
              <a:rPr lang="tr-TR" sz="3500"/>
              <a:t>titreme, hareketlerin yavaşlaması ve kısmi yüz felci gibi </a:t>
            </a:r>
            <a:r>
              <a:rPr lang="tr-TR" sz="3500" smtClean="0"/>
              <a:t>belirtilerle tanımlanan </a:t>
            </a:r>
            <a:r>
              <a:rPr lang="tr-TR" sz="3500"/>
              <a:t>sürekli ve ilerleyen bir rahatsızlıktır.</a:t>
            </a:r>
          </a:p>
        </p:txBody>
      </p:sp>
    </p:spTree>
    <p:extLst>
      <p:ext uri="{BB962C8B-B14F-4D97-AF65-F5344CB8AC3E}">
        <p14:creationId xmlns:p14="http://schemas.microsoft.com/office/powerpoint/2010/main" val="4617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493756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5292080" y="1617181"/>
            <a:ext cx="367240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Muhammed Ali dünyanın en </a:t>
            </a:r>
            <a:r>
              <a:rPr lang="tr-TR" sz="3500" smtClean="0"/>
              <a:t>       önde gelen sporcularından biridir ve </a:t>
            </a:r>
            <a:r>
              <a:rPr lang="tr-TR" sz="3500"/>
              <a:t>Parkinson hastasıdır.</a:t>
            </a:r>
          </a:p>
        </p:txBody>
      </p:sp>
    </p:spTree>
    <p:extLst>
      <p:ext uri="{BB962C8B-B14F-4D97-AF65-F5344CB8AC3E}">
        <p14:creationId xmlns:p14="http://schemas.microsoft.com/office/powerpoint/2010/main" val="59267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94" y="1052736"/>
            <a:ext cx="8802214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14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539552" y="969109"/>
            <a:ext cx="1247457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c) Din</a:t>
            </a:r>
            <a:endParaRPr lang="tr-TR" sz="35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9276" y="1977221"/>
            <a:ext cx="890722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On beşinci bölümde özellikle orta yaşa odaklanılarak din ve yaşamın anlamı, </a:t>
            </a:r>
            <a:r>
              <a:rPr lang="tr-TR" sz="3500" smtClean="0"/>
              <a:t>din ve </a:t>
            </a:r>
            <a:r>
              <a:rPr lang="tr-TR" sz="3500"/>
              <a:t>sağlık arasındaki ilişki dâhil edilerek tartışılmıştır. Bu bölümde, birçok </a:t>
            </a:r>
            <a:r>
              <a:rPr lang="tr-TR" sz="3500" smtClean="0"/>
              <a:t>yaşlı yetişkinin </a:t>
            </a:r>
            <a:r>
              <a:rPr lang="tr-TR" sz="3500"/>
              <a:t>yaşamındaki önemi değerlendirilerek, din konusunun </a:t>
            </a:r>
            <a:r>
              <a:rPr lang="tr-TR" sz="3500" smtClean="0"/>
              <a:t>incelenmesine devam </a:t>
            </a:r>
            <a:r>
              <a:rPr lang="tr-TR" sz="3500"/>
              <a:t>edilecektir.</a:t>
            </a:r>
          </a:p>
        </p:txBody>
      </p:sp>
    </p:spTree>
    <p:extLst>
      <p:ext uri="{BB962C8B-B14F-4D97-AF65-F5344CB8AC3E}">
        <p14:creationId xmlns:p14="http://schemas.microsoft.com/office/powerpoint/2010/main" val="177819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19" y="1051149"/>
            <a:ext cx="8338762" cy="4754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2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83" y="2275285"/>
            <a:ext cx="8256236" cy="230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202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2" y="1052736"/>
            <a:ext cx="9088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46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92" y="2348881"/>
            <a:ext cx="8793630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308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611560" y="836712"/>
            <a:ext cx="3280706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accent3">
                    <a:lumMod val="75000"/>
                  </a:schemeClr>
                </a:solidFill>
              </a:rPr>
              <a:t>C) İş </a:t>
            </a:r>
            <a:r>
              <a:rPr lang="tr-TR" sz="3500" b="1">
                <a:solidFill>
                  <a:schemeClr val="accent3">
                    <a:lumMod val="75000"/>
                  </a:schemeClr>
                </a:solidFill>
              </a:rPr>
              <a:t>ve Emeklilik</a:t>
            </a:r>
            <a:endParaRPr lang="tr-TR" sz="350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07504" y="1829723"/>
            <a:ext cx="8928992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Yaşlı yetişkinlerin yüzde kaçı çalışmaya devam etmektedir? Bu kişiler ne kadar üretkendir?</a:t>
            </a:r>
          </a:p>
          <a:p>
            <a:r>
              <a:rPr lang="tr-TR" sz="3500"/>
              <a:t>Kimler emekliliğe en iyi şekilde uyum sağlamaktadır? Amerika </a:t>
            </a:r>
            <a:r>
              <a:rPr lang="tr-TR" sz="3500" smtClean="0"/>
              <a:t>Birleşik Devletlerin’de </a:t>
            </a:r>
            <a:r>
              <a:rPr lang="tr-TR" sz="3500"/>
              <a:t>ve dünyada emekliliğin değişen örüntüleri nelerdir? Bunlar </a:t>
            </a:r>
            <a:r>
              <a:rPr lang="tr-TR" sz="3500" smtClean="0"/>
              <a:t>bu bölümde </a:t>
            </a:r>
            <a:r>
              <a:rPr lang="tr-TR" sz="3500"/>
              <a:t>ele alınacak sorulardan bazılarıdır.</a:t>
            </a:r>
          </a:p>
        </p:txBody>
      </p:sp>
    </p:spTree>
    <p:extLst>
      <p:ext uri="{BB962C8B-B14F-4D97-AF65-F5344CB8AC3E}">
        <p14:creationId xmlns:p14="http://schemas.microsoft.com/office/powerpoint/2010/main" val="332544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2" y="1411189"/>
            <a:ext cx="8735870" cy="4034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44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40" y="1484785"/>
            <a:ext cx="8806734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748464" y="4941168"/>
            <a:ext cx="226110" cy="43204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998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1075670"/>
            <a:ext cx="8057912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500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a) Abd’de VE DİĞER ÜLKELERDE EMEKLİLİK</a:t>
            </a:r>
            <a:endParaRPr lang="tr-TR" sz="3500" b="1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29276" y="2299806"/>
            <a:ext cx="890722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/>
              <a:t>Amerika Birleşik Devletlerin’de insanların büyük kısmı hangi yaşta emekli </a:t>
            </a:r>
            <a:r>
              <a:rPr lang="tr-TR" sz="3500" smtClean="0"/>
              <a:t>olmaktadır? Emekli </a:t>
            </a:r>
            <a:r>
              <a:rPr lang="tr-TR" sz="3500"/>
              <a:t>olduktan sonra belli bir noktada birçok insan işgücüne geri mi </a:t>
            </a:r>
            <a:r>
              <a:rPr lang="tr-TR" sz="3500" smtClean="0"/>
              <a:t>dönmektedir? Diğer </a:t>
            </a:r>
            <a:r>
              <a:rPr lang="tr-TR" sz="3500"/>
              <a:t>ülkelerde emeklilik nasıldır?</a:t>
            </a:r>
          </a:p>
        </p:txBody>
      </p:sp>
    </p:spTree>
    <p:extLst>
      <p:ext uri="{BB962C8B-B14F-4D97-AF65-F5344CB8AC3E}">
        <p14:creationId xmlns:p14="http://schemas.microsoft.com/office/powerpoint/2010/main" val="2837490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1292"/>
            <a:ext cx="6192688" cy="609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764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135968" y="1070734"/>
            <a:ext cx="89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500" b="1"/>
              <a:t>Diğer Ülkelerde İş ve Emeklilik: </a:t>
            </a:r>
            <a:r>
              <a:rPr lang="tr-TR" sz="3500"/>
              <a:t>Diğer ülkelerde iş ve emeklilik </a:t>
            </a:r>
            <a:r>
              <a:rPr lang="tr-TR" sz="3500" smtClean="0"/>
              <a:t>nasıl tanımlanır</a:t>
            </a:r>
            <a:r>
              <a:rPr lang="tr-TR" sz="3500"/>
              <a:t>?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35968" y="2798926"/>
            <a:ext cx="8900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tr-TR" sz="3000"/>
              <a:t>Yakın zamanda 40-79 yaş arası, 21 farklı ülkeden </a:t>
            </a:r>
            <a:r>
              <a:rPr lang="tr-TR" sz="3000" smtClean="0"/>
              <a:t>21,000 kişiyle </a:t>
            </a:r>
            <a:r>
              <a:rPr lang="tr-TR" sz="3000"/>
              <a:t>yapılan büyük ölçekli bir çalışmada, iş ve emeklilik </a:t>
            </a:r>
            <a:r>
              <a:rPr lang="tr-TR" sz="3000" smtClean="0"/>
              <a:t>örüntüleri incelenmiştir </a:t>
            </a:r>
            <a:r>
              <a:rPr lang="tr-TR" sz="3000"/>
              <a:t>(HSBC Insurance, 2007). Ortalama olarak, 60’lı </a:t>
            </a:r>
            <a:r>
              <a:rPr lang="tr-TR" sz="3000" smtClean="0"/>
              <a:t>yaşlardaki kişilerin </a:t>
            </a:r>
            <a:r>
              <a:rPr lang="tr-TR" sz="3000"/>
              <a:t>yüzde 33’ü, 70’lerindeki kişilerin ise yüzde 11’i hâlâ bir </a:t>
            </a:r>
            <a:r>
              <a:rPr lang="tr-TR" sz="3000" smtClean="0"/>
              <a:t>tür paralı </a:t>
            </a:r>
            <a:r>
              <a:rPr lang="tr-TR" sz="3000"/>
              <a:t>işte çalışmaktadır.</a:t>
            </a:r>
          </a:p>
        </p:txBody>
      </p:sp>
    </p:spTree>
    <p:extLst>
      <p:ext uri="{BB962C8B-B14F-4D97-AF65-F5344CB8AC3E}">
        <p14:creationId xmlns:p14="http://schemas.microsoft.com/office/powerpoint/2010/main" val="24165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552</Words>
  <Application>Microsoft Office PowerPoint</Application>
  <PresentationFormat>Ekran Gösterisi (4:3)</PresentationFormat>
  <Paragraphs>28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Calibri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bugra</dc:creator>
  <cp:lastModifiedBy>Pc</cp:lastModifiedBy>
  <cp:revision>10</cp:revision>
  <dcterms:created xsi:type="dcterms:W3CDTF">2015-01-15T09:26:26Z</dcterms:created>
  <dcterms:modified xsi:type="dcterms:W3CDTF">2022-04-05T21:34:49Z</dcterms:modified>
</cp:coreProperties>
</file>