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F6340F0-A220-43BD-99D7-C5E58373C055}" type="datetimeFigureOut">
              <a:rPr lang="tr-TR" smtClean="0"/>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58A4721-B1CD-468A-881B-210A179D4F0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6340F0-A220-43BD-99D7-C5E58373C055}" type="datetimeFigureOut">
              <a:rPr lang="tr-TR" smtClean="0"/>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8A4721-B1CD-468A-881B-210A179D4F0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ndex.php?title=Karl%C4%B1_Kay%C4%B1n_Orman%C4%B1&amp;action=edit&amp;redlink=1" TargetMode="External"/><Relationship Id="rId2" Type="http://schemas.openxmlformats.org/officeDocument/2006/relationships/hyperlink" Target="http://tr.wikipedia.org/wiki/%C4%B0stikl%C3%A2l_Mar%C5%9F%C4%B1" TargetMode="External"/><Relationship Id="rId1" Type="http://schemas.openxmlformats.org/officeDocument/2006/relationships/slideLayout" Target="../slideLayouts/slideLayout2.xml"/><Relationship Id="rId4" Type="http://schemas.openxmlformats.org/officeDocument/2006/relationships/hyperlink" Target="http://tr.wikipedia.org/wiki/Grup_Yoru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214291"/>
            <a:ext cx="8215370" cy="714379"/>
          </a:xfrm>
        </p:spPr>
        <p:txBody>
          <a:bodyPr>
            <a:normAutofit fontScale="90000"/>
          </a:bodyPr>
          <a:lstStyle/>
          <a:p>
            <a:pPr algn="l"/>
            <a:r>
              <a:rPr lang="tr-TR" sz="2200" b="1" dirty="0" smtClean="0">
                <a:latin typeface="Times New Roman" pitchFamily="18" charset="0"/>
                <a:cs typeface="Times New Roman" pitchFamily="18" charset="0"/>
              </a:rPr>
              <a:t/>
            </a:r>
            <a:br>
              <a:rPr lang="tr-TR" sz="2200" b="1" dirty="0" smtClean="0">
                <a:latin typeface="Times New Roman" pitchFamily="18" charset="0"/>
                <a:cs typeface="Times New Roman" pitchFamily="18" charset="0"/>
              </a:rPr>
            </a:br>
            <a:r>
              <a:rPr lang="tr-TR" sz="2200" b="1" dirty="0" smtClean="0">
                <a:latin typeface="Times New Roman" pitchFamily="18" charset="0"/>
                <a:cs typeface="Times New Roman" pitchFamily="18" charset="0"/>
              </a:rPr>
              <a:t/>
            </a:r>
            <a:br>
              <a:rPr lang="tr-TR" sz="2200" b="1" dirty="0" smtClean="0">
                <a:latin typeface="Times New Roman" pitchFamily="18" charset="0"/>
                <a:cs typeface="Times New Roman" pitchFamily="18" charset="0"/>
              </a:rPr>
            </a:br>
            <a:r>
              <a:rPr lang="tr-TR" sz="2200" b="1" dirty="0" smtClean="0">
                <a:latin typeface="Times New Roman" pitchFamily="18" charset="0"/>
                <a:cs typeface="Times New Roman" pitchFamily="18" charset="0"/>
              </a:rPr>
              <a:t>ÜNİTE</a:t>
            </a:r>
            <a:r>
              <a:rPr lang="tr-TR" sz="2200" b="1" dirty="0">
                <a:latin typeface="Times New Roman" pitchFamily="18" charset="0"/>
                <a:cs typeface="Times New Roman" pitchFamily="18" charset="0"/>
              </a:rPr>
              <a:t>: 9</a:t>
            </a: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dirty="0">
                <a:latin typeface="Times New Roman" pitchFamily="18" charset="0"/>
                <a:cs typeface="Times New Roman" pitchFamily="18" charset="0"/>
              </a:rPr>
              <a:t> </a:t>
            </a:r>
            <a:r>
              <a:rPr lang="tr-TR" sz="2200" dirty="0" smtClean="0">
                <a:latin typeface="Times New Roman" pitchFamily="18" charset="0"/>
                <a:cs typeface="Times New Roman" pitchFamily="18" charset="0"/>
              </a:rPr>
              <a:t>         </a:t>
            </a:r>
            <a:r>
              <a:rPr lang="tr-TR" sz="2200" b="1" dirty="0" smtClean="0">
                <a:latin typeface="Times New Roman" pitchFamily="18" charset="0"/>
                <a:cs typeface="Times New Roman" pitchFamily="18" charset="0"/>
              </a:rPr>
              <a:t>TÜRK </a:t>
            </a:r>
            <a:r>
              <a:rPr lang="tr-TR" sz="2200" b="1" dirty="0">
                <a:latin typeface="Times New Roman" pitchFamily="18" charset="0"/>
                <a:cs typeface="Times New Roman" pitchFamily="18" charset="0"/>
              </a:rPr>
              <a:t>DİN MÛSİKÎSİNDE PROZODİ</a:t>
            </a:r>
            <a:r>
              <a:rPr lang="tr-TR" sz="2200" dirty="0">
                <a:latin typeface="Times New Roman" pitchFamily="18" charset="0"/>
                <a:cs typeface="Times New Roman" pitchFamily="18" charset="0"/>
              </a:rPr>
              <a:t> (Söz ve Nağme Uyumu)</a:t>
            </a:r>
            <a:r>
              <a:rPr lang="tr-TR" dirty="0"/>
              <a:t/>
            </a:r>
            <a:br>
              <a:rPr lang="tr-TR" dirty="0"/>
            </a:br>
            <a:endParaRPr lang="tr-TR" dirty="0"/>
          </a:p>
        </p:txBody>
      </p:sp>
      <p:sp>
        <p:nvSpPr>
          <p:cNvPr id="3" name="2 Alt Başlık"/>
          <p:cNvSpPr>
            <a:spLocks noGrp="1"/>
          </p:cNvSpPr>
          <p:nvPr>
            <p:ph type="subTitle" idx="1"/>
          </p:nvPr>
        </p:nvSpPr>
        <p:spPr>
          <a:xfrm>
            <a:off x="357158" y="857232"/>
            <a:ext cx="8358246" cy="4781568"/>
          </a:xfrm>
        </p:spPr>
        <p:txBody>
          <a:bodyPr>
            <a:normAutofit fontScale="62500" lnSpcReduction="20000"/>
          </a:bodyPr>
          <a:lstStyle/>
          <a:p>
            <a:pPr algn="just"/>
            <a:endParaRPr lang="tr-TR" b="1" dirty="0" smtClean="0">
              <a:solidFill>
                <a:schemeClr val="tx1"/>
              </a:solidFill>
              <a:latin typeface="Times New Roman" pitchFamily="18" charset="0"/>
              <a:cs typeface="Times New Roman" pitchFamily="18" charset="0"/>
            </a:endParaRPr>
          </a:p>
          <a:p>
            <a:pPr algn="just"/>
            <a:r>
              <a:rPr lang="tr-TR" b="1" dirty="0" smtClean="0">
                <a:solidFill>
                  <a:schemeClr val="tx1"/>
                </a:solidFill>
                <a:latin typeface="Times New Roman" pitchFamily="18" charset="0"/>
                <a:cs typeface="Times New Roman" pitchFamily="18" charset="0"/>
              </a:rPr>
              <a:t>A- </a:t>
            </a:r>
            <a:r>
              <a:rPr lang="tr-TR" b="1" dirty="0">
                <a:solidFill>
                  <a:schemeClr val="tx1"/>
                </a:solidFill>
                <a:latin typeface="Times New Roman" pitchFamily="18" charset="0"/>
                <a:cs typeface="Times New Roman" pitchFamily="18" charset="0"/>
              </a:rPr>
              <a:t>Prozodi’nin Anlamı, Tarifi ve Çeşitleri</a:t>
            </a:r>
            <a:endParaRPr lang="tr-TR" dirty="0">
              <a:solidFill>
                <a:schemeClr val="tx1"/>
              </a:solidFill>
              <a:latin typeface="Times New Roman" pitchFamily="18" charset="0"/>
              <a:cs typeface="Times New Roman" pitchFamily="18" charset="0"/>
            </a:endParaRPr>
          </a:p>
          <a:p>
            <a:pPr algn="just"/>
            <a:r>
              <a:rPr lang="tr-TR" b="1"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Prosody</a:t>
            </a:r>
            <a:r>
              <a:rPr lang="tr-TR" dirty="0">
                <a:solidFill>
                  <a:schemeClr val="tx1"/>
                </a:solidFill>
                <a:latin typeface="Times New Roman" pitchFamily="18" charset="0"/>
                <a:cs typeface="Times New Roman" pitchFamily="18" charset="0"/>
              </a:rPr>
              <a:t>”, şiirde veya konuşmada ritim ve seslendirme şekli veya çalışması olarak tarif edilmekte ve bu işe ayrıca aruz ilmi de denilmektedir (Oxford, 937).</a:t>
            </a:r>
          </a:p>
          <a:p>
            <a:pPr algn="just"/>
            <a:r>
              <a:rPr lang="tr-TR" dirty="0">
                <a:solidFill>
                  <a:schemeClr val="tx1"/>
                </a:solidFill>
                <a:latin typeface="Times New Roman" pitchFamily="18" charset="0"/>
                <a:cs typeface="Times New Roman" pitchFamily="18" charset="0"/>
              </a:rPr>
              <a:t>	“Prozodi” kelimesi </a:t>
            </a:r>
            <a:r>
              <a:rPr lang="tr-TR" dirty="0" err="1">
                <a:solidFill>
                  <a:schemeClr val="tx1"/>
                </a:solidFill>
                <a:latin typeface="Times New Roman" pitchFamily="18" charset="0"/>
                <a:cs typeface="Times New Roman" pitchFamily="18" charset="0"/>
              </a:rPr>
              <a:t>Yunanca’da</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Prosodia</a:t>
            </a:r>
            <a:r>
              <a:rPr lang="tr-TR" dirty="0">
                <a:solidFill>
                  <a:schemeClr val="tx1"/>
                </a:solidFill>
                <a:latin typeface="Times New Roman" pitchFamily="18" charset="0"/>
                <a:cs typeface="Times New Roman" pitchFamily="18" charset="0"/>
              </a:rPr>
              <a:t>” kelimesinden kaynaklanmaktadır. Hecelerin vurgularına, uzunluk ve kısalıklarına uyularak kelimeleri düzgün okumak ilmidir ve </a:t>
            </a:r>
            <a:r>
              <a:rPr lang="tr-TR" dirty="0" err="1">
                <a:solidFill>
                  <a:schemeClr val="tx1"/>
                </a:solidFill>
                <a:latin typeface="Times New Roman" pitchFamily="18" charset="0"/>
                <a:cs typeface="Times New Roman" pitchFamily="18" charset="0"/>
              </a:rPr>
              <a:t>Arapça’daki</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Tecvîd</a:t>
            </a:r>
            <a:r>
              <a:rPr lang="tr-TR" dirty="0">
                <a:solidFill>
                  <a:schemeClr val="tx1"/>
                </a:solidFill>
                <a:latin typeface="Times New Roman" pitchFamily="18" charset="0"/>
                <a:cs typeface="Times New Roman" pitchFamily="18" charset="0"/>
              </a:rPr>
              <a:t>” kelimesinin karşılığıdır denilmiştir (</a:t>
            </a:r>
            <a:r>
              <a:rPr lang="tr-TR" dirty="0" err="1">
                <a:solidFill>
                  <a:schemeClr val="tx1"/>
                </a:solidFill>
                <a:latin typeface="Times New Roman" pitchFamily="18" charset="0"/>
                <a:cs typeface="Times New Roman" pitchFamily="18" charset="0"/>
              </a:rPr>
              <a:t>Arel</a:t>
            </a:r>
            <a:r>
              <a:rPr lang="tr-TR" dirty="0">
                <a:solidFill>
                  <a:schemeClr val="tx1"/>
                </a:solidFill>
                <a:latin typeface="Times New Roman" pitchFamily="18" charset="0"/>
                <a:cs typeface="Times New Roman" pitchFamily="18" charset="0"/>
              </a:rPr>
              <a:t>, 1950, 3-4). Bir dilin hecelerinin nasıl vurgulanıp telaffuz edileceği konusu olup, dilde ve güfteli </a:t>
            </a:r>
            <a:r>
              <a:rPr lang="tr-TR" dirty="0" err="1">
                <a:solidFill>
                  <a:schemeClr val="tx1"/>
                </a:solidFill>
                <a:latin typeface="Times New Roman" pitchFamily="18" charset="0"/>
                <a:cs typeface="Times New Roman" pitchFamily="18" charset="0"/>
              </a:rPr>
              <a:t>mûsikîde</a:t>
            </a:r>
            <a:r>
              <a:rPr lang="tr-TR" dirty="0">
                <a:solidFill>
                  <a:schemeClr val="tx1"/>
                </a:solidFill>
                <a:latin typeface="Times New Roman" pitchFamily="18" charset="0"/>
                <a:cs typeface="Times New Roman" pitchFamily="18" charset="0"/>
              </a:rPr>
              <a:t> hayatî bir öneme sahiptir. Kulaktan öğrenilir ve uygulanır. Kaidelerini ancak özel olarak tahsil görmüş olanlar bilir, o dili iyi konuşmayan çevrelerden yetişenler, bozuk şive ile konuşurlar (</a:t>
            </a:r>
            <a:r>
              <a:rPr lang="tr-TR" dirty="0" err="1">
                <a:solidFill>
                  <a:schemeClr val="tx1"/>
                </a:solidFill>
                <a:latin typeface="Times New Roman" pitchFamily="18" charset="0"/>
                <a:cs typeface="Times New Roman" pitchFamily="18" charset="0"/>
              </a:rPr>
              <a:t>Öztuna</a:t>
            </a:r>
            <a:r>
              <a:rPr lang="tr-TR" dirty="0">
                <a:solidFill>
                  <a:schemeClr val="tx1"/>
                </a:solidFill>
                <a:latin typeface="Times New Roman" pitchFamily="18" charset="0"/>
                <a:cs typeface="Times New Roman" pitchFamily="18" charset="0"/>
              </a:rPr>
              <a:t>, TMA, II. 2. Kısım, 152-153). </a:t>
            </a:r>
          </a:p>
          <a:p>
            <a:pPr algn="just"/>
            <a:r>
              <a:rPr lang="tr-TR" dirty="0">
                <a:solidFill>
                  <a:schemeClr val="tx1"/>
                </a:solidFill>
                <a:latin typeface="Times New Roman" pitchFamily="18" charset="0"/>
                <a:cs typeface="Times New Roman" pitchFamily="18" charset="0"/>
              </a:rPr>
              <a:t>	Prozodi konusu, kelimelerin bestede kullanımı ile ilgilidir. Müzik prozodisi, müziğin sözlere, sözlerin nağmelere, çeşitli vasıtalarla uygulanmasına ve her ikisinin de beste diksiyonu, </a:t>
            </a:r>
            <a:r>
              <a:rPr lang="tr-TR" dirty="0" err="1">
                <a:solidFill>
                  <a:schemeClr val="tx1"/>
                </a:solidFill>
                <a:latin typeface="Times New Roman" pitchFamily="18" charset="0"/>
                <a:cs typeface="Times New Roman" pitchFamily="18" charset="0"/>
              </a:rPr>
              <a:t>mânâ</a:t>
            </a:r>
            <a:r>
              <a:rPr lang="tr-TR" dirty="0">
                <a:solidFill>
                  <a:schemeClr val="tx1"/>
                </a:solidFill>
                <a:latin typeface="Times New Roman" pitchFamily="18" charset="0"/>
                <a:cs typeface="Times New Roman" pitchFamily="18" charset="0"/>
              </a:rPr>
              <a:t> ve </a:t>
            </a:r>
            <a:r>
              <a:rPr lang="tr-TR" dirty="0" err="1">
                <a:solidFill>
                  <a:schemeClr val="tx1"/>
                </a:solidFill>
                <a:latin typeface="Times New Roman" pitchFamily="18" charset="0"/>
                <a:cs typeface="Times New Roman" pitchFamily="18" charset="0"/>
              </a:rPr>
              <a:t>âhenk</a:t>
            </a:r>
            <a:r>
              <a:rPr lang="tr-TR" dirty="0">
                <a:solidFill>
                  <a:schemeClr val="tx1"/>
                </a:solidFill>
                <a:latin typeface="Times New Roman" pitchFamily="18" charset="0"/>
                <a:cs typeface="Times New Roman" pitchFamily="18" charset="0"/>
              </a:rPr>
              <a:t> bakımından başarılı bir şekilde kaynaşmasıdır. Bu sebeple “Prozodi” sözlü </a:t>
            </a:r>
            <a:r>
              <a:rPr lang="tr-TR" dirty="0" err="1">
                <a:solidFill>
                  <a:schemeClr val="tx1"/>
                </a:solidFill>
                <a:latin typeface="Times New Roman" pitchFamily="18" charset="0"/>
                <a:cs typeface="Times New Roman" pitchFamily="18" charset="0"/>
              </a:rPr>
              <a:t>mûsikînin</a:t>
            </a:r>
            <a:r>
              <a:rPr lang="tr-TR" dirty="0">
                <a:solidFill>
                  <a:schemeClr val="tx1"/>
                </a:solidFill>
                <a:latin typeface="Times New Roman" pitchFamily="18" charset="0"/>
                <a:cs typeface="Times New Roman" pitchFamily="18" charset="0"/>
              </a:rPr>
              <a:t> en önemli konularından biridir.</a:t>
            </a:r>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77500" lnSpcReduction="20000"/>
          </a:bodyPr>
          <a:lstStyle/>
          <a:p>
            <a:pPr algn="just"/>
            <a:r>
              <a:rPr lang="tr-TR" dirty="0">
                <a:latin typeface="Times New Roman" pitchFamily="18" charset="0"/>
                <a:cs typeface="Times New Roman" pitchFamily="18" charset="0"/>
              </a:rPr>
              <a:t>Prozodinin çeşitleri vardır:</a:t>
            </a:r>
          </a:p>
          <a:p>
            <a:pPr lvl="0" algn="just"/>
            <a:r>
              <a:rPr lang="tr-TR" dirty="0" err="1">
                <a:latin typeface="Times New Roman" pitchFamily="18" charset="0"/>
                <a:cs typeface="Times New Roman" pitchFamily="18" charset="0"/>
              </a:rPr>
              <a:t>Mûsiki</a:t>
            </a:r>
            <a:r>
              <a:rPr lang="tr-TR" dirty="0">
                <a:latin typeface="Times New Roman" pitchFamily="18" charset="0"/>
                <a:cs typeface="Times New Roman" pitchFamily="18" charset="0"/>
              </a:rPr>
              <a:t> prozodisi: Sözlü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eserlerinde, sözün besteye nasıl taksim edileceğini bildiren yani sözlerin, nağmeli okuyuş esnasında düzgün telaffuz edilmesini sağlayan prozodi çeşididir.</a:t>
            </a:r>
          </a:p>
          <a:p>
            <a:pPr lvl="0" algn="just"/>
            <a:r>
              <a:rPr lang="tr-TR" dirty="0">
                <a:latin typeface="Times New Roman" pitchFamily="18" charset="0"/>
                <a:cs typeface="Times New Roman" pitchFamily="18" charset="0"/>
              </a:rPr>
              <a:t>Dil prozodisi: Hecelerin vurgularına, uzunluk ve kısalıklarına riayet ederek kelimeleri düzgün okumakla ilgili olan prozodidir.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Bu açıklamalardan sonra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Prozodisi bir bakıma Dil Prozodisinin aynı veya daha genişletilmiş şekli olarak düşünülebilir. Dolayısıyla Hecelerdeki uzunluk-kısalıkların,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zamanındaki uzunluk-kısalıklara uygun düşmesi durumunda doğru bir prozodiden söz edilebilir. Aksi halde uzun hecenin kısa zamana, kısa hecenin uzun zamana karşılık gelmesi durumunda ise prozodi hatası dediğimiz yanlışlık meydana gelir.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55000" lnSpcReduction="20000"/>
          </a:bodyPr>
          <a:lstStyle/>
          <a:p>
            <a:pPr algn="just">
              <a:buNone/>
            </a:pPr>
            <a:r>
              <a:rPr lang="tr-TR" dirty="0" smtClean="0">
                <a:latin typeface="Times New Roman" pitchFamily="18" charset="0"/>
                <a:cs typeface="Times New Roman" pitchFamily="18" charset="0"/>
              </a:rPr>
              <a:t>		</a:t>
            </a: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Kısaca</a:t>
            </a:r>
            <a:r>
              <a:rPr lang="tr-TR" dirty="0">
                <a:latin typeface="Times New Roman" pitchFamily="18" charset="0"/>
                <a:cs typeface="Times New Roman" pitchFamily="18" charset="0"/>
              </a:rPr>
              <a:t>, sesli harfle biten heceler “açık ve kısa”, sessiz harfle biten heceler “kapalı ve uzun”durlar. </a:t>
            </a:r>
            <a:r>
              <a:rPr lang="tr-TR" dirty="0" err="1">
                <a:latin typeface="Times New Roman" pitchFamily="18" charset="0"/>
                <a:cs typeface="Times New Roman" pitchFamily="18" charset="0"/>
              </a:rPr>
              <a:t>Mûsikî</a:t>
            </a:r>
            <a:r>
              <a:rPr lang="tr-TR" dirty="0">
                <a:latin typeface="Times New Roman" pitchFamily="18" charset="0"/>
                <a:cs typeface="Times New Roman" pitchFamily="18" charset="0"/>
              </a:rPr>
              <a:t> açısından kısa heceler, melodik olarak uzatmaya uygun değildirler ve değerlerinden farklı olarak kullanılmaya tahammülleri yoktur. Uzun heceler, uzatmaya müsait fakat kendi değerlerinden daha da kısaltmaya uygun değildirler (</a:t>
            </a:r>
            <a:r>
              <a:rPr lang="tr-TR" dirty="0" err="1">
                <a:latin typeface="Times New Roman" pitchFamily="18" charset="0"/>
                <a:cs typeface="Times New Roman" pitchFamily="18" charset="0"/>
              </a:rPr>
              <a:t>Hatiğoğlu</a:t>
            </a:r>
            <a:r>
              <a:rPr lang="tr-TR" dirty="0">
                <a:latin typeface="Times New Roman" pitchFamily="18" charset="0"/>
                <a:cs typeface="Times New Roman" pitchFamily="18" charset="0"/>
              </a:rPr>
              <a:t>, 1988, 3</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Burada </a:t>
            </a:r>
            <a:r>
              <a:rPr lang="tr-TR" dirty="0">
                <a:latin typeface="Times New Roman" pitchFamily="18" charset="0"/>
                <a:cs typeface="Times New Roman" pitchFamily="18" charset="0"/>
              </a:rPr>
              <a:t>dikkat edilmesi gereken, hecelerin isimlerine bakarak hareket etmemek gerekir. Doğru olan, açık hecelerin kısa, kapalı hecelerin uzun olmasıdır.</a:t>
            </a:r>
          </a:p>
          <a:p>
            <a:pPr algn="just">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prozodisinde meydana gelen hataların çoğu, </a:t>
            </a:r>
            <a:r>
              <a:rPr lang="tr-TR" dirty="0" err="1">
                <a:latin typeface="Times New Roman" pitchFamily="18" charset="0"/>
                <a:cs typeface="Times New Roman" pitchFamily="18" charset="0"/>
              </a:rPr>
              <a:t>usûllerin</a:t>
            </a:r>
            <a:r>
              <a:rPr lang="tr-TR" dirty="0">
                <a:latin typeface="Times New Roman" pitchFamily="18" charset="0"/>
                <a:cs typeface="Times New Roman" pitchFamily="18" charset="0"/>
              </a:rPr>
              <a:t> kullanımından doğan hatalardır.  </a:t>
            </a:r>
          </a:p>
          <a:p>
            <a:pPr algn="just">
              <a:buNone/>
            </a:pPr>
            <a:r>
              <a:rPr lang="tr-TR" dirty="0" smtClean="0">
                <a:latin typeface="Times New Roman" pitchFamily="18" charset="0"/>
                <a:cs typeface="Times New Roman" pitchFamily="18" charset="0"/>
              </a:rPr>
              <a:t>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Formlarının hemen hemen her çeşidinde </a:t>
            </a:r>
            <a:r>
              <a:rPr lang="tr-TR" dirty="0" err="1">
                <a:latin typeface="Times New Roman" pitchFamily="18" charset="0"/>
                <a:cs typeface="Times New Roman" pitchFamily="18" charset="0"/>
              </a:rPr>
              <a:t>prozodik</a:t>
            </a:r>
            <a:r>
              <a:rPr lang="tr-TR" dirty="0">
                <a:latin typeface="Times New Roman" pitchFamily="18" charset="0"/>
                <a:cs typeface="Times New Roman" pitchFamily="18" charset="0"/>
              </a:rPr>
              <a:t> hatalar mevcuttur. Özellikle son zamanlarda yeni bestelenen ilâhilerde çok daha fazla kendini göstermektedir. </a:t>
            </a:r>
          </a:p>
          <a:p>
            <a:pPr algn="just">
              <a:buNone/>
            </a:pPr>
            <a:r>
              <a:rPr lang="tr-TR" dirty="0" smtClean="0">
                <a:latin typeface="Times New Roman" pitchFamily="18" charset="0"/>
                <a:cs typeface="Times New Roman" pitchFamily="18" charset="0"/>
              </a:rPr>
              <a:t>		Türkçe </a:t>
            </a:r>
            <a:r>
              <a:rPr lang="tr-TR" dirty="0">
                <a:latin typeface="Times New Roman" pitchFamily="18" charset="0"/>
                <a:cs typeface="Times New Roman" pitchFamily="18" charset="0"/>
              </a:rPr>
              <a:t>bestelerde meydana gelen </a:t>
            </a:r>
            <a:r>
              <a:rPr lang="tr-TR" dirty="0" err="1">
                <a:latin typeface="Times New Roman" pitchFamily="18" charset="0"/>
                <a:cs typeface="Times New Roman" pitchFamily="18" charset="0"/>
              </a:rPr>
              <a:t>prozodik</a:t>
            </a:r>
            <a:r>
              <a:rPr lang="tr-TR" dirty="0">
                <a:latin typeface="Times New Roman" pitchFamily="18" charset="0"/>
                <a:cs typeface="Times New Roman" pitchFamily="18" charset="0"/>
              </a:rPr>
              <a:t> hatalardan bir kısmı da, Türkçe bir güfteyi, Batı müziği tarzında bestelemeye kalkmaktan ortaya çıkan hatalardır. En çok bilinen Türkçe prozodi hatası </a:t>
            </a:r>
            <a:r>
              <a:rPr lang="tr-TR" dirty="0">
                <a:latin typeface="Times New Roman" pitchFamily="18" charset="0"/>
                <a:cs typeface="Times New Roman" pitchFamily="18" charset="0"/>
                <a:hlinkClick r:id="rId2" tooltip="İstiklâl Marşı"/>
              </a:rPr>
              <a:t>İstiklâl Marşı</a:t>
            </a:r>
            <a:r>
              <a:rPr lang="tr-TR" dirty="0">
                <a:latin typeface="Times New Roman" pitchFamily="18" charset="0"/>
                <a:cs typeface="Times New Roman" pitchFamily="18" charset="0"/>
              </a:rPr>
              <a:t>'ndadır. "korkma sönmez bu şafak-</a:t>
            </a:r>
            <a:r>
              <a:rPr lang="tr-TR" dirty="0" err="1">
                <a:latin typeface="Times New Roman" pitchFamily="18" charset="0"/>
                <a:cs typeface="Times New Roman" pitchFamily="18" charset="0"/>
              </a:rPr>
              <a:t>larda</a:t>
            </a:r>
            <a:r>
              <a:rPr lang="tr-TR" dirty="0">
                <a:latin typeface="Times New Roman" pitchFamily="18" charset="0"/>
                <a:cs typeface="Times New Roman" pitchFamily="18" charset="0"/>
              </a:rPr>
              <a:t> yüzen </a:t>
            </a:r>
            <a:r>
              <a:rPr lang="tr-TR" dirty="0" err="1">
                <a:latin typeface="Times New Roman" pitchFamily="18" charset="0"/>
                <a:cs typeface="Times New Roman" pitchFamily="18" charset="0"/>
              </a:rPr>
              <a:t>alsancak</a:t>
            </a:r>
            <a:r>
              <a:rPr lang="tr-TR" dirty="0">
                <a:latin typeface="Times New Roman" pitchFamily="18" charset="0"/>
                <a:cs typeface="Times New Roman" pitchFamily="18" charset="0"/>
              </a:rPr>
              <a:t>" şeklinde sözün besteye uymadığı bir durum söz konusudur</a:t>
            </a:r>
            <a:r>
              <a:rPr lang="tr-TR" dirty="0" smtClean="0">
                <a:latin typeface="Times New Roman" pitchFamily="18" charset="0"/>
                <a:cs typeface="Times New Roman" pitchFamily="18" charset="0"/>
              </a:rPr>
              <a:t>.</a:t>
            </a: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Zülfü Livaneli </a:t>
            </a:r>
            <a:r>
              <a:rPr lang="tr-TR" dirty="0">
                <a:latin typeface="Times New Roman" pitchFamily="18" charset="0"/>
                <a:cs typeface="Times New Roman" pitchFamily="18" charset="0"/>
              </a:rPr>
              <a:t>de </a:t>
            </a:r>
            <a:r>
              <a:rPr lang="tr-TR" dirty="0" smtClean="0">
                <a:latin typeface="Times New Roman" pitchFamily="18" charset="0"/>
                <a:cs typeface="Times New Roman" pitchFamily="18" charset="0"/>
              </a:rPr>
              <a:t>Nazım Hikmet’in </a:t>
            </a:r>
            <a:r>
              <a:rPr lang="tr-TR" i="1" dirty="0">
                <a:latin typeface="Times New Roman" pitchFamily="18" charset="0"/>
                <a:cs typeface="Times New Roman" pitchFamily="18" charset="0"/>
                <a:hlinkClick r:id="rId3" tooltip="Karlı Kayın Ormanı (sayfa mevcut değil)"/>
              </a:rPr>
              <a:t>Karlı Kayın Ormanı</a:t>
            </a:r>
            <a:r>
              <a:rPr lang="tr-TR" dirty="0">
                <a:latin typeface="Times New Roman" pitchFamily="18" charset="0"/>
                <a:cs typeface="Times New Roman" pitchFamily="18" charset="0"/>
              </a:rPr>
              <a:t> şiirini bestelerken prozodi hatası yapmıştır. Yanı sıra, </a:t>
            </a:r>
            <a:r>
              <a:rPr lang="tr-TR" dirty="0">
                <a:latin typeface="Times New Roman" pitchFamily="18" charset="0"/>
                <a:cs typeface="Times New Roman" pitchFamily="18" charset="0"/>
                <a:hlinkClick r:id="rId4" tooltip="Grup Yorum"/>
              </a:rPr>
              <a:t>Grup Yorum</a:t>
            </a:r>
            <a:r>
              <a:rPr lang="tr-TR" dirty="0">
                <a:latin typeface="Times New Roman" pitchFamily="18" charset="0"/>
                <a:cs typeface="Times New Roman" pitchFamily="18" charset="0"/>
              </a:rPr>
              <a:t> da yine Nazım Hikmet'in </a:t>
            </a:r>
            <a:r>
              <a:rPr lang="tr-TR" i="1" dirty="0">
                <a:latin typeface="Times New Roman" pitchFamily="18" charset="0"/>
                <a:cs typeface="Times New Roman" pitchFamily="18" charset="0"/>
              </a:rPr>
              <a:t>Hoşça Kalın Dostlarım</a:t>
            </a:r>
            <a:r>
              <a:rPr lang="tr-TR" dirty="0">
                <a:latin typeface="Times New Roman" pitchFamily="18" charset="0"/>
                <a:cs typeface="Times New Roman" pitchFamily="18" charset="0"/>
              </a:rPr>
              <a:t> şiirinin bestesinde prozodi hatası yapmışlardır. Bu ve buna benzer prozodi hatalarını çokça görmek mümkündür. Şarkılarımızda, Türkülerimizde ve besteli </a:t>
            </a:r>
            <a:r>
              <a:rPr lang="tr-TR" dirty="0" err="1">
                <a:latin typeface="Times New Roman" pitchFamily="18" charset="0"/>
                <a:cs typeface="Times New Roman" pitchFamily="18" charset="0"/>
              </a:rPr>
              <a:t>dînî</a:t>
            </a:r>
            <a:r>
              <a:rPr lang="tr-TR" dirty="0">
                <a:latin typeface="Times New Roman" pitchFamily="18" charset="0"/>
                <a:cs typeface="Times New Roman" pitchFamily="18" charset="0"/>
              </a:rPr>
              <a:t> formlarımızda prozodi hatası ile ilgili çokça örneklere rastlayabiliriz.</a:t>
            </a:r>
          </a:p>
          <a:p>
            <a:pPr algn="just">
              <a:buNone/>
            </a:pPr>
            <a:endParaRPr lang="tr-TR" dirty="0">
              <a:latin typeface="Times New Roman" pitchFamily="18" charset="0"/>
              <a:cs typeface="Times New Roman" pitchFamily="18" charset="0"/>
            </a:endParaRP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pPr algn="just"/>
            <a:endParaRPr lang="tr-TR" b="1"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B- </a:t>
            </a:r>
            <a:r>
              <a:rPr lang="tr-TR" b="1" dirty="0">
                <a:latin typeface="Times New Roman" pitchFamily="18" charset="0"/>
                <a:cs typeface="Times New Roman" pitchFamily="18" charset="0"/>
              </a:rPr>
              <a:t>Genel Olarak </a:t>
            </a:r>
            <a:r>
              <a:rPr lang="tr-TR" b="1" dirty="0" err="1">
                <a:latin typeface="Times New Roman" pitchFamily="18" charset="0"/>
                <a:cs typeface="Times New Roman" pitchFamily="18" charset="0"/>
              </a:rPr>
              <a:t>Mûsikîde</a:t>
            </a:r>
            <a:r>
              <a:rPr lang="tr-TR" b="1" dirty="0">
                <a:latin typeface="Times New Roman" pitchFamily="18" charset="0"/>
                <a:cs typeface="Times New Roman" pitchFamily="18" charset="0"/>
              </a:rPr>
              <a:t> Söz ve Nağme Uyumunun Önemi</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Mûsikîde</a:t>
            </a:r>
            <a:r>
              <a:rPr lang="tr-TR" dirty="0">
                <a:latin typeface="Times New Roman" pitchFamily="18" charset="0"/>
                <a:cs typeface="Times New Roman" pitchFamily="18" charset="0"/>
              </a:rPr>
              <a:t> söz, nağme ve </a:t>
            </a:r>
            <a:r>
              <a:rPr lang="tr-TR" dirty="0" err="1">
                <a:latin typeface="Times New Roman" pitchFamily="18" charset="0"/>
                <a:cs typeface="Times New Roman" pitchFamily="18" charset="0"/>
              </a:rPr>
              <a:t>usûl</a:t>
            </a:r>
            <a:r>
              <a:rPr lang="tr-TR" dirty="0">
                <a:latin typeface="Times New Roman" pitchFamily="18" charset="0"/>
                <a:cs typeface="Times New Roman" pitchFamily="18" charset="0"/>
              </a:rPr>
              <a:t> bütünlüğünün önemi büyüktür. Sözün </a:t>
            </a:r>
            <a:r>
              <a:rPr lang="tr-TR" dirty="0" err="1">
                <a:latin typeface="Times New Roman" pitchFamily="18" charset="0"/>
                <a:cs typeface="Times New Roman" pitchFamily="18" charset="0"/>
              </a:rPr>
              <a:t>usûlle</a:t>
            </a:r>
            <a:r>
              <a:rPr lang="tr-TR" dirty="0">
                <a:latin typeface="Times New Roman" pitchFamily="18" charset="0"/>
                <a:cs typeface="Times New Roman" pitchFamily="18" charset="0"/>
              </a:rPr>
              <a:t> uyumsuzluğu durumunda hecelerin telaffuzunda tuhaflıklar ortaya çıkar, konuşma dilinde alışkan olmadığımız kelime okuyuşları ortaya çıkar. Tabii ki bu çeşit telaffuzlar da estetik olarak kulağa hoş gelmeyeceği için, bestedeki </a:t>
            </a:r>
            <a:r>
              <a:rPr lang="tr-TR" dirty="0" err="1">
                <a:latin typeface="Times New Roman" pitchFamily="18" charset="0"/>
                <a:cs typeface="Times New Roman" pitchFamily="18" charset="0"/>
              </a:rPr>
              <a:t>garâbet</a:t>
            </a:r>
            <a:r>
              <a:rPr lang="tr-TR" dirty="0">
                <a:latin typeface="Times New Roman" pitchFamily="18" charset="0"/>
                <a:cs typeface="Times New Roman" pitchFamily="18" charset="0"/>
              </a:rPr>
              <a:t> kendini açıkça gösterir.</a:t>
            </a:r>
          </a:p>
          <a:p>
            <a:pPr algn="just"/>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Sözün nağme ile uzun veya kısa okunuşu yanında bir diğer dikkat edilmesi gereken husus ta sözün ne söylediği, makamının neyi ifade ettiği meselesidir. Çoğu zaman bestekârların dikkat etmedikleri hususlardan birisi de budur. Güfte gülerken ve sevinç belirtirken, makamın ağladığını ve hüzün belirttiğini görürüz. Bu da bestede makamsal olarak hatadır. Çünkü XIII. Yüzyıldan beri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nazariyat kitaplarında, makamların ifade ettikleri haller konusu kaynaklarda açıkça belirtilmiştir. Bunlar bizim müzik geleneğimiz içinde yüzyıllar boyu böyle uygulanıp gelmiştir. </a:t>
            </a:r>
          </a:p>
          <a:p>
            <a:pPr algn="just"/>
            <a:r>
              <a:rPr lang="tr-TR" dirty="0">
                <a:latin typeface="Times New Roman" pitchFamily="18" charset="0"/>
                <a:cs typeface="Times New Roman" pitchFamily="18" charset="0"/>
              </a:rPr>
              <a:t>	Ayrıca bu makamların ifade ettikleri psikolojik haller, nazarî ve </a:t>
            </a:r>
            <a:r>
              <a:rPr lang="tr-TR" dirty="0" err="1">
                <a:latin typeface="Times New Roman" pitchFamily="18" charset="0"/>
                <a:cs typeface="Times New Roman" pitchFamily="18" charset="0"/>
              </a:rPr>
              <a:t>âfâkî</a:t>
            </a:r>
            <a:r>
              <a:rPr lang="tr-TR" dirty="0">
                <a:latin typeface="Times New Roman" pitchFamily="18" charset="0"/>
                <a:cs typeface="Times New Roman" pitchFamily="18" charset="0"/>
              </a:rPr>
              <a:t> şeyler olmayıp, bizzat uygulamalar ve deneyler sonucu tecrübe edilmiş önemli bilgilerdir. Hiçbir kimse </a:t>
            </a:r>
            <a:r>
              <a:rPr lang="tr-TR" dirty="0" err="1">
                <a:latin typeface="Times New Roman" pitchFamily="18" charset="0"/>
                <a:cs typeface="Times New Roman" pitchFamily="18" charset="0"/>
              </a:rPr>
              <a:t>Sabâ</a:t>
            </a:r>
            <a:r>
              <a:rPr lang="tr-TR" dirty="0">
                <a:latin typeface="Times New Roman" pitchFamily="18" charset="0"/>
                <a:cs typeface="Times New Roman" pitchFamily="18" charset="0"/>
              </a:rPr>
              <a:t> makamında sevinç ve neşeyi bulamadığı gibi, kimse de Buselik ve </a:t>
            </a:r>
            <a:r>
              <a:rPr lang="tr-TR" dirty="0" err="1">
                <a:latin typeface="Times New Roman" pitchFamily="18" charset="0"/>
                <a:cs typeface="Times New Roman" pitchFamily="18" charset="0"/>
              </a:rPr>
              <a:t>Nihâvent</a:t>
            </a:r>
            <a:r>
              <a:rPr lang="tr-TR" dirty="0">
                <a:latin typeface="Times New Roman" pitchFamily="18" charset="0"/>
                <a:cs typeface="Times New Roman" pitchFamily="18" charset="0"/>
              </a:rPr>
              <a:t> makamında keder ve tasayı duyamaz.</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62500" lnSpcReduction="20000"/>
          </a:bodyPr>
          <a:lstStyle/>
          <a:p>
            <a:pPr algn="just"/>
            <a:endParaRPr lang="tr-TR" sz="3400" b="1" dirty="0" smtClean="0">
              <a:latin typeface="Times New Roman" pitchFamily="18" charset="0"/>
              <a:cs typeface="Times New Roman" pitchFamily="18" charset="0"/>
            </a:endParaRPr>
          </a:p>
          <a:p>
            <a:pPr algn="just"/>
            <a:r>
              <a:rPr lang="tr-TR" sz="3400" b="1" dirty="0" smtClean="0">
                <a:latin typeface="Times New Roman" pitchFamily="18" charset="0"/>
                <a:cs typeface="Times New Roman" pitchFamily="18" charset="0"/>
              </a:rPr>
              <a:t>C- </a:t>
            </a:r>
            <a:r>
              <a:rPr lang="tr-TR" sz="3400" b="1" dirty="0" err="1">
                <a:latin typeface="Times New Roman" pitchFamily="18" charset="0"/>
                <a:cs typeface="Times New Roman" pitchFamily="18" charset="0"/>
              </a:rPr>
              <a:t>Dînî</a:t>
            </a:r>
            <a:r>
              <a:rPr lang="tr-TR" sz="3400" b="1" dirty="0">
                <a:latin typeface="Times New Roman" pitchFamily="18" charset="0"/>
                <a:cs typeface="Times New Roman" pitchFamily="18" charset="0"/>
              </a:rPr>
              <a:t> </a:t>
            </a:r>
            <a:r>
              <a:rPr lang="tr-TR" sz="3400" b="1" dirty="0" err="1">
                <a:latin typeface="Times New Roman" pitchFamily="18" charset="0"/>
                <a:cs typeface="Times New Roman" pitchFamily="18" charset="0"/>
              </a:rPr>
              <a:t>Mûsikîde</a:t>
            </a:r>
            <a:r>
              <a:rPr lang="tr-TR" sz="3400" b="1" dirty="0">
                <a:latin typeface="Times New Roman" pitchFamily="18" charset="0"/>
                <a:cs typeface="Times New Roman" pitchFamily="18" charset="0"/>
              </a:rPr>
              <a:t> Söz ve Nağme Uyumunun Önemi</a:t>
            </a:r>
            <a:endParaRPr lang="tr-TR" sz="3400" dirty="0">
              <a:latin typeface="Times New Roman" pitchFamily="18" charset="0"/>
              <a:cs typeface="Times New Roman" pitchFamily="18" charset="0"/>
            </a:endParaRPr>
          </a:p>
          <a:p>
            <a:pPr algn="just"/>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Dînî</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mûsikîde</a:t>
            </a:r>
            <a:r>
              <a:rPr lang="tr-TR" sz="3400" dirty="0">
                <a:latin typeface="Times New Roman" pitchFamily="18" charset="0"/>
                <a:cs typeface="Times New Roman" pitchFamily="18" charset="0"/>
              </a:rPr>
              <a:t> veya </a:t>
            </a:r>
            <a:r>
              <a:rPr lang="tr-TR" sz="3400" dirty="0" err="1">
                <a:latin typeface="Times New Roman" pitchFamily="18" charset="0"/>
                <a:cs typeface="Times New Roman" pitchFamily="18" charset="0"/>
              </a:rPr>
              <a:t>dînî</a:t>
            </a:r>
            <a:r>
              <a:rPr lang="tr-TR" sz="3400" dirty="0">
                <a:latin typeface="Times New Roman" pitchFamily="18" charset="0"/>
                <a:cs typeface="Times New Roman" pitchFamily="18" charset="0"/>
              </a:rPr>
              <a:t> formlarda prozodi hataları daha da yaygındır. Çünkü </a:t>
            </a:r>
            <a:r>
              <a:rPr lang="tr-TR" sz="3400" dirty="0" err="1">
                <a:latin typeface="Times New Roman" pitchFamily="18" charset="0"/>
                <a:cs typeface="Times New Roman" pitchFamily="18" charset="0"/>
              </a:rPr>
              <a:t>dînî</a:t>
            </a:r>
            <a:r>
              <a:rPr lang="tr-TR" sz="3400" dirty="0">
                <a:latin typeface="Times New Roman" pitchFamily="18" charset="0"/>
                <a:cs typeface="Times New Roman" pitchFamily="18" charset="0"/>
              </a:rPr>
              <a:t> formlarda güfteler Arapça, Farsça, Türkçe veya bunların karışımı olan </a:t>
            </a:r>
            <a:r>
              <a:rPr lang="tr-TR" sz="3400" dirty="0" err="1">
                <a:latin typeface="Times New Roman" pitchFamily="18" charset="0"/>
                <a:cs typeface="Times New Roman" pitchFamily="18" charset="0"/>
              </a:rPr>
              <a:t>Osmanlıca’dır</a:t>
            </a:r>
            <a:r>
              <a:rPr lang="tr-TR" sz="3400" dirty="0">
                <a:latin typeface="Times New Roman" pitchFamily="18" charset="0"/>
                <a:cs typeface="Times New Roman" pitchFamily="18" charset="0"/>
              </a:rPr>
              <a:t>. Bu yüzden, kelimelerin telaffuzu farklı olan bu dilleri bir arada idare edecek bir </a:t>
            </a:r>
            <a:r>
              <a:rPr lang="tr-TR" sz="3400" dirty="0" err="1">
                <a:latin typeface="Times New Roman" pitchFamily="18" charset="0"/>
                <a:cs typeface="Times New Roman" pitchFamily="18" charset="0"/>
              </a:rPr>
              <a:t>usûl</a:t>
            </a:r>
            <a:r>
              <a:rPr lang="tr-TR" sz="3400" dirty="0">
                <a:latin typeface="Times New Roman" pitchFamily="18" charset="0"/>
                <a:cs typeface="Times New Roman" pitchFamily="18" charset="0"/>
              </a:rPr>
              <a:t> bulmak çok zordur. </a:t>
            </a:r>
          </a:p>
          <a:p>
            <a:pPr algn="just"/>
            <a:r>
              <a:rPr lang="tr-TR" sz="3400" dirty="0">
                <a:latin typeface="Times New Roman" pitchFamily="18" charset="0"/>
                <a:cs typeface="Times New Roman" pitchFamily="18" charset="0"/>
              </a:rPr>
              <a:t>	Meselâ </a:t>
            </a:r>
            <a:r>
              <a:rPr lang="tr-TR" sz="3400" dirty="0" err="1">
                <a:latin typeface="Times New Roman" pitchFamily="18" charset="0"/>
                <a:cs typeface="Times New Roman" pitchFamily="18" charset="0"/>
              </a:rPr>
              <a:t>Ezânların</a:t>
            </a:r>
            <a:r>
              <a:rPr lang="tr-TR" sz="3400" dirty="0">
                <a:latin typeface="Times New Roman" pitchFamily="18" charset="0"/>
                <a:cs typeface="Times New Roman" pitchFamily="18" charset="0"/>
              </a:rPr>
              <a:t> notaya alınışında birçok hatalar yapılmaktadır. Bu hatalar kıraat talimi almış olan ve </a:t>
            </a:r>
            <a:r>
              <a:rPr lang="tr-TR" sz="3400" dirty="0" err="1">
                <a:latin typeface="Times New Roman" pitchFamily="18" charset="0"/>
                <a:cs typeface="Times New Roman" pitchFamily="18" charset="0"/>
              </a:rPr>
              <a:t>Tecvîd</a:t>
            </a:r>
            <a:r>
              <a:rPr lang="tr-TR" sz="3400" dirty="0">
                <a:latin typeface="Times New Roman" pitchFamily="18" charset="0"/>
                <a:cs typeface="Times New Roman" pitchFamily="18" charset="0"/>
              </a:rPr>
              <a:t> bilenler tarafından düzeltilmektedir, ancak </a:t>
            </a:r>
            <a:r>
              <a:rPr lang="tr-TR" sz="3400" dirty="0" err="1">
                <a:latin typeface="Times New Roman" pitchFamily="18" charset="0"/>
                <a:cs typeface="Times New Roman" pitchFamily="18" charset="0"/>
              </a:rPr>
              <a:t>Tecvîd</a:t>
            </a:r>
            <a:r>
              <a:rPr lang="tr-TR" sz="3400" dirty="0">
                <a:latin typeface="Times New Roman" pitchFamily="18" charset="0"/>
                <a:cs typeface="Times New Roman" pitchFamily="18" charset="0"/>
              </a:rPr>
              <a:t> bilmeyen ve solfeji iyi olan kişiler, direkt notadan okuma durumunda çok fahiş </a:t>
            </a:r>
            <a:r>
              <a:rPr lang="tr-TR" sz="3400" dirty="0" err="1">
                <a:latin typeface="Times New Roman" pitchFamily="18" charset="0"/>
                <a:cs typeface="Times New Roman" pitchFamily="18" charset="0"/>
              </a:rPr>
              <a:t>prozodik</a:t>
            </a:r>
            <a:r>
              <a:rPr lang="tr-TR" sz="3400" dirty="0">
                <a:latin typeface="Times New Roman" pitchFamily="18" charset="0"/>
                <a:cs typeface="Times New Roman" pitchFamily="18" charset="0"/>
              </a:rPr>
              <a:t> hatalar yapmaktadırlar ki, bu hatalar bazen anlamı bozarak, kıraati </a:t>
            </a:r>
            <a:r>
              <a:rPr lang="tr-TR" sz="3400" dirty="0" err="1">
                <a:latin typeface="Times New Roman" pitchFamily="18" charset="0"/>
                <a:cs typeface="Times New Roman" pitchFamily="18" charset="0"/>
              </a:rPr>
              <a:t>fâsit</a:t>
            </a:r>
            <a:r>
              <a:rPr lang="tr-TR" sz="3400" dirty="0">
                <a:latin typeface="Times New Roman" pitchFamily="18" charset="0"/>
                <a:cs typeface="Times New Roman" pitchFamily="18" charset="0"/>
              </a:rPr>
              <a:t> hale getirmektedir. Özellikle bir şiir </a:t>
            </a:r>
            <a:r>
              <a:rPr lang="tr-TR" sz="3400" dirty="0" err="1">
                <a:latin typeface="Times New Roman" pitchFamily="18" charset="0"/>
                <a:cs typeface="Times New Roman" pitchFamily="18" charset="0"/>
              </a:rPr>
              <a:t>edâsıyla</a:t>
            </a:r>
            <a:r>
              <a:rPr lang="tr-TR" sz="3400" dirty="0">
                <a:latin typeface="Times New Roman" pitchFamily="18" charset="0"/>
                <a:cs typeface="Times New Roman" pitchFamily="18" charset="0"/>
              </a:rPr>
              <a:t> ve vezinle yazılmamış olan </a:t>
            </a:r>
            <a:r>
              <a:rPr lang="tr-TR" sz="3400" dirty="0" err="1">
                <a:latin typeface="Times New Roman" pitchFamily="18" charset="0"/>
                <a:cs typeface="Times New Roman" pitchFamily="18" charset="0"/>
              </a:rPr>
              <a:t>dînî</a:t>
            </a:r>
            <a:r>
              <a:rPr lang="tr-TR" sz="3400" dirty="0">
                <a:latin typeface="Times New Roman" pitchFamily="18" charset="0"/>
                <a:cs typeface="Times New Roman" pitchFamily="18" charset="0"/>
              </a:rPr>
              <a:t> güfteler, bir </a:t>
            </a:r>
            <a:r>
              <a:rPr lang="tr-TR" sz="3400" dirty="0" err="1">
                <a:latin typeface="Times New Roman" pitchFamily="18" charset="0"/>
                <a:cs typeface="Times New Roman" pitchFamily="18" charset="0"/>
              </a:rPr>
              <a:t>usûle</a:t>
            </a:r>
            <a:r>
              <a:rPr lang="tr-TR" sz="3400" dirty="0">
                <a:latin typeface="Times New Roman" pitchFamily="18" charset="0"/>
                <a:cs typeface="Times New Roman" pitchFamily="18" charset="0"/>
              </a:rPr>
              <a:t> sokulmaya çalışıldığı zaman çok büyük hatalar meydana gelmektedir. Bir şiir tarzıyla yazılan Arapça güftelere uygun Arap darpları bulunabilir, ama </a:t>
            </a:r>
            <a:r>
              <a:rPr lang="tr-TR" sz="3400" dirty="0" err="1">
                <a:latin typeface="Times New Roman" pitchFamily="18" charset="0"/>
                <a:cs typeface="Times New Roman" pitchFamily="18" charset="0"/>
              </a:rPr>
              <a:t>Ezân</a:t>
            </a:r>
            <a:r>
              <a:rPr lang="tr-TR" sz="3400" dirty="0">
                <a:latin typeface="Times New Roman" pitchFamily="18" charset="0"/>
                <a:cs typeface="Times New Roman" pitchFamily="18" charset="0"/>
              </a:rPr>
              <a:t> gibi, </a:t>
            </a:r>
            <a:r>
              <a:rPr lang="tr-TR" sz="3400" dirty="0" err="1">
                <a:latin typeface="Times New Roman" pitchFamily="18" charset="0"/>
                <a:cs typeface="Times New Roman" pitchFamily="18" charset="0"/>
              </a:rPr>
              <a:t>Kur’ân</a:t>
            </a:r>
            <a:r>
              <a:rPr lang="tr-TR" sz="3400" dirty="0">
                <a:latin typeface="Times New Roman" pitchFamily="18" charset="0"/>
                <a:cs typeface="Times New Roman" pitchFamily="18" charset="0"/>
              </a:rPr>
              <a:t> gibi nazım biçiminde olmayan metinlerin, bir </a:t>
            </a:r>
            <a:r>
              <a:rPr lang="tr-TR" sz="3400" dirty="0" err="1">
                <a:latin typeface="Times New Roman" pitchFamily="18" charset="0"/>
                <a:cs typeface="Times New Roman" pitchFamily="18" charset="0"/>
              </a:rPr>
              <a:t>usûl</a:t>
            </a:r>
            <a:r>
              <a:rPr lang="tr-TR" sz="3400" dirty="0">
                <a:latin typeface="Times New Roman" pitchFamily="18" charset="0"/>
                <a:cs typeface="Times New Roman" pitchFamily="18" charset="0"/>
              </a:rPr>
              <a:t> içinde besteli okunması mümkün değildir. Çünkü çekilecek veya çekilmeyip kısa okunacak yerler bu iki formun metni içinde sabittir, bunların yer değiştirmesi mümkün değildir. Buna en kolay örnek olarak “Salât-ı Ümmiye” </a:t>
            </a:r>
            <a:r>
              <a:rPr lang="tr-TR" sz="3400" dirty="0" err="1">
                <a:latin typeface="Times New Roman" pitchFamily="18" charset="0"/>
                <a:cs typeface="Times New Roman" pitchFamily="18" charset="0"/>
              </a:rPr>
              <a:t>yi</a:t>
            </a:r>
            <a:r>
              <a:rPr lang="tr-TR" sz="3400" dirty="0">
                <a:latin typeface="Times New Roman" pitchFamily="18" charset="0"/>
                <a:cs typeface="Times New Roman" pitchFamily="18" charset="0"/>
              </a:rPr>
              <a:t> verebiliriz. İki satırlık bir Segâh beste içinde 4-5 tane </a:t>
            </a:r>
            <a:r>
              <a:rPr lang="tr-TR" sz="3400" dirty="0" err="1">
                <a:latin typeface="Times New Roman" pitchFamily="18" charset="0"/>
                <a:cs typeface="Times New Roman" pitchFamily="18" charset="0"/>
              </a:rPr>
              <a:t>usûl</a:t>
            </a:r>
            <a:r>
              <a:rPr lang="tr-TR" sz="3400" dirty="0">
                <a:latin typeface="Times New Roman" pitchFamily="18" charset="0"/>
                <a:cs typeface="Times New Roman" pitchFamily="18" charset="0"/>
              </a:rPr>
              <a:t> kullanılmak zorunda kalınmasının nedeni de bu olsa gerektir.</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fontScale="85000" lnSpcReduction="20000"/>
          </a:bodyPr>
          <a:lstStyle/>
          <a:p>
            <a:pPr algn="just"/>
            <a:endParaRPr lang="tr-TR" b="1"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D- </a:t>
            </a:r>
            <a:r>
              <a:rPr lang="tr-TR" b="1" dirty="0">
                <a:latin typeface="Times New Roman" pitchFamily="18" charset="0"/>
                <a:cs typeface="Times New Roman" pitchFamily="18" charset="0"/>
              </a:rPr>
              <a:t>Prozodi Üzerinde Çalışmalar</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Prozodi gibi ciddî bir konu üzerinde maalesef kaynak çok azdır. Özellikle Cumhuriyet dönemi Türk </a:t>
            </a:r>
            <a:r>
              <a:rPr lang="tr-TR" dirty="0" err="1">
                <a:latin typeface="Times New Roman" pitchFamily="18" charset="0"/>
                <a:cs typeface="Times New Roman" pitchFamily="18" charset="0"/>
              </a:rPr>
              <a:t>Mûsikîsi</a:t>
            </a:r>
            <a:r>
              <a:rPr lang="tr-TR" dirty="0">
                <a:latin typeface="Times New Roman" pitchFamily="18" charset="0"/>
                <a:cs typeface="Times New Roman" pitchFamily="18" charset="0"/>
              </a:rPr>
              <a:t> Müzikologlarından Hüseyin Sadettin </a:t>
            </a:r>
            <a:r>
              <a:rPr lang="tr-TR" dirty="0" err="1">
                <a:latin typeface="Times New Roman" pitchFamily="18" charset="0"/>
                <a:cs typeface="Times New Roman" pitchFamily="18" charset="0"/>
              </a:rPr>
              <a:t>Arel’in</a:t>
            </a:r>
            <a:r>
              <a:rPr lang="tr-TR" dirty="0">
                <a:latin typeface="Times New Roman" pitchFamily="18" charset="0"/>
                <a:cs typeface="Times New Roman" pitchFamily="18" charset="0"/>
              </a:rPr>
              <a:t> 1950’lerde yapmış olduğu araştırmalar dışında bu konu üzerinde müzik açısından durulmamıştır. </a:t>
            </a:r>
          </a:p>
          <a:p>
            <a:pPr algn="just"/>
            <a:r>
              <a:rPr lang="tr-TR" dirty="0">
                <a:latin typeface="Times New Roman" pitchFamily="18" charset="0"/>
                <a:cs typeface="Times New Roman" pitchFamily="18" charset="0"/>
              </a:rPr>
              <a:t>	Ahmet </a:t>
            </a:r>
            <a:r>
              <a:rPr lang="tr-TR" dirty="0" err="1">
                <a:latin typeface="Times New Roman" pitchFamily="18" charset="0"/>
                <a:cs typeface="Times New Roman" pitchFamily="18" charset="0"/>
              </a:rPr>
              <a:t>Hatipoğlu</a:t>
            </a:r>
            <a:r>
              <a:rPr lang="tr-TR" dirty="0">
                <a:latin typeface="Times New Roman" pitchFamily="18" charset="0"/>
                <a:cs typeface="Times New Roman" pitchFamily="18" charset="0"/>
              </a:rPr>
              <a:t> Bey’in bu konuyu ele alarak, konu ile ilgili açıklamalarda bulunması, yapılan hataları örneklerle izah eden bir kitap ortaya koyması takdire şayan bir husus olup, Türk </a:t>
            </a:r>
            <a:r>
              <a:rPr lang="tr-TR" dirty="0" err="1">
                <a:latin typeface="Times New Roman" pitchFamily="18" charset="0"/>
                <a:cs typeface="Times New Roman" pitchFamily="18" charset="0"/>
              </a:rPr>
              <a:t>Mûsikisi</a:t>
            </a:r>
            <a:r>
              <a:rPr lang="tr-TR" dirty="0">
                <a:latin typeface="Times New Roman" pitchFamily="18" charset="0"/>
                <a:cs typeface="Times New Roman" pitchFamily="18" charset="0"/>
              </a:rPr>
              <a:t> için fevkalâde bir adımdır. Sayın </a:t>
            </a:r>
            <a:r>
              <a:rPr lang="tr-TR" dirty="0" err="1">
                <a:latin typeface="Times New Roman" pitchFamily="18" charset="0"/>
                <a:cs typeface="Times New Roman" pitchFamily="18" charset="0"/>
              </a:rPr>
              <a:t>Hatipoğlu</a:t>
            </a:r>
            <a:r>
              <a:rPr lang="tr-TR" dirty="0">
                <a:latin typeface="Times New Roman" pitchFamily="18" charset="0"/>
                <a:cs typeface="Times New Roman" pitchFamily="18" charset="0"/>
              </a:rPr>
              <a:t> uzun süre Türk müziğinde çeşitli beste formlarında görmüş olduğu </a:t>
            </a:r>
            <a:r>
              <a:rPr lang="tr-TR" dirty="0" err="1">
                <a:latin typeface="Times New Roman" pitchFamily="18" charset="0"/>
                <a:cs typeface="Times New Roman" pitchFamily="18" charset="0"/>
              </a:rPr>
              <a:t>prozodik</a:t>
            </a:r>
            <a:r>
              <a:rPr lang="tr-TR" dirty="0">
                <a:latin typeface="Times New Roman" pitchFamily="18" charset="0"/>
                <a:cs typeface="Times New Roman" pitchFamily="18" charset="0"/>
              </a:rPr>
              <a:t> hataları tespit etmiş ve bunlara ait çözüm önerilerini de ilgili kitapta sunmuştur.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lstStyle/>
          <a:p>
            <a:pPr>
              <a:buNone/>
            </a:pPr>
            <a:endParaRPr lang="tr-TR" dirty="0" smtClean="0"/>
          </a:p>
          <a:p>
            <a:pPr>
              <a:buNone/>
            </a:pPr>
            <a:endParaRPr lang="tr-TR" dirty="0"/>
          </a:p>
          <a:p>
            <a:pPr>
              <a:buNone/>
            </a:pPr>
            <a:endParaRPr lang="tr-TR" dirty="0" smtClean="0"/>
          </a:p>
          <a:p>
            <a:pPr>
              <a:buNone/>
            </a:pPr>
            <a:endParaRPr lang="tr-TR" dirty="0"/>
          </a:p>
          <a:p>
            <a:pPr algn="ctr">
              <a:buNone/>
            </a:pPr>
            <a:r>
              <a:rPr lang="tr-TR" smtClean="0">
                <a:latin typeface="Times New Roman" pitchFamily="18" charset="0"/>
                <a:cs typeface="Times New Roman" pitchFamily="18" charset="0"/>
              </a:rPr>
              <a:t>Prof</a:t>
            </a:r>
            <a:r>
              <a:rPr lang="tr-TR" smtClean="0">
                <a:latin typeface="Times New Roman" pitchFamily="18" charset="0"/>
                <a:cs typeface="Times New Roman" pitchFamily="18" charset="0"/>
              </a:rPr>
              <a:t>. </a:t>
            </a:r>
            <a:r>
              <a:rPr lang="tr-TR" dirty="0" smtClean="0">
                <a:latin typeface="Times New Roman" pitchFamily="18" charset="0"/>
                <a:cs typeface="Times New Roman" pitchFamily="18" charset="0"/>
              </a:rPr>
              <a:t>Dr. Bayram AKDOĞAN</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82</Words>
  <Application>Microsoft Office PowerPoint</Application>
  <PresentationFormat>Ekran Gösterisi (4:3)</PresentationFormat>
  <Paragraphs>37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Times New Roman</vt:lpstr>
      <vt:lpstr>Ofis Teması</vt:lpstr>
      <vt:lpstr>  ÜNİTE: 9           TÜRK DİN MÛSİKÎSİNDE PROZODİ (Söz ve Nağme Uyumu)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ÜNİTE: 9       TÜRK DİN MÛSİKÎSİNDE PROZODİ (Söz ve Nağme Uyumu) </dc:title>
  <dc:creator>OEM</dc:creator>
  <cp:lastModifiedBy>Windows Kullanıcısı</cp:lastModifiedBy>
  <cp:revision>10</cp:revision>
  <dcterms:created xsi:type="dcterms:W3CDTF">2015-02-26T14:52:59Z</dcterms:created>
  <dcterms:modified xsi:type="dcterms:W3CDTF">2018-01-29T09:24:23Z</dcterms:modified>
</cp:coreProperties>
</file>