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373" r:id="rId6"/>
    <p:sldId id="489" r:id="rId7"/>
    <p:sldId id="490" r:id="rId8"/>
    <p:sldId id="487" r:id="rId9"/>
    <p:sldId id="370" r:id="rId10"/>
    <p:sldId id="376" r:id="rId11"/>
    <p:sldId id="377" r:id="rId12"/>
    <p:sldId id="37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9" id="{307FEC8C-FE0E-4071-8782-7C392007DAEC}">
          <p14:sldIdLst>
            <p14:sldId id="281"/>
            <p14:sldId id="373"/>
            <p14:sldId id="489"/>
            <p14:sldId id="490"/>
            <p14:sldId id="487"/>
            <p14:sldId id="370"/>
            <p14:sldId id="376"/>
            <p14:sldId id="377"/>
            <p14:sldId id="378"/>
          </p14:sldIdLst>
        </p14:section>
        <p14:section name="Varsayılan Bölüm" id="{3F234909-474B-479C-9446-2FFDEE6E3D3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C25B45-61BC-4DC5-BD3D-8042299BCC0A}" v="1" dt="2020-05-27T14:38:36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607393-C9F5-4DBB-8D0A-D5DBC42C2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NİŞANLILIK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455FAE-EDA9-4703-AD93-03D78EF41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45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NİŞANLILIĞIN SONA ERMESİNİN SONUÇLARI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Maddi tazminat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Nişanlıların maddi tazminat isteme hakkı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Üçüncü kişilerin tazminat isteme hakkı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Manevi tazminat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Nişanlılık, bozma ile sona ermiş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Tazminat isteyen kişinin kişilik hakkı zarara uğramış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Davalı taraf kusurlu olmalıdır.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Hediyelerin geri verilmesi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Zamanaşımı: Nişanlılığın sona ermesinden soğan dava hakları, sona ermenin üzerinden 1 yıl geçmesiyle zamanaşımına uğrar.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236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8D0ECE-5BE1-4D30-BAE2-2E4380C2C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NİŞANLILIK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610515-2C93-4086-9C20-FB4501AB2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87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u="sng" dirty="0"/>
              <a:t>Nişanlıların maddi tazminat isteme hakkı</a:t>
            </a:r>
          </a:p>
          <a:p>
            <a:r>
              <a:rPr lang="tr-TR" dirty="0"/>
              <a:t>Nişanlılığın tek taraflı olarak sona erdirilmesi halinde söz konusu olur.</a:t>
            </a:r>
          </a:p>
          <a:p>
            <a:r>
              <a:rPr lang="tr-TR" dirty="0"/>
              <a:t>Tazminat ödeyecek olan taraf; haklı sebep yokken nişanı bozan taraf veya nişanın bozulmasına kusuru ile sebep olan taraftır.</a:t>
            </a:r>
          </a:p>
          <a:p>
            <a:r>
              <a:rPr lang="tr-TR" dirty="0"/>
              <a:t>Nişanın bozulmasına sebep olan haklı sebep, tarafların kusuruna dayanmıyorsa tazminat söz konusu olmaz.</a:t>
            </a:r>
          </a:p>
          <a:p>
            <a:r>
              <a:rPr lang="tr-TR" dirty="0"/>
              <a:t>Tazmini talep edilecek zarar; nişanın bozulmasında kusuru olmayan nişanlının yaptığı masraflardır.</a:t>
            </a:r>
          </a:p>
          <a:p>
            <a:r>
              <a:rPr lang="tr-TR" dirty="0"/>
              <a:t>Bu masraflar, nişan töreni için yapılanlar ve evlenme amacıyla yapılan masraflardır. </a:t>
            </a:r>
          </a:p>
          <a:p>
            <a:pPr marL="0" indent="0">
              <a:buNone/>
            </a:pPr>
            <a:r>
              <a:rPr lang="tr-TR" u="sng" dirty="0"/>
              <a:t>Üçüncü kişilerin tazminat isteme hakkı </a:t>
            </a:r>
          </a:p>
          <a:p>
            <a:r>
              <a:rPr lang="tr-TR" dirty="0"/>
              <a:t>Nişanlının ana ve babası veya onlar gibi hareket eden kimselerin tazminat isteme hakları bulunmaktadır.</a:t>
            </a:r>
          </a:p>
          <a:p>
            <a:r>
              <a:rPr lang="tr-TR" dirty="0"/>
              <a:t>Üçüncü kişilerin tazminat talepleri bakımından da yukarıdaki esaslar geçerlidir.</a:t>
            </a:r>
          </a:p>
        </p:txBody>
      </p:sp>
    </p:spTree>
    <p:extLst>
      <p:ext uri="{BB962C8B-B14F-4D97-AF65-F5344CB8AC3E}">
        <p14:creationId xmlns:p14="http://schemas.microsoft.com/office/powerpoint/2010/main" val="2321204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4C1A52-D0A1-479F-B2C6-12C58932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NİŞANLILIK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A3F068-E554-409C-A5B5-C71E2ECD8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/>
              <a:t>Manevi tazminat</a:t>
            </a:r>
          </a:p>
          <a:p>
            <a:r>
              <a:rPr lang="tr-TR" dirty="0"/>
              <a:t>Nişanlılık, bozma ile sona ermiş olmalıdır.</a:t>
            </a:r>
          </a:p>
          <a:p>
            <a:r>
              <a:rPr lang="tr-TR" dirty="0"/>
              <a:t>Tazminat isteyen kişinin kişilik hakkı zarara uğramış olmalıdır. Kişilik hakkında meydana gelen zarar, manevi tazminat istenmesini haklı kılacak ölçüde olmalıdır. </a:t>
            </a:r>
          </a:p>
          <a:p>
            <a:r>
              <a:rPr lang="tr-TR" dirty="0"/>
              <a:t>Davalı taraf kusurlu olmalıdır.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33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0591A3-765B-4AEB-A205-3A063F22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NİŞANLILIK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5F2A39-7836-4A91-A9C0-F68DD1A5F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u="sng" dirty="0"/>
              <a:t>Hediyelerin geri verilmesi</a:t>
            </a:r>
          </a:p>
          <a:p>
            <a:r>
              <a:rPr lang="tr-TR" dirty="0"/>
              <a:t>Nişanlılık ilişkisi içerisinde verilmiş hediyelerin iadesi istenebilir.</a:t>
            </a:r>
          </a:p>
          <a:p>
            <a:r>
              <a:rPr lang="tr-TR" dirty="0"/>
              <a:t>İadesi talep edilebilecek hediyeler, alışılmışın dışında olan hediyelerdir.</a:t>
            </a:r>
          </a:p>
          <a:p>
            <a:r>
              <a:rPr lang="tr-TR" dirty="0"/>
              <a:t>Hediyelerin geri verilmesini yalnızca nişanlı taraf talep edebilir. </a:t>
            </a:r>
          </a:p>
          <a:p>
            <a:r>
              <a:rPr lang="tr-TR" dirty="0"/>
              <a:t>Nişanlılar dışındaki kişilerin verdikleri hediyeleri bu hükümler çerçevesinde talep edebilmeleri mümkün değildir. Bunların iadesi, şartları varsa sebepsiz zenginleşme hükümleri uyarınca talep edilebilir.</a:t>
            </a:r>
          </a:p>
          <a:p>
            <a:r>
              <a:rPr lang="tr-TR" dirty="0"/>
              <a:t>Nişanlının yakınlarına verilen hediyelerin iadesi de ancak sebepsiz zenginleşme hükümleri uyarınca talep edilebilir.</a:t>
            </a:r>
          </a:p>
          <a:p>
            <a:r>
              <a:rPr lang="tr-TR" dirty="0"/>
              <a:t>Hediyeyi alan nişanlı «aynen iade» ile yükümlüdür.</a:t>
            </a:r>
          </a:p>
        </p:txBody>
      </p:sp>
    </p:spTree>
    <p:extLst>
      <p:ext uri="{BB962C8B-B14F-4D97-AF65-F5344CB8AC3E}">
        <p14:creationId xmlns:p14="http://schemas.microsoft.com/office/powerpoint/2010/main" val="386820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34F75C-6D41-498B-BB4D-E39E640E8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NİŞANLILIK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5733F1-34A8-4787-A4D0-92A731402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Hediyelerin geri verilmesinin şartları</a:t>
            </a:r>
          </a:p>
          <a:p>
            <a:r>
              <a:rPr lang="tr-TR" dirty="0"/>
              <a:t>Hediye nişanlılık duygusuyla verilmiş olmalıdır.</a:t>
            </a:r>
          </a:p>
          <a:p>
            <a:r>
              <a:rPr lang="tr-TR" dirty="0"/>
              <a:t>Geri istenecek hediye alışılmışın dışında olmalıdır.</a:t>
            </a:r>
          </a:p>
          <a:p>
            <a:r>
              <a:rPr lang="tr-TR" dirty="0"/>
              <a:t>Nişanlılık, evlenme dışında bir sebeple sona ermiş olmalıdır.</a:t>
            </a:r>
          </a:p>
          <a:p>
            <a:r>
              <a:rPr lang="tr-TR" dirty="0"/>
              <a:t>Geri vermeyi nişanlılar, nişanlıların ana babaları veya ana baba gibi hareket eden kimseler isteyebilir.</a:t>
            </a:r>
          </a:p>
        </p:txBody>
      </p:sp>
    </p:spTree>
    <p:extLst>
      <p:ext uri="{BB962C8B-B14F-4D97-AF65-F5344CB8AC3E}">
        <p14:creationId xmlns:p14="http://schemas.microsoft.com/office/powerpoint/2010/main" val="270606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25EC17-E9A4-4FEE-8DF1-8F72F013B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evlenme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44409B-948C-4258-BFF7-07343D89C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0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Evlenmenin hukuki niteliği</a:t>
            </a:r>
          </a:p>
          <a:p>
            <a:pPr marL="0" indent="0">
              <a:buNone/>
            </a:pPr>
            <a:r>
              <a:rPr lang="tr-TR" dirty="0"/>
              <a:t>EVLENMENİN GERÇEKLEŞTİRİLMESİ İÇİN ARANAN ŞARTLAR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Evlenme ehliyeti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Olağan evlenme yaşı: 17 yaşın doldurulmasıdır.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Olağanüstü evlenme yaşı</a:t>
            </a:r>
          </a:p>
          <a:p>
            <a:pPr lvl="2"/>
            <a:r>
              <a:rPr lang="tr-TR" dirty="0"/>
              <a:t>Evlenmesine izin verilecek kadın veya erkek 16 yaşını doldurmuş olmalıdır.</a:t>
            </a:r>
          </a:p>
          <a:p>
            <a:pPr lvl="2"/>
            <a:r>
              <a:rPr lang="tr-TR" dirty="0"/>
              <a:t>Olağanüstü bir durum ve pek önemli bir sebep bulunmalıdır.</a:t>
            </a:r>
          </a:p>
          <a:p>
            <a:pPr lvl="2"/>
            <a:r>
              <a:rPr lang="tr-TR" dirty="0"/>
              <a:t>Karardan önce mümkünse yasal temsilci dinlenmelidir.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Ayırt etme gücü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Kişilerin evlenme ehliyeti yönünden ayrımı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Evlenmeye tam ehliyetliler: 18 yaşını doldurmuş, ayırt etme gücüne sahip ve kısıtlı olmayanlar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Evlenmeye tam ehliyetsizler: evlenme erginliğine erişmemiş olanlar ve ayırt etme gücünden yoksun olanlar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Evlenmeye sınırlı ehliyetsizler: 17 yaşını doldurmuş olanlar ve ergin olup da kısıtlanmış olanlar</a:t>
            </a:r>
          </a:p>
        </p:txBody>
      </p:sp>
    </p:spTree>
    <p:extLst>
      <p:ext uri="{BB962C8B-B14F-4D97-AF65-F5344CB8AC3E}">
        <p14:creationId xmlns:p14="http://schemas.microsoft.com/office/powerpoint/2010/main" val="374295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9B0CE7-121B-4E6C-B4A1-C605478D8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evlenme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687A07-56C4-49BC-BC79-5408E34EE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09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EVLENME ENGELLERİ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Kesin evlenme engelleri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Hısımlık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Kan hısımlığı: Üstsoy – altsoy arasında, kardeşler arasında, amca-dayı-hala-teyze ile yeğenler arasında evlenme yasaktır.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Kayın hısımlığı: Evlilik sona ermiş olsa da eşlerden biri ile diğerinin üstsoyu veya altsoyu arasında evlenme yasaktır.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dirty="0"/>
              <a:t>Evlatlık ilişkisi: evlat edinen ile evlatlık arasında ve bunlardan biri ile diğerinin altsoyu ve eşleri arasında evlenme yasaktır.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Önceki evlilik sona ermeden yeni evlilik yapılamaz.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Akıl hastaları, evlenmelerinde tıbbi sakınca bulunmadığına karar verilmedikçe evlenemez.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Kesin olmayan evlenme engelleri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Bekleme süresi: Kadınlar için söz konusudur. Önceki evliliğin sona ermesinden itibaren 300 gündür.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Bazı bulaşıcı hastalıklar: 1593 sayılı Kanun m. 123’ te sayılan hastalıklardır.</a:t>
            </a:r>
          </a:p>
        </p:txBody>
      </p:sp>
    </p:spTree>
    <p:extLst>
      <p:ext uri="{BB962C8B-B14F-4D97-AF65-F5344CB8AC3E}">
        <p14:creationId xmlns:p14="http://schemas.microsoft.com/office/powerpoint/2010/main" val="351682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9D8535-5181-4023-A81F-B46651E73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evlenme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210FDC-2E4C-43C5-B635-99EE0C32B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85" y="1853755"/>
            <a:ext cx="11159230" cy="42885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EVLENMENİN ŞEKİL ŞARTLARI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Evlenme töreninden önceki şekil şartları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Başvuru ve başvurunun yapılacağı yer: Evlenecek kişilerden birinin oturduğu yer evlendirme memurluğu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Başvurunun incelenmesi ve itiraz: Başvurunun usulüne uygun olmadığı, taraflardan birinin evlenmeye ehil olmadığı veya evlenme engelinin bulunduğu tespit edilirse başvuru reddedilir. Taraflar, bu karara karşı aile mahkemesine itiraz edebilirler.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Evlenmeye izin belgesi, evlenme için gerekli şartların varlığı halinde evlendirme memuru tarafından verilir. Bu belge ile taraflar 6 ay içinde herhangi bir evlendirme memuru önünde evlenebilirler.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Evlenme töreni sırasındaki şekil şartları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İki tanık huzurunda ve açık olarak yapılır. 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Evlendirme memurunun, evlenmek isteyip istemediklerine ilişkin sorusuna tarafların sözlü olarak birbirine uygun irade beyanlarını açıklamaları gerekir.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Evlenme töreninden sonraki şekil şartları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Aile cüzdanının verilmesi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Evlenmenin nüfus idaresine bildirilmesi ve aile kütüğüne tescil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Savcılığa bildirme: Evlenmenin tescili sırasında bir mutlak butlan sebebi veya bir şekil eksikliği bulunduğu anlaşılırsa durum, Cumhuriyet Savcılığına bildirilir.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Özel olarak dini evlenme: Resmi nikahtan sonra yapılabilir.</a:t>
            </a:r>
          </a:p>
        </p:txBody>
      </p:sp>
    </p:spTree>
    <p:extLst>
      <p:ext uri="{BB962C8B-B14F-4D97-AF65-F5344CB8AC3E}">
        <p14:creationId xmlns:p14="http://schemas.microsoft.com/office/powerpoint/2010/main" val="342942155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EF0F75-25EF-4C2F-B9CD-F803308DF7A8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560ef61b-03e2-46a8-aeae-79f8a710d1e9"/>
  </ds:schemaRefs>
</ds:datastoreItem>
</file>

<file path=customXml/itemProps2.xml><?xml version="1.0" encoding="utf-8"?>
<ds:datastoreItem xmlns:ds="http://schemas.openxmlformats.org/officeDocument/2006/customXml" ds:itemID="{45B0FD67-E0BE-46C1-8317-A2169DD749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AB8B5C-6C82-4640-886A-4443B31FCD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</TotalTime>
  <Words>721</Words>
  <Application>Microsoft Office PowerPoint</Application>
  <PresentationFormat>Geniş ekran</PresentationFormat>
  <Paragraphs>84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Medeni hukuk</vt:lpstr>
      <vt:lpstr>NİŞANLILIK</vt:lpstr>
      <vt:lpstr>NİŞANLILIK</vt:lpstr>
      <vt:lpstr>NİŞANLILIK</vt:lpstr>
      <vt:lpstr>NİŞANLILIK</vt:lpstr>
      <vt:lpstr>NİŞANLILIK</vt:lpstr>
      <vt:lpstr>evlenme</vt:lpstr>
      <vt:lpstr>evlenme</vt:lpstr>
      <vt:lpstr>evlenme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NİŞANLILIK</dc:title>
  <dc:creator>Hilal Nur Gözüküçük</dc:creator>
  <cp:lastModifiedBy>Hilal Nur Gözüküçük</cp:lastModifiedBy>
  <cp:revision>1</cp:revision>
  <dcterms:created xsi:type="dcterms:W3CDTF">2020-05-16T12:10:36Z</dcterms:created>
  <dcterms:modified xsi:type="dcterms:W3CDTF">2020-05-27T14:38:37Z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