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</a:endParaRPr>
            </a:p>
          </p:txBody>
        </p:sp>
        <p:sp>
          <p:nvSpPr>
            <p:cNvPr id="7" name="7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E7DB8E-43A4-46F6-8971-49B365F4FB17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EBFD9A1-7E83-454A-8240-634097F51E8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030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5AB9A-6E9A-4487-B104-20F0543AA014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5813E-EAE2-4401-8E98-CC0EA6A26E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431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25D14-82CC-462B-8843-683697CE82F0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86B52-622D-4B77-BF4F-D978D9B96E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2617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248F2-0EA1-4AAD-BF00-D55880EAF40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949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F80FB-EFDF-4A84-AA19-B081F919AD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83245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914400" y="152400"/>
            <a:ext cx="10261600" cy="5334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44135-728D-40D0-A864-4BCD6963B91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24649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E686F-F969-4523-BEF2-E96F3F5BB90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2AB51-A2A7-4C5E-9B45-4A9E04ABBD1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2134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EDEE3-8F2C-4914-A4E8-11CD98DE82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543FD-4712-402F-8FCF-1CE0730614A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122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A5A4C-C98B-4072-9494-D9B0E77B2ECF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443E4-2682-4465-B4CD-210BED7AD5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1364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Köşeli Çift Ayraç"/>
          <p:cNvSpPr>
            <a:spLocks noChangeArrowheads="1"/>
          </p:cNvSpPr>
          <p:nvPr/>
        </p:nvSpPr>
        <p:spPr bwMode="auto"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7 Köşeli Çift Ayraç"/>
          <p:cNvSpPr>
            <a:spLocks noChangeArrowheads="1"/>
          </p:cNvSpPr>
          <p:nvPr/>
        </p:nvSpPr>
        <p:spPr bwMode="auto"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58280-17DD-49FF-BC68-895B6FFC193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0B652-A71C-435E-8B60-D65C0E42350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18137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D50FA-CE75-4EE1-809E-0076F9C462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1D8DC-8EA2-4F0C-8BF2-D607C849A8B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1584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10E0C-9FC3-467C-A860-2111F6FF0C7C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95AAE-8FE1-49A4-8560-A388FEA6E84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0906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517F7-834D-45F7-B48D-0B4DE8FE707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8BC87-DA74-49AE-8997-98B424B767E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58190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92380-3B1A-4D28-B43E-6424ECF48C4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F1FF3-BF06-4C91-A81D-31273D3B40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2553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32AE-BDE8-49E9-9212-0A2D5D67394E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7C871-AD62-4AB0-931D-FB706D6826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43039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6" name="8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Köşeli Çift Ayraç"/>
          <p:cNvSpPr>
            <a:spLocks noChangeArrowheads="1"/>
          </p:cNvSpPr>
          <p:nvPr/>
        </p:nvSpPr>
        <p:spPr bwMode="auto"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12 Köşeli Çift Ayraç"/>
          <p:cNvSpPr>
            <a:spLocks noChangeArrowheads="1"/>
          </p:cNvSpPr>
          <p:nvPr/>
        </p:nvSpPr>
        <p:spPr bwMode="auto"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941D0-BEB6-406C-A333-E5940C0C8D23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58D9C-5ECE-4A9C-8E81-DFA6F1F4E2F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3463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Lucida Sans Unicode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30115DFF-853F-423D-93F8-E4D0AC254983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A02862C7-A530-4FAF-ADD9-0ED1F5109DB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9442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sz="4400" dirty="0"/>
          </a:p>
          <a:p>
            <a:pPr>
              <a:buFont typeface="Wingdings 3" panose="05040102010807070707" pitchFamily="18" charset="2"/>
              <a:buNone/>
            </a:pPr>
            <a:r>
              <a:rPr lang="tr-TR" altLang="tr-TR" sz="4400" dirty="0" smtClean="0"/>
              <a:t>METHANE PRODUCTION</a:t>
            </a:r>
            <a:endParaRPr lang="tr-TR" altLang="tr-TR" sz="4400" dirty="0"/>
          </a:p>
        </p:txBody>
      </p:sp>
    </p:spTree>
    <p:extLst>
      <p:ext uri="{BB962C8B-B14F-4D97-AF65-F5344CB8AC3E}">
        <p14:creationId xmlns:p14="http://schemas.microsoft.com/office/powerpoint/2010/main" val="154521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 dirty="0"/>
              <a:t>Animal manure, household waste and food processing wastewater have been treated in different ways for many years.</a:t>
            </a:r>
          </a:p>
          <a:p>
            <a:endParaRPr lang="en-US" altLang="tr-TR" dirty="0"/>
          </a:p>
          <a:p>
            <a:r>
              <a:rPr lang="en-US" altLang="tr-TR" dirty="0"/>
              <a:t>Anaerobic digestion reduces the organic matter content in the waste, undergoes organic carbon conversion, and releases biogas, mainly methane and carbon dioxide.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903791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altLang="tr-TR" sz="3700" dirty="0" err="1" smtClean="0">
                <a:effectLst/>
              </a:rPr>
              <a:t>Microbiology</a:t>
            </a:r>
            <a:r>
              <a:rPr lang="tr-TR" altLang="tr-TR" sz="3700" dirty="0" smtClean="0">
                <a:effectLst/>
              </a:rPr>
              <a:t> of </a:t>
            </a:r>
            <a:r>
              <a:rPr lang="tr-TR" altLang="tr-TR" sz="3700" dirty="0" err="1" smtClean="0">
                <a:effectLst/>
              </a:rPr>
              <a:t>methane</a:t>
            </a:r>
            <a:r>
              <a:rPr lang="tr-TR" altLang="tr-TR" sz="3700" dirty="0" smtClean="0">
                <a:effectLst/>
              </a:rPr>
              <a:t> </a:t>
            </a:r>
            <a:r>
              <a:rPr lang="tr-TR" altLang="tr-TR" sz="3700" dirty="0" err="1" smtClean="0">
                <a:effectLst/>
              </a:rPr>
              <a:t>production</a:t>
            </a:r>
            <a:endParaRPr lang="tr-TR" altLang="tr-TR" sz="3700" dirty="0">
              <a:effectLst/>
            </a:endParaRPr>
          </a:p>
        </p:txBody>
      </p:sp>
      <p:sp>
        <p:nvSpPr>
          <p:cNvPr id="3491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 err="1" smtClean="0"/>
              <a:t>Methanogenic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environments</a:t>
            </a:r>
            <a:endParaRPr lang="tr-TR" altLang="tr-TR" dirty="0" smtClean="0"/>
          </a:p>
          <a:p>
            <a:pPr marL="109537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Microbiological methane production is observed in the gastrointestinal tract of non-ruminant animals, anaerobic </a:t>
            </a:r>
            <a:r>
              <a:rPr lang="en-US" dirty="0" smtClean="0"/>
              <a:t>di</a:t>
            </a:r>
            <a:r>
              <a:rPr lang="tr-TR" dirty="0" err="1" smtClean="0"/>
              <a:t>gestion</a:t>
            </a:r>
            <a:r>
              <a:rPr lang="tr-TR" dirty="0" smtClean="0"/>
              <a:t> of </a:t>
            </a:r>
            <a:r>
              <a:rPr lang="en-US" dirty="0" smtClean="0"/>
              <a:t>domestic </a:t>
            </a:r>
            <a:r>
              <a:rPr lang="en-US" dirty="0"/>
              <a:t>and animal wastes and in environments such as fresh water or marine sediments</a:t>
            </a:r>
            <a:r>
              <a:rPr lang="en-US" dirty="0" smtClean="0"/>
              <a:t>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20131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3"/>
          <p:cNvSpPr>
            <a:spLocks noGrp="1"/>
          </p:cNvSpPr>
          <p:nvPr>
            <p:ph type="body" idx="1"/>
          </p:nvPr>
        </p:nvSpPr>
        <p:spPr>
          <a:xfrm>
            <a:off x="609600" y="835269"/>
            <a:ext cx="10972800" cy="5171831"/>
          </a:xfrm>
        </p:spPr>
        <p:txBody>
          <a:bodyPr/>
          <a:lstStyle/>
          <a:p>
            <a:endParaRPr lang="en-US" altLang="tr-TR" dirty="0"/>
          </a:p>
          <a:p>
            <a:r>
              <a:rPr lang="en-US" altLang="tr-TR" dirty="0"/>
              <a:t>At the end of the 1770s, the Italian physicist Alessandro Volta (known as the inventor of the first battery) carried out some experiments which he called </a:t>
            </a:r>
            <a:r>
              <a:rPr lang="tr-TR" altLang="tr-TR" dirty="0" smtClean="0"/>
              <a:t>«</a:t>
            </a:r>
            <a:r>
              <a:rPr lang="en-US" altLang="tr-TR" dirty="0" smtClean="0"/>
              <a:t>flammable air</a:t>
            </a:r>
            <a:r>
              <a:rPr lang="tr-TR" altLang="tr-TR" dirty="0" smtClean="0"/>
              <a:t>»</a:t>
            </a:r>
            <a:r>
              <a:rPr lang="en-US" altLang="tr-TR" dirty="0" smtClean="0"/>
              <a:t>. </a:t>
            </a:r>
            <a:r>
              <a:rPr lang="en-US" altLang="tr-TR" dirty="0"/>
              <a:t>Volta collected gas bubbles from the sediment of a shallow lake and described the combustion properties of the gas.</a:t>
            </a:r>
          </a:p>
          <a:p>
            <a:r>
              <a:rPr lang="en-US" altLang="tr-TR" dirty="0"/>
              <a:t>His early experiments led to an understanding of </a:t>
            </a:r>
            <a:r>
              <a:rPr lang="en-US" altLang="tr-TR" dirty="0" err="1"/>
              <a:t>metanogenesis</a:t>
            </a:r>
            <a:r>
              <a:rPr lang="en-US" altLang="tr-TR" dirty="0"/>
              <a:t> in the future.</a:t>
            </a:r>
          </a:p>
          <a:p>
            <a:r>
              <a:rPr lang="en-US" altLang="tr-TR" dirty="0"/>
              <a:t>A methanogenic </a:t>
            </a:r>
            <a:r>
              <a:rPr lang="en-US" altLang="tr-TR" dirty="0" smtClean="0"/>
              <a:t>arc</a:t>
            </a:r>
            <a:r>
              <a:rPr lang="tr-TR" altLang="tr-TR" dirty="0" err="1" smtClean="0"/>
              <a:t>hae</a:t>
            </a:r>
            <a:r>
              <a:rPr lang="en-US" altLang="tr-TR" dirty="0" smtClean="0"/>
              <a:t> </a:t>
            </a:r>
            <a:r>
              <a:rPr lang="en-US" altLang="tr-TR" dirty="0"/>
              <a:t>was named in his honor. (</a:t>
            </a:r>
            <a:r>
              <a:rPr lang="en-US" altLang="tr-TR" dirty="0" err="1"/>
              <a:t>Methanococcus</a:t>
            </a:r>
            <a:r>
              <a:rPr lang="en-US" altLang="tr-TR" dirty="0"/>
              <a:t> </a:t>
            </a:r>
            <a:r>
              <a:rPr lang="en-US" altLang="tr-TR" dirty="0" err="1"/>
              <a:t>voltae</a:t>
            </a:r>
            <a:r>
              <a:rPr lang="en-US" altLang="tr-TR" dirty="0"/>
              <a:t>)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95659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3"/>
          <p:cNvSpPr>
            <a:spLocks noGrp="1"/>
          </p:cNvSpPr>
          <p:nvPr>
            <p:ph type="body" idx="1"/>
          </p:nvPr>
        </p:nvSpPr>
        <p:spPr>
          <a:xfrm>
            <a:off x="1774825" y="908051"/>
            <a:ext cx="8229600" cy="4525963"/>
          </a:xfrm>
        </p:spPr>
        <p:txBody>
          <a:bodyPr/>
          <a:lstStyle/>
          <a:p>
            <a:r>
              <a:rPr lang="en-US" altLang="tr-TR" sz="2300" dirty="0"/>
              <a:t>The production of methane requires </a:t>
            </a:r>
            <a:r>
              <a:rPr lang="en-US" altLang="tr-TR" sz="2300" dirty="0" smtClean="0"/>
              <a:t>“anaerobic conditions</a:t>
            </a:r>
            <a:r>
              <a:rPr lang="tr-TR" altLang="tr-TR" sz="2300" dirty="0" smtClean="0"/>
              <a:t>»</a:t>
            </a:r>
            <a:r>
              <a:rPr lang="en-US" altLang="tr-TR" sz="2300" dirty="0" smtClean="0"/>
              <a:t>, </a:t>
            </a:r>
            <a:r>
              <a:rPr lang="en-US" altLang="tr-TR" sz="2300" dirty="0"/>
              <a:t>which lack inorganic terminal electron acceptors such as oxygen, nitrate, iron, sulfate.</a:t>
            </a:r>
          </a:p>
          <a:p>
            <a:endParaRPr lang="en-US" altLang="tr-TR" sz="2300" dirty="0"/>
          </a:p>
          <a:p>
            <a:r>
              <a:rPr lang="en-US" altLang="tr-TR" sz="2300" dirty="0"/>
              <a:t>In the case of any of the above-mentioned electron receptors in the microbial community, the electrons will flow to these receptors, reducing or completely stopping the </a:t>
            </a:r>
            <a:r>
              <a:rPr lang="en-US" altLang="tr-TR" sz="2300" dirty="0" err="1"/>
              <a:t>metanogenesis</a:t>
            </a:r>
            <a:r>
              <a:rPr lang="en-US" altLang="tr-TR" sz="2300" dirty="0"/>
              <a:t>.</a:t>
            </a:r>
          </a:p>
          <a:p>
            <a:endParaRPr lang="en-US" altLang="tr-TR" sz="2300" dirty="0"/>
          </a:p>
          <a:p>
            <a:r>
              <a:rPr lang="en-US" altLang="tr-TR" sz="2300" dirty="0"/>
              <a:t>In such a case, further reduced products are formed. For example, nitrogen gas if nitrate or hydrogen sulfide if </a:t>
            </a:r>
            <a:r>
              <a:rPr lang="en-US" altLang="tr-TR" sz="2300" dirty="0" err="1"/>
              <a:t>sulphate</a:t>
            </a:r>
            <a:r>
              <a:rPr lang="en-US" altLang="tr-TR" sz="2300" dirty="0"/>
              <a:t>.</a:t>
            </a:r>
            <a:endParaRPr lang="tr-TR" altLang="tr-TR" sz="2300" dirty="0"/>
          </a:p>
        </p:txBody>
      </p:sp>
    </p:spTree>
    <p:extLst>
      <p:ext uri="{BB962C8B-B14F-4D97-AF65-F5344CB8AC3E}">
        <p14:creationId xmlns:p14="http://schemas.microsoft.com/office/powerpoint/2010/main" val="2429821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tr-TR" altLang="tr-TR" sz="3700" dirty="0">
              <a:effectLst/>
            </a:endParaRPr>
          </a:p>
        </p:txBody>
      </p:sp>
      <p:sp>
        <p:nvSpPr>
          <p:cNvPr id="3522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 dirty="0"/>
              <a:t>Metabolically diverse bacteria and </a:t>
            </a:r>
            <a:r>
              <a:rPr lang="en-US" altLang="tr-TR" dirty="0" smtClean="0"/>
              <a:t>arc</a:t>
            </a:r>
            <a:r>
              <a:rPr lang="tr-TR" altLang="tr-TR" dirty="0" err="1" smtClean="0"/>
              <a:t>hae</a:t>
            </a:r>
            <a:r>
              <a:rPr lang="en-US" altLang="tr-TR" dirty="0" smtClean="0"/>
              <a:t> </a:t>
            </a:r>
            <a:r>
              <a:rPr lang="en-US" altLang="tr-TR" dirty="0"/>
              <a:t>can produce methane.</a:t>
            </a:r>
          </a:p>
          <a:p>
            <a:endParaRPr lang="en-US" altLang="tr-TR" dirty="0"/>
          </a:p>
          <a:p>
            <a:r>
              <a:rPr lang="en-US" altLang="tr-TR" dirty="0"/>
              <a:t>This process, in which methane and carbon dioxide are produced, consists of a series of successive interconnected reactions.</a:t>
            </a:r>
          </a:p>
          <a:p>
            <a:endParaRPr lang="en-US" altLang="tr-TR" dirty="0"/>
          </a:p>
          <a:p>
            <a:r>
              <a:rPr lang="en-US" altLang="tr-TR" dirty="0"/>
              <a:t>The end product of one group of microorganisms may be the substrate for another group.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58237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3888" indent="-514350"/>
            <a:r>
              <a:rPr lang="en-US" altLang="tr-TR" dirty="0"/>
              <a:t>Methane production from complex organic compounds in biomass or waste consists of 4 main steps.</a:t>
            </a:r>
          </a:p>
          <a:p>
            <a:pPr marL="623888" indent="-514350"/>
            <a:r>
              <a:rPr lang="en-US" altLang="tr-TR" dirty="0"/>
              <a:t>Hydrolysis</a:t>
            </a:r>
          </a:p>
          <a:p>
            <a:pPr marL="623888" indent="-514350"/>
            <a:r>
              <a:rPr lang="en-US" altLang="tr-TR" dirty="0"/>
              <a:t>Fermentation (</a:t>
            </a:r>
            <a:r>
              <a:rPr lang="en-US" altLang="tr-TR" dirty="0" err="1"/>
              <a:t>acidogenesis</a:t>
            </a:r>
            <a:r>
              <a:rPr lang="en-US" altLang="tr-TR" dirty="0"/>
              <a:t>)</a:t>
            </a:r>
          </a:p>
          <a:p>
            <a:pPr marL="623888" indent="-514350"/>
            <a:r>
              <a:rPr lang="en-US" altLang="tr-TR" dirty="0" err="1"/>
              <a:t>Asetogenesis</a:t>
            </a:r>
            <a:endParaRPr lang="en-US" altLang="tr-TR" dirty="0"/>
          </a:p>
          <a:p>
            <a:pPr marL="623888" indent="-514350"/>
            <a:r>
              <a:rPr lang="en-US" altLang="tr-TR" dirty="0" err="1"/>
              <a:t>methanogenesis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712482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tr-TR" dirty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en-US" altLang="tr-TR" dirty="0">
                <a:solidFill>
                  <a:schemeClr val="accent2"/>
                </a:solidFill>
              </a:rPr>
              <a:t>Biomass Resources for Methane Production</a:t>
            </a:r>
          </a:p>
          <a:p>
            <a:pPr algn="ctr">
              <a:buNone/>
            </a:pPr>
            <a:endParaRPr lang="en-US" altLang="tr-TR" dirty="0">
              <a:solidFill>
                <a:schemeClr val="accent2"/>
              </a:solidFill>
            </a:endParaRPr>
          </a:p>
          <a:p>
            <a:r>
              <a:rPr lang="en-US" altLang="tr-TR" dirty="0"/>
              <a:t>Municipal and animal wastes and wastewaters</a:t>
            </a:r>
          </a:p>
          <a:p>
            <a:r>
              <a:rPr lang="en-US" altLang="tr-TR" dirty="0"/>
              <a:t>Municipal solid waste</a:t>
            </a:r>
          </a:p>
          <a:p>
            <a:r>
              <a:rPr lang="en-US" altLang="tr-TR" dirty="0"/>
              <a:t>Food and vegetable waste</a:t>
            </a:r>
          </a:p>
          <a:p>
            <a:r>
              <a:rPr lang="en-US" altLang="tr-TR" dirty="0"/>
              <a:t>Agricultural by-products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645939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ＭＳ Ｐゴシック</vt:lpstr>
      <vt:lpstr>ＭＳ Ｐゴシック</vt:lpstr>
      <vt:lpstr>Lucida Sans Unicode</vt:lpstr>
      <vt:lpstr>Verdana</vt:lpstr>
      <vt:lpstr>Wingdings 2</vt:lpstr>
      <vt:lpstr>Wingdings 3</vt:lpstr>
      <vt:lpstr>1_Kalabalık</vt:lpstr>
      <vt:lpstr>PowerPoint Sunusu</vt:lpstr>
      <vt:lpstr>PowerPoint Sunusu</vt:lpstr>
      <vt:lpstr>Microbiology of methane production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Sevgi ERTUĞRUL</dc:creator>
  <cp:lastModifiedBy>Sevgi ERTUĞRUL</cp:lastModifiedBy>
  <cp:revision>2</cp:revision>
  <dcterms:created xsi:type="dcterms:W3CDTF">2020-01-08T06:14:28Z</dcterms:created>
  <dcterms:modified xsi:type="dcterms:W3CDTF">2020-01-08T06:15:16Z</dcterms:modified>
</cp:coreProperties>
</file>