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76" r:id="rId4"/>
    <p:sldId id="609" r:id="rId5"/>
    <p:sldId id="669" r:id="rId6"/>
    <p:sldId id="670" r:id="rId7"/>
    <p:sldId id="671" r:id="rId8"/>
    <p:sldId id="672" r:id="rId9"/>
    <p:sldId id="673" r:id="rId10"/>
    <p:sldId id="674" r:id="rId11"/>
    <p:sldId id="675"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850011"/>
          </a:xfrm>
          <a:prstGeom prst="rect">
            <a:avLst/>
          </a:prstGeom>
        </p:spPr>
        <p:txBody>
          <a:bodyPr wrap="square">
            <a:spAutoFit/>
          </a:bodyPr>
          <a:lstStyle/>
          <a:p>
            <a:pPr marL="0" lvl="1" algn="ctr">
              <a:spcBef>
                <a:spcPct val="20000"/>
              </a:spcBef>
              <a:buClr>
                <a:schemeClr val="accent1"/>
              </a:buClr>
            </a:pPr>
            <a:r>
              <a:rPr lang="tr-TR" sz="3200" b="1" dirty="0"/>
              <a:t>GGY407</a:t>
            </a:r>
          </a:p>
          <a:p>
            <a:pPr marL="0" lvl="1" algn="ctr">
              <a:spcBef>
                <a:spcPct val="20000"/>
              </a:spcBef>
              <a:buClr>
                <a:schemeClr val="accent1"/>
              </a:buClr>
            </a:pPr>
            <a:endParaRPr lang="tr-TR" sz="3200" b="1" dirty="0"/>
          </a:p>
          <a:p>
            <a:pPr marL="0" lvl="1" algn="ctr">
              <a:spcBef>
                <a:spcPct val="20000"/>
              </a:spcBef>
              <a:buClr>
                <a:schemeClr val="accent1"/>
              </a:buClr>
            </a:pPr>
            <a:r>
              <a:rPr lang="tr-TR" sz="3200" b="1" dirty="0"/>
              <a:t>Değerleme ve Finansal Raporlama Standartları ve Meslek Etiği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Prof. Dr. Harun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TANRIVERMİŞ&amp;Doç</a:t>
            </a:r>
            <a:r>
              <a:rPr lang="tr-TR" sz="1600" b="1" dirty="0" smtClean="0">
                <a:latin typeface="Arial" panose="020B0604020202020204" pitchFamily="34" charset="0"/>
                <a:ea typeface="Times New Roman" panose="02020603050405020304" pitchFamily="18" charset="0"/>
                <a:cs typeface="Arial" panose="020B0604020202020204" pitchFamily="34" charset="0"/>
              </a:rPr>
              <a:t>.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Erol DEMİR</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347525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200" dirty="0">
                <a:latin typeface="Arial" pitchFamily="34" charset="0"/>
                <a:cs typeface="Arial" pitchFamily="34" charset="0"/>
              </a:rPr>
              <a:t>DEĞERLEME VE FİNANSAL RAPORLAMA STANDARTLARI VE MESLEK ETİĞİ</a:t>
            </a:r>
          </a:p>
          <a:p>
            <a:pPr marL="0" lvl="1" algn="ctr">
              <a:spcBef>
                <a:spcPct val="20000"/>
              </a:spcBef>
              <a:buClr>
                <a:schemeClr val="accent1"/>
              </a:buClr>
            </a:pPr>
            <a:endParaRPr lang="tr-TR" sz="2400" dirty="0">
              <a:solidFill>
                <a:srgbClr val="FF0000"/>
              </a:solidFill>
              <a:latin typeface="Arial" pitchFamily="34" charset="0"/>
              <a:cs typeface="Arial"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İçerik Yer Tutucusu 1"/>
          <p:cNvSpPr>
            <a:spLocks noGrp="1"/>
          </p:cNvSpPr>
          <p:nvPr>
            <p:ph idx="1"/>
          </p:nvPr>
        </p:nvSpPr>
        <p:spPr>
          <a:xfrm>
            <a:off x="712470" y="1283970"/>
            <a:ext cx="7543800" cy="4114800"/>
          </a:xfrm>
        </p:spPr>
        <p:txBody>
          <a:bodyPr/>
          <a:lstStyle/>
          <a:p>
            <a:pPr>
              <a:lnSpc>
                <a:spcPct val="150000"/>
              </a:lnSpc>
              <a:buFontTx/>
              <a:buNone/>
            </a:pPr>
            <a:r>
              <a:rPr lang="tr-TR" altLang="tr-TR" sz="1400" dirty="0"/>
              <a:t>Her  meslek için;</a:t>
            </a:r>
          </a:p>
          <a:p>
            <a:pPr marL="1257300" lvl="2" indent="-342900">
              <a:lnSpc>
                <a:spcPct val="150000"/>
              </a:lnSpc>
              <a:buFont typeface="Wingdings" panose="05000000000000000000" pitchFamily="2" charset="2"/>
              <a:buChar char="Ø"/>
            </a:pPr>
            <a:r>
              <a:rPr lang="tr-TR" altLang="tr-TR" sz="1400" dirty="0"/>
              <a:t>tanım, </a:t>
            </a:r>
          </a:p>
          <a:p>
            <a:pPr marL="1257300" lvl="2" indent="-342900">
              <a:lnSpc>
                <a:spcPct val="150000"/>
              </a:lnSpc>
              <a:buFont typeface="Wingdings" panose="05000000000000000000" pitchFamily="2" charset="2"/>
              <a:buChar char="Ø"/>
            </a:pPr>
            <a:r>
              <a:rPr lang="tr-TR" altLang="tr-TR" sz="1400" dirty="0"/>
              <a:t>görev alanları, </a:t>
            </a:r>
          </a:p>
          <a:p>
            <a:pPr marL="1257300" lvl="2" indent="-342900">
              <a:lnSpc>
                <a:spcPct val="150000"/>
              </a:lnSpc>
              <a:buFont typeface="Wingdings" panose="05000000000000000000" pitchFamily="2" charset="2"/>
              <a:buChar char="Ø"/>
            </a:pPr>
            <a:r>
              <a:rPr lang="tr-TR" altLang="tr-TR" sz="1400" dirty="0"/>
              <a:t>genel olarak kullandığı araç ve gereçler, </a:t>
            </a:r>
          </a:p>
          <a:p>
            <a:pPr marL="1257300" lvl="2" indent="-342900">
              <a:lnSpc>
                <a:spcPct val="150000"/>
              </a:lnSpc>
              <a:buFont typeface="Wingdings" panose="05000000000000000000" pitchFamily="2" charset="2"/>
              <a:buChar char="Ø"/>
            </a:pPr>
            <a:r>
              <a:rPr lang="tr-TR" altLang="tr-TR" sz="1400" dirty="0"/>
              <a:t>çalışma ortamı ve koşulları,</a:t>
            </a:r>
          </a:p>
          <a:p>
            <a:pPr marL="1257300" lvl="2" indent="-342900">
              <a:lnSpc>
                <a:spcPct val="150000"/>
              </a:lnSpc>
              <a:buFont typeface="Wingdings" panose="05000000000000000000" pitchFamily="2" charset="2"/>
              <a:buChar char="Ø"/>
            </a:pPr>
            <a:r>
              <a:rPr lang="tr-TR" altLang="tr-TR" sz="1400" dirty="0"/>
              <a:t>çalışma alanı ve iş bulma olanakları, </a:t>
            </a:r>
          </a:p>
          <a:p>
            <a:pPr marL="1257300" lvl="2" indent="-342900">
              <a:lnSpc>
                <a:spcPct val="150000"/>
              </a:lnSpc>
              <a:buFont typeface="Wingdings" panose="05000000000000000000" pitchFamily="2" charset="2"/>
              <a:buChar char="Ø"/>
            </a:pPr>
            <a:r>
              <a:rPr lang="tr-TR" altLang="tr-TR" sz="1400" dirty="0"/>
              <a:t>meslek eğitiminin verildiği yerler, </a:t>
            </a:r>
          </a:p>
          <a:p>
            <a:pPr marL="1257300" lvl="2" indent="-342900">
              <a:lnSpc>
                <a:spcPct val="150000"/>
              </a:lnSpc>
              <a:buFont typeface="Wingdings" panose="05000000000000000000" pitchFamily="2" charset="2"/>
              <a:buChar char="Ø"/>
            </a:pPr>
            <a:r>
              <a:rPr lang="tr-TR" altLang="tr-TR" sz="1400" dirty="0"/>
              <a:t>meslek eğitimine giriş koşulları, </a:t>
            </a:r>
          </a:p>
          <a:p>
            <a:pPr marL="1257300" lvl="2" indent="-342900">
              <a:lnSpc>
                <a:spcPct val="150000"/>
              </a:lnSpc>
              <a:buFont typeface="Wingdings" panose="05000000000000000000" pitchFamily="2" charset="2"/>
              <a:buChar char="Ø"/>
            </a:pPr>
            <a:r>
              <a:rPr lang="tr-TR" altLang="tr-TR" sz="1400" dirty="0"/>
              <a:t>eğitimin süresi ve içeriği, </a:t>
            </a:r>
          </a:p>
          <a:p>
            <a:pPr marL="1257300" lvl="2" indent="-342900">
              <a:lnSpc>
                <a:spcPct val="150000"/>
              </a:lnSpc>
              <a:buFont typeface="Wingdings" panose="05000000000000000000" pitchFamily="2" charset="2"/>
              <a:buChar char="Ø"/>
            </a:pPr>
            <a:r>
              <a:rPr lang="tr-TR" altLang="tr-TR" sz="1400" dirty="0"/>
              <a:t>meslekte ilerleyebilme ve yeni meslekleri seçebilme olanakları,</a:t>
            </a:r>
          </a:p>
          <a:p>
            <a:pPr marL="1257300" lvl="2" indent="-342900">
              <a:lnSpc>
                <a:spcPct val="150000"/>
              </a:lnSpc>
              <a:buFont typeface="Wingdings" panose="05000000000000000000" pitchFamily="2" charset="2"/>
              <a:buChar char="Ø"/>
            </a:pPr>
            <a:r>
              <a:rPr lang="tr-TR" altLang="tr-TR" sz="1400" dirty="0"/>
              <a:t> destekleyici meslek kuruluşları farklı </a:t>
            </a:r>
            <a:r>
              <a:rPr lang="tr-TR" altLang="tr-TR" sz="1400" dirty="0" smtClean="0"/>
              <a:t>özellikler gösterir</a:t>
            </a:r>
            <a:r>
              <a:rPr lang="tr-TR" altLang="tr-TR" sz="1400" dirty="0"/>
              <a:t>.</a:t>
            </a:r>
          </a:p>
          <a:p>
            <a:endParaRPr lang="tr-TR"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200" dirty="0">
                <a:latin typeface="Arial" pitchFamily="34" charset="0"/>
                <a:cs typeface="Arial" pitchFamily="34" charset="0"/>
              </a:rPr>
              <a:t>DEĞERLEME VE FİNANSAL RAPORLAMA STANDARTLARI VE MESLEK ETİĞİ</a:t>
            </a:r>
          </a:p>
          <a:p>
            <a:pPr marL="0" lvl="1" algn="ctr">
              <a:spcBef>
                <a:spcPct val="20000"/>
              </a:spcBef>
              <a:buClr>
                <a:schemeClr val="accent1"/>
              </a:buClr>
            </a:pPr>
            <a:endParaRPr lang="tr-TR" sz="2400" dirty="0">
              <a:solidFill>
                <a:srgbClr val="FF0000"/>
              </a:solidFill>
              <a:latin typeface="Arial" pitchFamily="34" charset="0"/>
              <a:cs typeface="Arial"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İçerik Yer Tutucusu 1"/>
          <p:cNvSpPr>
            <a:spLocks noGrp="1"/>
          </p:cNvSpPr>
          <p:nvPr>
            <p:ph idx="1"/>
          </p:nvPr>
        </p:nvSpPr>
        <p:spPr>
          <a:xfrm>
            <a:off x="712470" y="1283970"/>
            <a:ext cx="7543800" cy="4114800"/>
          </a:xfrm>
        </p:spPr>
        <p:txBody>
          <a:bodyPr/>
          <a:lstStyle/>
          <a:p>
            <a:pPr algn="just">
              <a:lnSpc>
                <a:spcPct val="150000"/>
              </a:lnSpc>
              <a:buFontTx/>
              <a:buNone/>
            </a:pPr>
            <a:r>
              <a:rPr lang="tr-TR" altLang="tr-TR" b="1" dirty="0"/>
              <a:t>Mesleki Etik:</a:t>
            </a:r>
          </a:p>
          <a:p>
            <a:pPr marL="342900" indent="-342900" algn="just">
              <a:lnSpc>
                <a:spcPct val="150000"/>
              </a:lnSpc>
              <a:buFont typeface="Wingdings" panose="05000000000000000000" pitchFamily="2" charset="2"/>
              <a:buChar char="Ø"/>
            </a:pPr>
            <a:r>
              <a:rPr lang="tr-TR" altLang="tr-TR" dirty="0"/>
              <a:t>Belirli bir meslek grubunun oluşturup koruduğu meslek üyelerine emreden, onları belirli bir şekilde davranmaya zorlayan, kişisel eğilimleri sınırlayan, meslek içi rekabeti düzenleyen ve meslek ideallerini korumayı amaçlayan mesleki ilkeler bütünüdür (http://www.opoder.org).</a:t>
            </a:r>
          </a:p>
          <a:p>
            <a:endParaRPr lang="tr-TR" dirty="0"/>
          </a:p>
        </p:txBody>
      </p:sp>
    </p:spTree>
    <p:extLst>
      <p:ext uri="{BB962C8B-B14F-4D97-AF65-F5344CB8AC3E}">
        <p14:creationId xmlns:p14="http://schemas.microsoft.com/office/powerpoint/2010/main" val="203217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200" dirty="0">
                <a:latin typeface="Arial" pitchFamily="34" charset="0"/>
                <a:cs typeface="Arial" pitchFamily="34" charset="0"/>
              </a:rPr>
              <a:t>DEĞERLEME VE FİNANSAL RAPORLAMA STANDARTLARI VE MESLEK ETİĞİ</a:t>
            </a:r>
          </a:p>
          <a:p>
            <a:pPr marL="0" lvl="1" algn="ctr">
              <a:spcBef>
                <a:spcPct val="20000"/>
              </a:spcBef>
              <a:buClr>
                <a:schemeClr val="accent1"/>
              </a:buClr>
            </a:pPr>
            <a:endParaRPr lang="tr-TR" sz="2400" dirty="0">
              <a:solidFill>
                <a:srgbClr val="FF0000"/>
              </a:solidFill>
              <a:latin typeface="Arial" pitchFamily="34" charset="0"/>
              <a:cs typeface="Arial"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İçerik Yer Tutucusu 1"/>
          <p:cNvSpPr>
            <a:spLocks noGrp="1"/>
          </p:cNvSpPr>
          <p:nvPr>
            <p:ph idx="1"/>
          </p:nvPr>
        </p:nvSpPr>
        <p:spPr>
          <a:xfrm>
            <a:off x="712470" y="1283970"/>
            <a:ext cx="7543800" cy="4114800"/>
          </a:xfrm>
        </p:spPr>
        <p:txBody>
          <a:bodyPr/>
          <a:lstStyle/>
          <a:p>
            <a:pPr>
              <a:lnSpc>
                <a:spcPct val="150000"/>
              </a:lnSpc>
              <a:buFontTx/>
              <a:buNone/>
            </a:pPr>
            <a:r>
              <a:rPr lang="tr-TR" altLang="tr-TR" dirty="0"/>
              <a:t>Türkiye’de meslek etiği kurallarının yasal mevzuat çerçevesinde ele alan başlıca hukuki boyutlar;</a:t>
            </a:r>
          </a:p>
          <a:p>
            <a:pPr marL="342900" indent="-342900">
              <a:lnSpc>
                <a:spcPct val="150000"/>
              </a:lnSpc>
              <a:buFont typeface="Wingdings" panose="05000000000000000000" pitchFamily="2" charset="2"/>
              <a:buChar char="Ø"/>
            </a:pPr>
            <a:r>
              <a:rPr lang="tr-TR" altLang="tr-TR" dirty="0"/>
              <a:t>3568 Sayılı Meslek Kanunu</a:t>
            </a:r>
          </a:p>
          <a:p>
            <a:pPr marL="342900" indent="-342900">
              <a:lnSpc>
                <a:spcPct val="150000"/>
              </a:lnSpc>
              <a:buFont typeface="Wingdings" panose="05000000000000000000" pitchFamily="2" charset="2"/>
              <a:buChar char="Ø"/>
            </a:pPr>
            <a:r>
              <a:rPr lang="tr-TR" altLang="tr-TR" dirty="0"/>
              <a:t>SM, SMMM ve YMM’lerin Çalışma Esasları Hakkında Yönetmelik</a:t>
            </a:r>
          </a:p>
          <a:p>
            <a:pPr marL="342900" indent="-342900">
              <a:lnSpc>
                <a:spcPct val="150000"/>
              </a:lnSpc>
              <a:buFont typeface="Wingdings" panose="05000000000000000000" pitchFamily="2" charset="2"/>
              <a:buChar char="Ø"/>
            </a:pPr>
            <a:r>
              <a:rPr lang="tr-TR" altLang="tr-TR" dirty="0"/>
              <a:t>Sermaye Piyasası Mevzuatına göre meslek etiği kuralları; 1 ve 16 </a:t>
            </a:r>
            <a:r>
              <a:rPr lang="tr-TR" altLang="tr-TR" dirty="0" err="1"/>
              <a:t>nolu</a:t>
            </a:r>
            <a:r>
              <a:rPr lang="tr-TR" altLang="tr-TR" dirty="0"/>
              <a:t> tebliğler.</a:t>
            </a:r>
          </a:p>
          <a:p>
            <a:endParaRPr lang="tr-TR" dirty="0"/>
          </a:p>
        </p:txBody>
      </p:sp>
    </p:spTree>
    <p:extLst>
      <p:ext uri="{BB962C8B-B14F-4D97-AF65-F5344CB8AC3E}">
        <p14:creationId xmlns:p14="http://schemas.microsoft.com/office/powerpoint/2010/main" val="3073842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200" dirty="0">
                <a:latin typeface="Arial" pitchFamily="34" charset="0"/>
                <a:cs typeface="Arial" pitchFamily="34" charset="0"/>
              </a:rPr>
              <a:t>DEĞERLEME VE FİNANSAL RAPORLAMA STANDARTLARI VE MESLEK ETİĞİ</a:t>
            </a:r>
          </a:p>
          <a:p>
            <a:pPr marL="0" lvl="1" algn="ctr">
              <a:spcBef>
                <a:spcPct val="20000"/>
              </a:spcBef>
              <a:buClr>
                <a:schemeClr val="accent1"/>
              </a:buClr>
            </a:pPr>
            <a:endParaRPr lang="tr-TR" sz="2400" dirty="0">
              <a:solidFill>
                <a:srgbClr val="FF0000"/>
              </a:solidFill>
              <a:latin typeface="Arial" pitchFamily="34" charset="0"/>
              <a:cs typeface="Arial"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İçerik Yer Tutucusu 1"/>
          <p:cNvSpPr>
            <a:spLocks noGrp="1"/>
          </p:cNvSpPr>
          <p:nvPr>
            <p:ph idx="1"/>
          </p:nvPr>
        </p:nvSpPr>
        <p:spPr>
          <a:xfrm>
            <a:off x="712470" y="1283970"/>
            <a:ext cx="7543800" cy="4114800"/>
          </a:xfrm>
        </p:spPr>
        <p:txBody>
          <a:bodyPr/>
          <a:lstStyle/>
          <a:p>
            <a:pPr>
              <a:lnSpc>
                <a:spcPct val="150000"/>
              </a:lnSpc>
              <a:buFontTx/>
              <a:buNone/>
            </a:pPr>
            <a:r>
              <a:rPr lang="tr-TR" altLang="tr-TR" b="1" dirty="0"/>
              <a:t>İş Ahlakı, Mesleki Ahlak ve Meslek Kuralları </a:t>
            </a:r>
          </a:p>
          <a:p>
            <a:pPr marL="342900" indent="-342900">
              <a:lnSpc>
                <a:spcPct val="150000"/>
              </a:lnSpc>
              <a:buFont typeface="Wingdings" panose="05000000000000000000" pitchFamily="2" charset="2"/>
              <a:buChar char="Ø"/>
            </a:pPr>
            <a:r>
              <a:rPr lang="tr-TR" altLang="tr-TR" dirty="0"/>
              <a:t>İş ahlakı, tüm işletmeler ve çalışanlar için geçerli olan ve işletmelerin sosyal sorumluluğu çerçevesinde ortaya konulan bir kavramdır. Genel olarak iş ahlakı; bütün ekonomik faaliyetlerde dürüstlük, güven, saygı ve hakça davranmayı ilke edinmek ve çevreyle temas halinde bulunurken aynı çevreyi paylaşan topluma destek olmaktır (Kayar, 2005).</a:t>
            </a:r>
          </a:p>
          <a:p>
            <a:endParaRPr lang="tr-TR" dirty="0"/>
          </a:p>
        </p:txBody>
      </p:sp>
    </p:spTree>
    <p:extLst>
      <p:ext uri="{BB962C8B-B14F-4D97-AF65-F5344CB8AC3E}">
        <p14:creationId xmlns:p14="http://schemas.microsoft.com/office/powerpoint/2010/main" val="458306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200" dirty="0">
                <a:latin typeface="Arial" pitchFamily="34" charset="0"/>
                <a:cs typeface="Arial" pitchFamily="34" charset="0"/>
              </a:rPr>
              <a:t>DEĞERLEME VE FİNANSAL RAPORLAMA STANDARTLARI VE MESLEK ETİĞİ</a:t>
            </a:r>
          </a:p>
          <a:p>
            <a:pPr marL="0" lvl="1" algn="ctr">
              <a:spcBef>
                <a:spcPct val="20000"/>
              </a:spcBef>
              <a:buClr>
                <a:schemeClr val="accent1"/>
              </a:buClr>
            </a:pPr>
            <a:endParaRPr lang="tr-TR" sz="2400" dirty="0">
              <a:solidFill>
                <a:srgbClr val="FF0000"/>
              </a:solidFill>
              <a:latin typeface="Arial" pitchFamily="34" charset="0"/>
              <a:cs typeface="Arial"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İçerik Yer Tutucusu 1"/>
          <p:cNvSpPr>
            <a:spLocks noGrp="1"/>
          </p:cNvSpPr>
          <p:nvPr>
            <p:ph idx="1"/>
          </p:nvPr>
        </p:nvSpPr>
        <p:spPr>
          <a:xfrm>
            <a:off x="712470" y="1283970"/>
            <a:ext cx="7543800" cy="4114800"/>
          </a:xfrm>
        </p:spPr>
        <p:txBody>
          <a:bodyPr/>
          <a:lstStyle/>
          <a:p>
            <a:pPr>
              <a:lnSpc>
                <a:spcPct val="150000"/>
              </a:lnSpc>
              <a:buFontTx/>
              <a:buNone/>
            </a:pPr>
            <a:r>
              <a:rPr lang="tr-TR" altLang="tr-TR" b="1" dirty="0"/>
              <a:t>İş Ahlakı, Mesleki Ahlak ve Meslek Kuralları </a:t>
            </a:r>
          </a:p>
          <a:p>
            <a:pPr marL="342900" indent="-342900" algn="just">
              <a:lnSpc>
                <a:spcPct val="150000"/>
              </a:lnSpc>
              <a:buFont typeface="Wingdings" panose="05000000000000000000" pitchFamily="2" charset="2"/>
              <a:buChar char="Ø"/>
            </a:pPr>
            <a:r>
              <a:rPr lang="tr-TR" altLang="tr-TR" dirty="0"/>
              <a:t>IOSCO tarafından belirlenen meslek ilkeleri şunlardır: </a:t>
            </a:r>
          </a:p>
          <a:p>
            <a:pPr marL="342900" indent="-342900" algn="just">
              <a:lnSpc>
                <a:spcPct val="150000"/>
              </a:lnSpc>
              <a:buFont typeface="Wingdings" panose="05000000000000000000" pitchFamily="2" charset="2"/>
              <a:buChar char="Ø"/>
            </a:pPr>
            <a:r>
              <a:rPr lang="tr-TR" altLang="tr-TR" dirty="0"/>
              <a:t>1- Dürüstlük ve Hakkaniyet (</a:t>
            </a:r>
            <a:r>
              <a:rPr lang="tr-TR" altLang="tr-TR" dirty="0" err="1"/>
              <a:t>Honesty</a:t>
            </a:r>
            <a:r>
              <a:rPr lang="tr-TR" altLang="tr-TR" dirty="0"/>
              <a:t> </a:t>
            </a:r>
            <a:r>
              <a:rPr lang="tr-TR" altLang="tr-TR" dirty="0" err="1"/>
              <a:t>and</a:t>
            </a:r>
            <a:r>
              <a:rPr lang="tr-TR" altLang="tr-TR" dirty="0"/>
              <a:t> </a:t>
            </a:r>
            <a:r>
              <a:rPr lang="tr-TR" altLang="tr-TR" dirty="0" err="1"/>
              <a:t>Fairness</a:t>
            </a:r>
            <a:r>
              <a:rPr lang="tr-TR" altLang="tr-TR" dirty="0"/>
              <a:t>)</a:t>
            </a:r>
          </a:p>
          <a:p>
            <a:pPr marL="342900" indent="-342900" algn="just">
              <a:lnSpc>
                <a:spcPct val="150000"/>
              </a:lnSpc>
              <a:buFont typeface="Wingdings" panose="05000000000000000000" pitchFamily="2" charset="2"/>
              <a:buChar char="Ø"/>
            </a:pPr>
            <a:r>
              <a:rPr lang="tr-TR" altLang="tr-TR" dirty="0"/>
              <a:t>2- Özen Gösterme (</a:t>
            </a:r>
            <a:r>
              <a:rPr lang="tr-TR" altLang="tr-TR" dirty="0" err="1"/>
              <a:t>Diligence</a:t>
            </a:r>
            <a:r>
              <a:rPr lang="tr-TR" altLang="tr-TR" dirty="0"/>
              <a:t>) </a:t>
            </a:r>
          </a:p>
          <a:p>
            <a:pPr marL="342900" indent="-342900" algn="just">
              <a:lnSpc>
                <a:spcPct val="150000"/>
              </a:lnSpc>
              <a:buFont typeface="Wingdings" panose="05000000000000000000" pitchFamily="2" charset="2"/>
              <a:buChar char="Ø"/>
            </a:pPr>
            <a:r>
              <a:rPr lang="tr-TR" altLang="tr-TR" dirty="0"/>
              <a:t>3- Mesleki yeterlilik (</a:t>
            </a:r>
            <a:r>
              <a:rPr lang="tr-TR" altLang="tr-TR" dirty="0" err="1"/>
              <a:t>Capabilities</a:t>
            </a:r>
            <a:r>
              <a:rPr lang="tr-TR" altLang="tr-TR" dirty="0"/>
              <a:t>) </a:t>
            </a:r>
          </a:p>
          <a:p>
            <a:pPr marL="342900" indent="-342900" algn="just">
              <a:lnSpc>
                <a:spcPct val="150000"/>
              </a:lnSpc>
              <a:buFont typeface="Wingdings" panose="05000000000000000000" pitchFamily="2" charset="2"/>
              <a:buChar char="Ø"/>
            </a:pPr>
            <a:r>
              <a:rPr lang="tr-TR" altLang="tr-TR" dirty="0"/>
              <a:t>4- Müşteriyi Tanıma (Information </a:t>
            </a:r>
            <a:r>
              <a:rPr lang="tr-TR" altLang="tr-TR" dirty="0" err="1"/>
              <a:t>about</a:t>
            </a:r>
            <a:r>
              <a:rPr lang="tr-TR" altLang="tr-TR" dirty="0"/>
              <a:t> </a:t>
            </a:r>
            <a:r>
              <a:rPr lang="tr-TR" altLang="tr-TR" dirty="0" err="1"/>
              <a:t>Customers</a:t>
            </a:r>
            <a:r>
              <a:rPr lang="tr-TR" altLang="tr-TR" dirty="0"/>
              <a:t>) </a:t>
            </a:r>
          </a:p>
          <a:p>
            <a:pPr marL="342900" indent="-342900" algn="just">
              <a:lnSpc>
                <a:spcPct val="150000"/>
              </a:lnSpc>
              <a:buFont typeface="Wingdings" panose="05000000000000000000" pitchFamily="2" charset="2"/>
              <a:buChar char="Ø"/>
            </a:pPr>
            <a:r>
              <a:rPr lang="tr-TR" altLang="tr-TR" dirty="0"/>
              <a:t>5- Müşteriyi Bilgilendirme (</a:t>
            </a:r>
            <a:r>
              <a:rPr lang="tr-TR" altLang="tr-TR" dirty="0" err="1"/>
              <a:t>Informations</a:t>
            </a:r>
            <a:r>
              <a:rPr lang="tr-TR" altLang="tr-TR" dirty="0"/>
              <a:t> </a:t>
            </a:r>
            <a:r>
              <a:rPr lang="tr-TR" altLang="tr-TR" dirty="0" err="1"/>
              <a:t>for</a:t>
            </a:r>
            <a:r>
              <a:rPr lang="tr-TR" altLang="tr-TR" dirty="0"/>
              <a:t> </a:t>
            </a:r>
            <a:r>
              <a:rPr lang="tr-TR" altLang="tr-TR" dirty="0" err="1"/>
              <a:t>Customers</a:t>
            </a:r>
            <a:r>
              <a:rPr lang="tr-TR" altLang="tr-TR" dirty="0"/>
              <a:t>) </a:t>
            </a:r>
          </a:p>
          <a:p>
            <a:pPr marL="342900" indent="-342900" algn="just">
              <a:lnSpc>
                <a:spcPct val="150000"/>
              </a:lnSpc>
              <a:buFont typeface="Wingdings" panose="05000000000000000000" pitchFamily="2" charset="2"/>
              <a:buChar char="Ø"/>
            </a:pPr>
            <a:r>
              <a:rPr lang="tr-TR" altLang="tr-TR" dirty="0"/>
              <a:t>6- Çıkar çatışmaları (</a:t>
            </a:r>
            <a:r>
              <a:rPr lang="tr-TR" altLang="tr-TR" dirty="0" err="1"/>
              <a:t>Conflict</a:t>
            </a:r>
            <a:r>
              <a:rPr lang="tr-TR" altLang="tr-TR" dirty="0"/>
              <a:t> of </a:t>
            </a:r>
            <a:r>
              <a:rPr lang="tr-TR" altLang="tr-TR" dirty="0" err="1"/>
              <a:t>Interest</a:t>
            </a:r>
            <a:r>
              <a:rPr lang="tr-TR" altLang="tr-TR" dirty="0"/>
              <a:t>) </a:t>
            </a:r>
          </a:p>
          <a:p>
            <a:pPr marL="342900" indent="-342900" algn="just">
              <a:lnSpc>
                <a:spcPct val="150000"/>
              </a:lnSpc>
              <a:buFont typeface="Wingdings" panose="05000000000000000000" pitchFamily="2" charset="2"/>
              <a:buChar char="Ø"/>
            </a:pPr>
            <a:r>
              <a:rPr lang="tr-TR" altLang="tr-TR" dirty="0"/>
              <a:t>7- Düzenlemelere Uyma (</a:t>
            </a:r>
            <a:r>
              <a:rPr lang="tr-TR" altLang="tr-TR" dirty="0" err="1"/>
              <a:t>Compliance</a:t>
            </a:r>
            <a:r>
              <a:rPr lang="tr-TR" altLang="tr-TR" dirty="0"/>
              <a:t>) (www.iosco.org). </a:t>
            </a:r>
            <a:endParaRPr lang="tr-TR" dirty="0"/>
          </a:p>
          <a:p>
            <a:endParaRPr lang="tr-TR" dirty="0"/>
          </a:p>
        </p:txBody>
      </p:sp>
    </p:spTree>
    <p:extLst>
      <p:ext uri="{BB962C8B-B14F-4D97-AF65-F5344CB8AC3E}">
        <p14:creationId xmlns:p14="http://schemas.microsoft.com/office/powerpoint/2010/main" val="3145390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200" dirty="0">
                <a:latin typeface="Arial" pitchFamily="34" charset="0"/>
                <a:cs typeface="Arial" pitchFamily="34" charset="0"/>
              </a:rPr>
              <a:t>DEĞERLEME VE FİNANSAL RAPORLAMA STANDARTLARI VE MESLEK ETİĞİ</a:t>
            </a:r>
          </a:p>
          <a:p>
            <a:pPr marL="0" lvl="1" algn="ctr">
              <a:spcBef>
                <a:spcPct val="20000"/>
              </a:spcBef>
              <a:buClr>
                <a:schemeClr val="accent1"/>
              </a:buClr>
            </a:pPr>
            <a:endParaRPr lang="tr-TR" sz="2400" dirty="0">
              <a:solidFill>
                <a:srgbClr val="FF0000"/>
              </a:solidFill>
              <a:latin typeface="Arial" pitchFamily="34" charset="0"/>
              <a:cs typeface="Arial"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İçerik Yer Tutucusu 1"/>
          <p:cNvSpPr>
            <a:spLocks noGrp="1"/>
          </p:cNvSpPr>
          <p:nvPr>
            <p:ph idx="1"/>
          </p:nvPr>
        </p:nvSpPr>
        <p:spPr>
          <a:xfrm>
            <a:off x="712470" y="1283970"/>
            <a:ext cx="7543800" cy="4114800"/>
          </a:xfrm>
        </p:spPr>
        <p:txBody>
          <a:bodyPr/>
          <a:lstStyle/>
          <a:p>
            <a:pPr algn="just">
              <a:lnSpc>
                <a:spcPct val="150000"/>
              </a:lnSpc>
              <a:buFontTx/>
              <a:buNone/>
            </a:pPr>
            <a:r>
              <a:rPr lang="tr-TR" sz="1600" b="1" dirty="0"/>
              <a:t>Değerlemede Etik Kurallar </a:t>
            </a:r>
          </a:p>
          <a:p>
            <a:pPr marL="342900" indent="-342900" algn="just">
              <a:lnSpc>
                <a:spcPct val="150000"/>
              </a:lnSpc>
              <a:buFont typeface="Wingdings" panose="05000000000000000000" pitchFamily="2" charset="2"/>
              <a:buChar char="Ø"/>
            </a:pPr>
            <a:r>
              <a:rPr lang="tr-TR" sz="1600" dirty="0"/>
              <a:t>Gizlilik ve sır saklama: Müşterilerinin ve kamunun bilgilerini yetkisiz taraflara açıklamamalıdır. </a:t>
            </a:r>
          </a:p>
          <a:p>
            <a:pPr marL="342900" indent="-342900" algn="just">
              <a:lnSpc>
                <a:spcPct val="150000"/>
              </a:lnSpc>
              <a:buFont typeface="Wingdings" panose="05000000000000000000" pitchFamily="2" charset="2"/>
              <a:buChar char="Ø"/>
            </a:pPr>
            <a:r>
              <a:rPr lang="tr-TR" sz="1600" dirty="0"/>
              <a:t>Haksız rekabetten kaçınma: İş alabilmek için aşırı fiyat kırma, yanıltıcı reklam yapma veya zoraki iş alımı olmamalı ve toplum yararını gözetmelidir. </a:t>
            </a:r>
          </a:p>
          <a:p>
            <a:pPr marL="342900" indent="-342900" algn="just">
              <a:lnSpc>
                <a:spcPct val="150000"/>
              </a:lnSpc>
              <a:buFont typeface="Wingdings" panose="05000000000000000000" pitchFamily="2" charset="2"/>
              <a:buChar char="Ø"/>
            </a:pPr>
            <a:r>
              <a:rPr lang="tr-TR" sz="1600" dirty="0"/>
              <a:t>Gündemi takip etme: Değerlemede kullanacağı verileri doğru yorumlayabilmek için bölgesel, ulusal ve uluslararası siyasi ve ekonomik gündemden haberdar olmalıdır. </a:t>
            </a:r>
          </a:p>
          <a:p>
            <a:pPr marL="342900" indent="-342900" algn="just">
              <a:lnSpc>
                <a:spcPct val="150000"/>
              </a:lnSpc>
              <a:buFont typeface="Wingdings" panose="05000000000000000000" pitchFamily="2" charset="2"/>
              <a:buChar char="Ø"/>
            </a:pPr>
            <a:r>
              <a:rPr lang="tr-TR" sz="1600" dirty="0"/>
              <a:t>Kar anlıktan kaçınma: Spekülatörlerle ve kara para aklayıcılardan uzak kalmalıdır. </a:t>
            </a:r>
          </a:p>
          <a:p>
            <a:pPr marL="342900" indent="-342900" algn="just">
              <a:lnSpc>
                <a:spcPct val="150000"/>
              </a:lnSpc>
              <a:buFont typeface="Wingdings" panose="05000000000000000000" pitchFamily="2" charset="2"/>
              <a:buChar char="Ø"/>
            </a:pPr>
            <a:r>
              <a:rPr lang="tr-TR" sz="1600" dirty="0"/>
              <a:t>Dür üst ve adil olma: Kamuya, topluma, müşterisine, meslektaşlarına, tedarikçilerine ve çalışanlarına karşı dürüst ve adil olmalıdır</a:t>
            </a:r>
          </a:p>
          <a:p>
            <a:endParaRPr lang="tr-TR" dirty="0"/>
          </a:p>
        </p:txBody>
      </p:sp>
    </p:spTree>
    <p:extLst>
      <p:ext uri="{BB962C8B-B14F-4D97-AF65-F5344CB8AC3E}">
        <p14:creationId xmlns:p14="http://schemas.microsoft.com/office/powerpoint/2010/main" val="1113570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200" dirty="0">
                <a:latin typeface="Arial" pitchFamily="34" charset="0"/>
                <a:cs typeface="Arial" pitchFamily="34" charset="0"/>
              </a:rPr>
              <a:t>DEĞERLEME VE FİNANSAL RAPORLAMA STANDARTLARI VE MESLEK ETİĞİ</a:t>
            </a:r>
          </a:p>
          <a:p>
            <a:pPr marL="0" lvl="1" algn="ctr">
              <a:spcBef>
                <a:spcPct val="20000"/>
              </a:spcBef>
              <a:buClr>
                <a:schemeClr val="accent1"/>
              </a:buClr>
            </a:pPr>
            <a:endParaRPr lang="tr-TR" sz="2400" dirty="0">
              <a:solidFill>
                <a:srgbClr val="FF0000"/>
              </a:solidFill>
              <a:latin typeface="Arial" pitchFamily="34" charset="0"/>
              <a:cs typeface="Arial"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İçerik Yer Tutucusu 1"/>
          <p:cNvSpPr>
            <a:spLocks noGrp="1"/>
          </p:cNvSpPr>
          <p:nvPr>
            <p:ph idx="1"/>
          </p:nvPr>
        </p:nvSpPr>
        <p:spPr>
          <a:xfrm>
            <a:off x="712470" y="1283970"/>
            <a:ext cx="7543800" cy="4114800"/>
          </a:xfrm>
        </p:spPr>
        <p:txBody>
          <a:bodyPr/>
          <a:lstStyle/>
          <a:p>
            <a:pPr algn="just">
              <a:lnSpc>
                <a:spcPct val="150000"/>
              </a:lnSpc>
              <a:buFontTx/>
              <a:buNone/>
            </a:pPr>
            <a:r>
              <a:rPr lang="tr-TR" sz="1400" b="1" dirty="0"/>
              <a:t>Değerlemede Etik Kurallar </a:t>
            </a:r>
          </a:p>
          <a:p>
            <a:pPr marL="342900" indent="-342900" algn="just">
              <a:lnSpc>
                <a:spcPct val="150000"/>
              </a:lnSpc>
              <a:buFont typeface="Wingdings" panose="05000000000000000000" pitchFamily="2" charset="2"/>
              <a:buChar char="Ø"/>
            </a:pPr>
            <a:r>
              <a:rPr lang="tr-TR" sz="1400" dirty="0"/>
              <a:t>Kaynakları etkin kullanma: Kamunun, müşterisinin ve kurumunun kaynaklarını etkin ve verimli kullanmalıdır. </a:t>
            </a:r>
          </a:p>
          <a:p>
            <a:pPr marL="342900" indent="-342900" algn="just">
              <a:lnSpc>
                <a:spcPct val="150000"/>
              </a:lnSpc>
              <a:buFont typeface="Wingdings" panose="05000000000000000000" pitchFamily="2" charset="2"/>
              <a:buChar char="Ø"/>
            </a:pPr>
            <a:r>
              <a:rPr lang="tr-TR" sz="1400" dirty="0"/>
              <a:t>Mesleki özen ve titizlik: İncelemelerde, hesaplamalarda ve sunduğu tüm hizmetlerde, mesleki özen  ve titizlik  göstermelidir. </a:t>
            </a:r>
          </a:p>
          <a:p>
            <a:pPr marL="342900" indent="-342900" algn="just">
              <a:lnSpc>
                <a:spcPct val="150000"/>
              </a:lnSpc>
              <a:buFont typeface="Wingdings" panose="05000000000000000000" pitchFamily="2" charset="2"/>
              <a:buChar char="Ø"/>
            </a:pPr>
            <a:r>
              <a:rPr lang="tr-TR" sz="1400" dirty="0"/>
              <a:t>Saydamlık: Kamuya, topluma ve müşterisine karşı davranışlarında saydam olmalıdır. </a:t>
            </a:r>
          </a:p>
          <a:p>
            <a:pPr marL="342900" indent="-342900" algn="just">
              <a:lnSpc>
                <a:spcPct val="150000"/>
              </a:lnSpc>
              <a:buFont typeface="Wingdings" panose="05000000000000000000" pitchFamily="2" charset="2"/>
              <a:buChar char="Ø"/>
            </a:pPr>
            <a:r>
              <a:rPr lang="tr-TR" sz="1400" dirty="0"/>
              <a:t>Müşteriyi tanıma: Sunduğu tüm hizmetlerde müşterisini muhatap almalı, onun talimatlarına uymalı, ona bilgi verip  menfaatlerini korumalıdır. </a:t>
            </a:r>
          </a:p>
          <a:p>
            <a:pPr marL="342900" indent="-342900" algn="just">
              <a:lnSpc>
                <a:spcPct val="150000"/>
              </a:lnSpc>
              <a:buFont typeface="Wingdings" panose="05000000000000000000" pitchFamily="2" charset="2"/>
              <a:buChar char="Ø"/>
            </a:pPr>
            <a:r>
              <a:rPr lang="tr-TR" sz="1400" dirty="0"/>
              <a:t>Çıkar çatışması: Gruplar ve müşteriler arasındaki çıkar çatışmasından uzak durmalıdır. Tar afsız ve bağımsız kalma: Hizmeti sunarken, </a:t>
            </a:r>
            <a:r>
              <a:rPr lang="tr-TR" sz="1400" dirty="0" err="1"/>
              <a:t>konjonktürel</a:t>
            </a:r>
            <a:r>
              <a:rPr lang="tr-TR" sz="1400" dirty="0"/>
              <a:t> davranışları incelerken ve raporlarında tarafsız olmalıdır. Ayrıca çıkar çatışmasından uzak kalmalıdır.</a:t>
            </a:r>
          </a:p>
          <a:p>
            <a:endParaRPr lang="tr-TR" dirty="0"/>
          </a:p>
        </p:txBody>
      </p:sp>
    </p:spTree>
    <p:extLst>
      <p:ext uri="{BB962C8B-B14F-4D97-AF65-F5344CB8AC3E}">
        <p14:creationId xmlns:p14="http://schemas.microsoft.com/office/powerpoint/2010/main" val="32566837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200" dirty="0">
                <a:latin typeface="Arial" pitchFamily="34" charset="0"/>
                <a:cs typeface="Arial" pitchFamily="34" charset="0"/>
              </a:rPr>
              <a:t>DEĞERLEME VE FİNANSAL RAPORLAMA STANDARTLARI VE MESLEK ETİĞİ</a:t>
            </a:r>
          </a:p>
          <a:p>
            <a:pPr marL="0" lvl="1" algn="ctr">
              <a:spcBef>
                <a:spcPct val="20000"/>
              </a:spcBef>
              <a:buClr>
                <a:schemeClr val="accent1"/>
              </a:buClr>
            </a:pPr>
            <a:endParaRPr lang="tr-TR" sz="2400" dirty="0">
              <a:solidFill>
                <a:srgbClr val="FF0000"/>
              </a:solidFill>
              <a:latin typeface="Arial" pitchFamily="34" charset="0"/>
              <a:cs typeface="Arial"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İçerik Yer Tutucusu 1"/>
          <p:cNvSpPr>
            <a:spLocks noGrp="1"/>
          </p:cNvSpPr>
          <p:nvPr>
            <p:ph idx="1"/>
          </p:nvPr>
        </p:nvSpPr>
        <p:spPr>
          <a:xfrm>
            <a:off x="712470" y="1283970"/>
            <a:ext cx="7543800" cy="4114800"/>
          </a:xfrm>
        </p:spPr>
        <p:txBody>
          <a:bodyPr/>
          <a:lstStyle/>
          <a:p>
            <a:pPr algn="just">
              <a:lnSpc>
                <a:spcPct val="150000"/>
              </a:lnSpc>
              <a:buFontTx/>
              <a:buNone/>
            </a:pPr>
            <a:r>
              <a:rPr lang="tr-TR" sz="1400" b="1" dirty="0"/>
              <a:t>Kaynaklar:</a:t>
            </a:r>
          </a:p>
          <a:p>
            <a:pPr algn="just">
              <a:lnSpc>
                <a:spcPct val="150000"/>
              </a:lnSpc>
              <a:buFontTx/>
              <a:buNone/>
            </a:pPr>
            <a:r>
              <a:rPr lang="tr-TR" sz="1400" dirty="0"/>
              <a:t>Kayar, İ., 2005. Sermaye Piyasasında Mesleki ve Etik Kurallar Üzerine Bir </a:t>
            </a:r>
            <a:r>
              <a:rPr lang="tr-TR" sz="1400" dirty="0" smtClean="0"/>
              <a:t>Değerlendirme, Sosyal </a:t>
            </a:r>
            <a:r>
              <a:rPr lang="tr-TR" sz="1400" dirty="0"/>
              <a:t>Bilimler Enstitüsü, Sayı: 19.</a:t>
            </a:r>
          </a:p>
          <a:p>
            <a:endParaRPr lang="tr-TR" dirty="0"/>
          </a:p>
        </p:txBody>
      </p:sp>
    </p:spTree>
    <p:extLst>
      <p:ext uri="{BB962C8B-B14F-4D97-AF65-F5344CB8AC3E}">
        <p14:creationId xmlns:p14="http://schemas.microsoft.com/office/powerpoint/2010/main" val="36466867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25638</TotalTime>
  <Words>401</Words>
  <Application>Microsoft Office PowerPoint</Application>
  <PresentationFormat>Ekran Gösterisi (4:3)</PresentationFormat>
  <Paragraphs>63</Paragraphs>
  <Slides>9</Slides>
  <Notes>0</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ekonomi</vt:lpstr>
      <vt:lpstr>1_Rics</vt:lpstr>
      <vt:lpstr>h.t.</vt:lpstr>
      <vt:lpstr>PowerPoint Sunusu</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935</cp:revision>
  <cp:lastPrinted>2016-10-24T07:53:35Z</cp:lastPrinted>
  <dcterms:created xsi:type="dcterms:W3CDTF">2016-09-18T09:35:24Z</dcterms:created>
  <dcterms:modified xsi:type="dcterms:W3CDTF">2020-02-19T14:00:16Z</dcterms:modified>
</cp:coreProperties>
</file>