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63242-EBA8-F84D-A7ED-DED2D0F1E2D7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D3E5FD-85EF-6245-996C-6112EDCE40A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025583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D3E5FD-85EF-6245-996C-6112EDCE40A7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24019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B16CC-BB51-4F42-A5A5-4BEE3E81E5EF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D33B-A96E-F24D-87F6-49030C8FF27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93707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B16CC-BB51-4F42-A5A5-4BEE3E81E5EF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D33B-A96E-F24D-87F6-49030C8FF27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69627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B16CC-BB51-4F42-A5A5-4BEE3E81E5EF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D33B-A96E-F24D-87F6-49030C8FF27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99118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B16CC-BB51-4F42-A5A5-4BEE3E81E5EF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D33B-A96E-F24D-87F6-49030C8FF27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87398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B16CC-BB51-4F42-A5A5-4BEE3E81E5EF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D33B-A96E-F24D-87F6-49030C8FF27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91280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B16CC-BB51-4F42-A5A5-4BEE3E81E5EF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D33B-A96E-F24D-87F6-49030C8FF27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69418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B16CC-BB51-4F42-A5A5-4BEE3E81E5EF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D33B-A96E-F24D-87F6-49030C8FF27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214518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B16CC-BB51-4F42-A5A5-4BEE3E81E5EF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D33B-A96E-F24D-87F6-49030C8FF27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74092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B16CC-BB51-4F42-A5A5-4BEE3E81E5EF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D33B-A96E-F24D-87F6-49030C8FF27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811900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B16CC-BB51-4F42-A5A5-4BEE3E81E5EF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D33B-A96E-F24D-87F6-49030C8FF27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11000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B16CC-BB51-4F42-A5A5-4BEE3E81E5EF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D33B-A96E-F24D-87F6-49030C8FF27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53446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B16CC-BB51-4F42-A5A5-4BEE3E81E5EF}" type="datetimeFigureOut">
              <a:rPr lang="it-IT" smtClean="0"/>
              <a:pPr/>
              <a:t>28/04/2020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2D33B-A96E-F24D-87F6-49030C8FF27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08093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399" y="1079500"/>
            <a:ext cx="3187905" cy="1003300"/>
          </a:xfrm>
          <a:prstGeom prst="rect">
            <a:avLst/>
          </a:prstGeom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838200" y="2324100"/>
            <a:ext cx="7772400" cy="888999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sz="3200" b="1" dirty="0" smtClean="0">
                <a:solidFill>
                  <a:srgbClr val="CA412B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LE GUERRE D’ITALIA</a:t>
            </a:r>
            <a:endParaRPr lang="it-IT" sz="31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1300" y="3619500"/>
            <a:ext cx="6654800" cy="2286000"/>
          </a:xfrm>
          <a:prstGeom prst="rect">
            <a:avLst/>
          </a:prstGeom>
        </p:spPr>
      </p:pic>
      <p:sp>
        <p:nvSpPr>
          <p:cNvPr id="10" name="Pentagono 9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209508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LE GUERRE D’ITALIA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9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441862" y="1216446"/>
            <a:ext cx="1242442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Alla morte di Luigi XII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425700" y="1178950"/>
            <a:ext cx="1346200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ivenne re di Francia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Francesco 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425700" y="2155532"/>
            <a:ext cx="1346200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i </a:t>
            </a:r>
            <a:r>
              <a:rPr lang="it-IT" sz="1400" b="1" dirty="0" err="1" smtClean="0">
                <a:solidFill>
                  <a:schemeClr val="tx1"/>
                </a:solidFill>
                <a:latin typeface="Arial"/>
                <a:cs typeface="Arial"/>
              </a:rPr>
              <a:t>aIleò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 con Venezia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954146" y="2293034"/>
            <a:ext cx="6704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 smtClean="0">
                <a:solidFill>
                  <a:schemeClr val="accent2"/>
                </a:solidFill>
              </a:rPr>
              <a:t>contro</a:t>
            </a:r>
            <a:endParaRPr lang="it-IT" sz="1200" b="1" dirty="0">
              <a:solidFill>
                <a:schemeClr val="accent2"/>
              </a:solidFill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660899" y="2155532"/>
            <a:ext cx="2892425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Confederazione svizzera, Papato, Impero, Spagna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ounded Rectangle 14"/>
          <p:cNvSpPr/>
          <p:nvPr/>
        </p:nvSpPr>
        <p:spPr>
          <a:xfrm>
            <a:off x="441862" y="3243421"/>
            <a:ext cx="124244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1515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425700" y="3107575"/>
            <a:ext cx="1346200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Francesco I sconfisse gli Svizzeri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4559300" y="3107575"/>
            <a:ext cx="1346200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ella battaglia di </a:t>
            </a:r>
            <a:r>
              <a:rPr lang="it-IT" sz="1400" dirty="0" err="1" smtClean="0">
                <a:solidFill>
                  <a:schemeClr val="tx1"/>
                </a:solidFill>
                <a:latin typeface="Arial"/>
                <a:cs typeface="Arial"/>
              </a:rPr>
              <a:t>Merignano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ounded Rectangle 14"/>
          <p:cNvSpPr/>
          <p:nvPr/>
        </p:nvSpPr>
        <p:spPr>
          <a:xfrm>
            <a:off x="441862" y="4296884"/>
            <a:ext cx="124244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1516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2425700" y="4078834"/>
            <a:ext cx="1346200" cy="663950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on la pace di </a:t>
            </a:r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N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oyon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4546599" y="4078834"/>
            <a:ext cx="1346200" cy="663950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f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inirono le guerre d’Italia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3446146" y="5038432"/>
            <a:ext cx="3599178" cy="52416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’Italia rimase divisa tra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quattro padroni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2298700" y="5952375"/>
            <a:ext cx="1473200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Francia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(Ducato di Milano)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860800" y="5952375"/>
            <a:ext cx="1473199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Venezia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(recuperò le terre perse)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5461000" y="5952375"/>
            <a:ext cx="1473200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Stato della Chiesa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(in Italia centrale)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7045324" y="5952375"/>
            <a:ext cx="1485900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Spagna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(Regno di Napoli, Sicilia e Sardegna)  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2" name="Pentagono 21"/>
          <p:cNvSpPr>
            <a:spLocks noChangeAspect="1"/>
          </p:cNvSpPr>
          <p:nvPr/>
        </p:nvSpPr>
        <p:spPr>
          <a:xfrm>
            <a:off x="8531224" y="6434956"/>
            <a:ext cx="588963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Connettore 2 23"/>
          <p:cNvCxnSpPr>
            <a:stCxn id="6" idx="0"/>
          </p:cNvCxnSpPr>
          <p:nvPr/>
        </p:nvCxnSpPr>
        <p:spPr>
          <a:xfrm>
            <a:off x="1684304" y="1529673"/>
            <a:ext cx="61439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7" idx="2"/>
            <a:endCxn id="8" idx="0"/>
          </p:cNvCxnSpPr>
          <p:nvPr/>
        </p:nvCxnSpPr>
        <p:spPr>
          <a:xfrm>
            <a:off x="3098800" y="1842900"/>
            <a:ext cx="0" cy="31263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stCxn id="8" idx="2"/>
            <a:endCxn id="12" idx="0"/>
          </p:cNvCxnSpPr>
          <p:nvPr/>
        </p:nvCxnSpPr>
        <p:spPr>
          <a:xfrm>
            <a:off x="3098800" y="2819482"/>
            <a:ext cx="0" cy="28809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12" idx="2"/>
            <a:endCxn id="15" idx="0"/>
          </p:cNvCxnSpPr>
          <p:nvPr/>
        </p:nvCxnSpPr>
        <p:spPr>
          <a:xfrm>
            <a:off x="3098800" y="3771525"/>
            <a:ext cx="0" cy="30730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>
            <a:stCxn id="12" idx="3"/>
            <a:endCxn id="13" idx="1"/>
          </p:cNvCxnSpPr>
          <p:nvPr/>
        </p:nvCxnSpPr>
        <p:spPr>
          <a:xfrm>
            <a:off x="3771900" y="3439550"/>
            <a:ext cx="7874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/>
          <p:cNvCxnSpPr>
            <a:stCxn id="15" idx="3"/>
            <a:endCxn id="16" idx="1"/>
          </p:cNvCxnSpPr>
          <p:nvPr/>
        </p:nvCxnSpPr>
        <p:spPr>
          <a:xfrm>
            <a:off x="3771900" y="4410809"/>
            <a:ext cx="7746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>
            <a:stCxn id="11" idx="0"/>
          </p:cNvCxnSpPr>
          <p:nvPr/>
        </p:nvCxnSpPr>
        <p:spPr>
          <a:xfrm>
            <a:off x="1684304" y="3439550"/>
            <a:ext cx="61439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/>
          <p:cNvCxnSpPr>
            <a:stCxn id="14" idx="0"/>
          </p:cNvCxnSpPr>
          <p:nvPr/>
        </p:nvCxnSpPr>
        <p:spPr>
          <a:xfrm>
            <a:off x="1684304" y="4493013"/>
            <a:ext cx="614396" cy="154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2 49"/>
          <p:cNvCxnSpPr>
            <a:stCxn id="16" idx="2"/>
          </p:cNvCxnSpPr>
          <p:nvPr/>
        </p:nvCxnSpPr>
        <p:spPr>
          <a:xfrm>
            <a:off x="5219699" y="4742784"/>
            <a:ext cx="0" cy="1975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2 53"/>
          <p:cNvCxnSpPr>
            <a:stCxn id="17" idx="2"/>
            <a:endCxn id="18" idx="0"/>
          </p:cNvCxnSpPr>
          <p:nvPr/>
        </p:nvCxnSpPr>
        <p:spPr>
          <a:xfrm flipH="1">
            <a:off x="3035300" y="5562600"/>
            <a:ext cx="2210435" cy="3897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>
            <a:stCxn id="17" idx="2"/>
            <a:endCxn id="19" idx="0"/>
          </p:cNvCxnSpPr>
          <p:nvPr/>
        </p:nvCxnSpPr>
        <p:spPr>
          <a:xfrm flipH="1">
            <a:off x="4597400" y="5562600"/>
            <a:ext cx="648335" cy="3897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2 59"/>
          <p:cNvCxnSpPr>
            <a:stCxn id="17" idx="2"/>
            <a:endCxn id="20" idx="0"/>
          </p:cNvCxnSpPr>
          <p:nvPr/>
        </p:nvCxnSpPr>
        <p:spPr>
          <a:xfrm>
            <a:off x="5245735" y="5562600"/>
            <a:ext cx="951865" cy="3897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2 62"/>
          <p:cNvCxnSpPr>
            <a:stCxn id="17" idx="2"/>
            <a:endCxn id="21" idx="0"/>
          </p:cNvCxnSpPr>
          <p:nvPr/>
        </p:nvCxnSpPr>
        <p:spPr>
          <a:xfrm>
            <a:off x="5245735" y="5562600"/>
            <a:ext cx="2542539" cy="3897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2872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LE GUERRE D’ITALIA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9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535099" y="1087938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219200" y="1070976"/>
            <a:ext cx="4889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LA DISCESA DI CARLO VIII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464399" y="1975494"/>
            <a:ext cx="15096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1494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351199" y="1783505"/>
            <a:ext cx="1270000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re di Francia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Carlo VIII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3621199" y="1975494"/>
            <a:ext cx="1048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>
                <a:solidFill>
                  <a:schemeClr val="accent2"/>
                </a:solidFill>
                <a:latin typeface="Arial"/>
                <a:cs typeface="Arial"/>
              </a:rPr>
              <a:t>s</a:t>
            </a:r>
            <a:r>
              <a:rPr lang="it-IT" sz="1200" b="1" dirty="0" smtClean="0">
                <a:solidFill>
                  <a:schemeClr val="accent2"/>
                </a:solidFill>
                <a:latin typeface="Arial"/>
                <a:cs typeface="Arial"/>
              </a:rPr>
              <a:t>i proclamò</a:t>
            </a:r>
            <a:endParaRPr lang="it-IT" sz="1200" b="1" dirty="0"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5011737" y="1499689"/>
            <a:ext cx="1846263" cy="37075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t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itolare del Ducato di Milano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5011737" y="2041500"/>
            <a:ext cx="1846263" cy="32625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rede degli Angiò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7215298" y="1264640"/>
            <a:ext cx="1763601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ra imparentato con i Visconti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7215298" y="2067045"/>
            <a:ext cx="1763601" cy="6172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inastia che aveva regnato su Napoli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8" name="Connettore 2 17"/>
          <p:cNvCxnSpPr>
            <a:stCxn id="8" idx="0"/>
          </p:cNvCxnSpPr>
          <p:nvPr/>
        </p:nvCxnSpPr>
        <p:spPr>
          <a:xfrm>
            <a:off x="1974000" y="2171623"/>
            <a:ext cx="3771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10" idx="3"/>
            <a:endCxn id="12" idx="1"/>
          </p:cNvCxnSpPr>
          <p:nvPr/>
        </p:nvCxnSpPr>
        <p:spPr>
          <a:xfrm flipV="1">
            <a:off x="4669608" y="1685068"/>
            <a:ext cx="342129" cy="42892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10" idx="3"/>
            <a:endCxn id="13" idx="1"/>
          </p:cNvCxnSpPr>
          <p:nvPr/>
        </p:nvCxnSpPr>
        <p:spPr>
          <a:xfrm>
            <a:off x="4669608" y="2113994"/>
            <a:ext cx="342129" cy="9063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12" idx="3"/>
          </p:cNvCxnSpPr>
          <p:nvPr/>
        </p:nvCxnSpPr>
        <p:spPr>
          <a:xfrm>
            <a:off x="6858000" y="1685068"/>
            <a:ext cx="3572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stCxn id="13" idx="3"/>
          </p:cNvCxnSpPr>
          <p:nvPr/>
        </p:nvCxnSpPr>
        <p:spPr>
          <a:xfrm>
            <a:off x="6858000" y="2204626"/>
            <a:ext cx="3572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ttangolo 32"/>
          <p:cNvSpPr/>
          <p:nvPr/>
        </p:nvSpPr>
        <p:spPr>
          <a:xfrm>
            <a:off x="2351199" y="2837605"/>
            <a:ext cx="1270000" cy="617265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d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ecise di conquistare Napoli 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4" name="Rettangolo 33"/>
          <p:cNvSpPr/>
          <p:nvPr/>
        </p:nvSpPr>
        <p:spPr>
          <a:xfrm>
            <a:off x="2351199" y="3891705"/>
            <a:ext cx="1270000" cy="617265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cese in Italia con l’esercito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5" name="Rettangolo 34"/>
          <p:cNvSpPr/>
          <p:nvPr/>
        </p:nvSpPr>
        <p:spPr>
          <a:xfrm>
            <a:off x="1974000" y="5034705"/>
            <a:ext cx="2055701" cy="89619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ttraversò incontrastato Piemonte, Milano, Firenze e Roma e giunse a Napoli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6" name="Rettangolo 35"/>
          <p:cNvSpPr/>
          <p:nvPr/>
        </p:nvSpPr>
        <p:spPr>
          <a:xfrm>
            <a:off x="4573698" y="5034705"/>
            <a:ext cx="1687401" cy="89619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Ferdinando d’Aragona (Ferrante) fuggì in Sicilia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7" name="Rettangolo 36"/>
          <p:cNvSpPr/>
          <p:nvPr/>
        </p:nvSpPr>
        <p:spPr>
          <a:xfrm>
            <a:off x="6858000" y="5034705"/>
            <a:ext cx="1917700" cy="89619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Carlo VIII si trovò padrone dell’Italia senza combattere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9" name="Connettore 2 38"/>
          <p:cNvCxnSpPr>
            <a:stCxn id="9" idx="2"/>
            <a:endCxn id="33" idx="0"/>
          </p:cNvCxnSpPr>
          <p:nvPr/>
        </p:nvCxnSpPr>
        <p:spPr>
          <a:xfrm>
            <a:off x="2986199" y="2400770"/>
            <a:ext cx="0" cy="4368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>
            <a:stCxn id="33" idx="2"/>
            <a:endCxn id="34" idx="0"/>
          </p:cNvCxnSpPr>
          <p:nvPr/>
        </p:nvCxnSpPr>
        <p:spPr>
          <a:xfrm>
            <a:off x="2986199" y="3454870"/>
            <a:ext cx="0" cy="4368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>
            <a:stCxn id="34" idx="2"/>
            <a:endCxn id="35" idx="0"/>
          </p:cNvCxnSpPr>
          <p:nvPr/>
        </p:nvCxnSpPr>
        <p:spPr>
          <a:xfrm>
            <a:off x="2986199" y="4508970"/>
            <a:ext cx="15652" cy="5257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>
            <a:stCxn id="35" idx="3"/>
            <a:endCxn id="36" idx="1"/>
          </p:cNvCxnSpPr>
          <p:nvPr/>
        </p:nvCxnSpPr>
        <p:spPr>
          <a:xfrm>
            <a:off x="4029701" y="5482803"/>
            <a:ext cx="54399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/>
          <p:cNvCxnSpPr>
            <a:stCxn id="36" idx="3"/>
            <a:endCxn id="37" idx="1"/>
          </p:cNvCxnSpPr>
          <p:nvPr/>
        </p:nvCxnSpPr>
        <p:spPr>
          <a:xfrm>
            <a:off x="6261099" y="5482803"/>
            <a:ext cx="5969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Pentagono 52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cxnSp>
        <p:nvCxnSpPr>
          <p:cNvPr id="55" name="Connettore 1 54"/>
          <p:cNvCxnSpPr>
            <a:stCxn id="16" idx="2"/>
          </p:cNvCxnSpPr>
          <p:nvPr/>
        </p:nvCxnSpPr>
        <p:spPr>
          <a:xfrm>
            <a:off x="8097099" y="2684310"/>
            <a:ext cx="0" cy="31289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2 58"/>
          <p:cNvCxnSpPr/>
          <p:nvPr/>
        </p:nvCxnSpPr>
        <p:spPr>
          <a:xfrm flipH="1">
            <a:off x="3810000" y="2997200"/>
            <a:ext cx="4287099" cy="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5676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LE GUERRE D’ITALIA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9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06400" y="1237405"/>
            <a:ext cx="2667000" cy="89619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li Stati italiani e le monarchie europee si allarmarono per la crescente potenza della Francia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ounded Rectangle 14"/>
          <p:cNvSpPr/>
          <p:nvPr/>
        </p:nvSpPr>
        <p:spPr>
          <a:xfrm>
            <a:off x="3563199" y="1514030"/>
            <a:ext cx="15096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1495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3570398" y="2634405"/>
            <a:ext cx="1618400" cy="89619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formò una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coalizione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di Stati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anti-francese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5867400" y="2634405"/>
            <a:ext cx="2667000" cy="89619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ormata da Spagna, Impero, Venezia, Milano e Roma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572096" y="4323505"/>
            <a:ext cx="1618400" cy="896195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confisse Carlo VIII a Fornovo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12" name="Connettore 2 11"/>
          <p:cNvCxnSpPr>
            <a:stCxn id="6" idx="3"/>
            <a:endCxn id="7" idx="2"/>
          </p:cNvCxnSpPr>
          <p:nvPr/>
        </p:nvCxnSpPr>
        <p:spPr>
          <a:xfrm>
            <a:off x="3073400" y="1685503"/>
            <a:ext cx="489799" cy="246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7" idx="1"/>
          </p:cNvCxnSpPr>
          <p:nvPr/>
        </p:nvCxnSpPr>
        <p:spPr>
          <a:xfrm>
            <a:off x="4318000" y="1906288"/>
            <a:ext cx="0" cy="6337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stCxn id="8" idx="3"/>
            <a:endCxn id="9" idx="1"/>
          </p:cNvCxnSpPr>
          <p:nvPr/>
        </p:nvCxnSpPr>
        <p:spPr>
          <a:xfrm>
            <a:off x="5188798" y="3082503"/>
            <a:ext cx="67860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8" idx="2"/>
            <a:endCxn id="10" idx="0"/>
          </p:cNvCxnSpPr>
          <p:nvPr/>
        </p:nvCxnSpPr>
        <p:spPr>
          <a:xfrm>
            <a:off x="4379598" y="3530600"/>
            <a:ext cx="1698" cy="79290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Pentagono 25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300" y="2501900"/>
            <a:ext cx="1841500" cy="271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5931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LE GUERRE D’ITALIA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9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535099" y="1087938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219200" y="1070976"/>
            <a:ext cx="4889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IL NUOVO ASSETTO DELLA PENISOLA</a:t>
            </a:r>
            <a:endParaRPr lang="it-IT" b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1511300" y="1669205"/>
            <a:ext cx="4178300" cy="46439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onseguenze della spedizione di Carlo VIII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6888900" y="1345113"/>
            <a:ext cx="2055701" cy="110598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imostrazione della forza delle potenze europee e della debolezza degli Stati italiani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891" y="3715197"/>
            <a:ext cx="3021837" cy="2908300"/>
          </a:xfrm>
          <a:prstGeom prst="rect">
            <a:avLst/>
          </a:prstGeom>
        </p:spPr>
      </p:pic>
      <p:sp>
        <p:nvSpPr>
          <p:cNvPr id="12" name="Pentagono 11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268891" y="2590800"/>
            <a:ext cx="1618400" cy="89619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Milano si rafforzò il potere di Ludovico il Moro Sforza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2033428" y="2590800"/>
            <a:ext cx="1618400" cy="89619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Venezia sottrasse alcuni porti in Puglia al Regno di Napoli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3798998" y="2590800"/>
            <a:ext cx="1618400" cy="89619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Napoli rientrò Ferdinando I d’Aragona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5569798" y="2590800"/>
            <a:ext cx="1618400" cy="89619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Firenze i Medici furono cacciati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5569798" y="4038600"/>
            <a:ext cx="1618400" cy="13970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formò una Repubblica guidata dal domenicano Girolamo Savonarola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9" name="Connettore 2 18"/>
          <p:cNvCxnSpPr>
            <a:stCxn id="8" idx="3"/>
          </p:cNvCxnSpPr>
          <p:nvPr/>
        </p:nvCxnSpPr>
        <p:spPr>
          <a:xfrm flipV="1">
            <a:off x="5689600" y="1892300"/>
            <a:ext cx="1079500" cy="91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8" idx="2"/>
            <a:endCxn id="13" idx="0"/>
          </p:cNvCxnSpPr>
          <p:nvPr/>
        </p:nvCxnSpPr>
        <p:spPr>
          <a:xfrm flipH="1">
            <a:off x="1078091" y="2133600"/>
            <a:ext cx="2522359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8" idx="2"/>
            <a:endCxn id="14" idx="0"/>
          </p:cNvCxnSpPr>
          <p:nvPr/>
        </p:nvCxnSpPr>
        <p:spPr>
          <a:xfrm flipH="1">
            <a:off x="2842628" y="2133600"/>
            <a:ext cx="757822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8" idx="2"/>
            <a:endCxn id="15" idx="0"/>
          </p:cNvCxnSpPr>
          <p:nvPr/>
        </p:nvCxnSpPr>
        <p:spPr>
          <a:xfrm>
            <a:off x="3600450" y="2133600"/>
            <a:ext cx="1007748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stCxn id="8" idx="2"/>
            <a:endCxn id="16" idx="0"/>
          </p:cNvCxnSpPr>
          <p:nvPr/>
        </p:nvCxnSpPr>
        <p:spPr>
          <a:xfrm>
            <a:off x="3600450" y="2133600"/>
            <a:ext cx="2778548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16" idx="2"/>
            <a:endCxn id="17" idx="0"/>
          </p:cNvCxnSpPr>
          <p:nvPr/>
        </p:nvCxnSpPr>
        <p:spPr>
          <a:xfrm>
            <a:off x="6378998" y="3486995"/>
            <a:ext cx="0" cy="55160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6251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ttangolo 25"/>
          <p:cNvSpPr/>
          <p:nvPr/>
        </p:nvSpPr>
        <p:spPr>
          <a:xfrm>
            <a:off x="3378788" y="977900"/>
            <a:ext cx="2209212" cy="355600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Girolamo Savonarola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7" name="Rettangolo 26"/>
          <p:cNvSpPr/>
          <p:nvPr/>
        </p:nvSpPr>
        <p:spPr>
          <a:xfrm>
            <a:off x="2569588" y="1511301"/>
            <a:ext cx="1618400" cy="3937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ra ostile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4893688" y="1511301"/>
            <a:ext cx="1618400" cy="3937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favoriva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9" name="Rettangolo 28"/>
          <p:cNvSpPr/>
          <p:nvPr/>
        </p:nvSpPr>
        <p:spPr>
          <a:xfrm>
            <a:off x="1821696" y="2362201"/>
            <a:ext cx="1210591" cy="3937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Medici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4893688" y="2362201"/>
            <a:ext cx="1618400" cy="3937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 classi popolari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1" name="Rettangolo 30"/>
          <p:cNvSpPr/>
          <p:nvPr/>
        </p:nvSpPr>
        <p:spPr>
          <a:xfrm>
            <a:off x="3268097" y="2362200"/>
            <a:ext cx="1210591" cy="62229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papa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Alessandro VI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2" name="Connettore 2 31"/>
          <p:cNvCxnSpPr>
            <a:endCxn id="27" idx="0"/>
          </p:cNvCxnSpPr>
          <p:nvPr/>
        </p:nvCxnSpPr>
        <p:spPr>
          <a:xfrm flipH="1">
            <a:off x="3378788" y="1333500"/>
            <a:ext cx="977312" cy="1778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endCxn id="28" idx="0"/>
          </p:cNvCxnSpPr>
          <p:nvPr/>
        </p:nvCxnSpPr>
        <p:spPr>
          <a:xfrm>
            <a:off x="4356100" y="1333500"/>
            <a:ext cx="1346788" cy="1778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27" idx="2"/>
            <a:endCxn id="29" idx="0"/>
          </p:cNvCxnSpPr>
          <p:nvPr/>
        </p:nvCxnSpPr>
        <p:spPr>
          <a:xfrm flipH="1">
            <a:off x="2426992" y="1905001"/>
            <a:ext cx="951796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>
            <a:stCxn id="27" idx="2"/>
            <a:endCxn id="31" idx="0"/>
          </p:cNvCxnSpPr>
          <p:nvPr/>
        </p:nvCxnSpPr>
        <p:spPr>
          <a:xfrm>
            <a:off x="3378788" y="1905001"/>
            <a:ext cx="494605" cy="45719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28" idx="2"/>
            <a:endCxn id="30" idx="0"/>
          </p:cNvCxnSpPr>
          <p:nvPr/>
        </p:nvCxnSpPr>
        <p:spPr>
          <a:xfrm>
            <a:off x="5702888" y="1905001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ttangolo 36"/>
          <p:cNvSpPr/>
          <p:nvPr/>
        </p:nvSpPr>
        <p:spPr>
          <a:xfrm>
            <a:off x="246896" y="2317750"/>
            <a:ext cx="1210591" cy="89534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 il loro lusso e la loro corruzione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9" name="Connettore 2 38"/>
          <p:cNvCxnSpPr>
            <a:stCxn id="29" idx="1"/>
          </p:cNvCxnSpPr>
          <p:nvPr/>
        </p:nvCxnSpPr>
        <p:spPr>
          <a:xfrm flipH="1" flipV="1">
            <a:off x="1457487" y="2552700"/>
            <a:ext cx="364209" cy="635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/>
          <p:nvPr/>
        </p:nvCxnSpPr>
        <p:spPr>
          <a:xfrm flipH="1">
            <a:off x="1457487" y="2870200"/>
            <a:ext cx="181061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14"/>
          <p:cNvSpPr/>
          <p:nvPr/>
        </p:nvSpPr>
        <p:spPr>
          <a:xfrm>
            <a:off x="1054101" y="3711130"/>
            <a:ext cx="1825680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 13 maggio 1497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5" name="Rettangolo 44"/>
          <p:cNvSpPr/>
          <p:nvPr/>
        </p:nvSpPr>
        <p:spPr>
          <a:xfrm>
            <a:off x="3268097" y="3581400"/>
            <a:ext cx="1210591" cy="12065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comunicò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Savonarola e minacciò Firenze di interdetto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7" name="Connettore 2 46"/>
          <p:cNvCxnSpPr>
            <a:stCxn id="44" idx="0"/>
          </p:cNvCxnSpPr>
          <p:nvPr/>
        </p:nvCxnSpPr>
        <p:spPr>
          <a:xfrm>
            <a:off x="2879781" y="3907259"/>
            <a:ext cx="28251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2 51"/>
          <p:cNvCxnSpPr>
            <a:stCxn id="31" idx="2"/>
          </p:cNvCxnSpPr>
          <p:nvPr/>
        </p:nvCxnSpPr>
        <p:spPr>
          <a:xfrm>
            <a:off x="3873393" y="2984499"/>
            <a:ext cx="0" cy="4572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ttangolo 53"/>
          <p:cNvSpPr/>
          <p:nvPr/>
        </p:nvSpPr>
        <p:spPr>
          <a:xfrm>
            <a:off x="5097592" y="3581400"/>
            <a:ext cx="1210591" cy="12065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stufarono del clima di fanatismo imposto da Savonarola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5" name="Rettangolo 54"/>
          <p:cNvSpPr/>
          <p:nvPr/>
        </p:nvSpPr>
        <p:spPr>
          <a:xfrm>
            <a:off x="1821696" y="5156200"/>
            <a:ext cx="1210591" cy="62229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Savonarola rifiutò la scomunica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6" name="Rettangolo 55"/>
          <p:cNvSpPr/>
          <p:nvPr/>
        </p:nvSpPr>
        <p:spPr>
          <a:xfrm>
            <a:off x="3268097" y="5156200"/>
            <a:ext cx="1210591" cy="15748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banchieri fiorentini ebbero paura che i loro affari venissero danneggiati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7" name="Rounded Rectangle 14"/>
          <p:cNvSpPr/>
          <p:nvPr/>
        </p:nvSpPr>
        <p:spPr>
          <a:xfrm>
            <a:off x="5097592" y="5369200"/>
            <a:ext cx="1210591" cy="860650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21 maggio 1498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8" name="Rettangolo 57"/>
          <p:cNvSpPr/>
          <p:nvPr/>
        </p:nvSpPr>
        <p:spPr>
          <a:xfrm>
            <a:off x="6964492" y="5156200"/>
            <a:ext cx="1210591" cy="1206500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Savonarola fu catturato e arso sul rogo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60" name="Connettore 2 59"/>
          <p:cNvCxnSpPr>
            <a:stCxn id="30" idx="2"/>
          </p:cNvCxnSpPr>
          <p:nvPr/>
        </p:nvCxnSpPr>
        <p:spPr>
          <a:xfrm>
            <a:off x="5702888" y="2755901"/>
            <a:ext cx="0" cy="68579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2 62"/>
          <p:cNvCxnSpPr>
            <a:stCxn id="45" idx="2"/>
            <a:endCxn id="55" idx="0"/>
          </p:cNvCxnSpPr>
          <p:nvPr/>
        </p:nvCxnSpPr>
        <p:spPr>
          <a:xfrm flipH="1">
            <a:off x="2426992" y="4787900"/>
            <a:ext cx="1446401" cy="3683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2 65"/>
          <p:cNvCxnSpPr>
            <a:stCxn id="45" idx="2"/>
            <a:endCxn id="56" idx="0"/>
          </p:cNvCxnSpPr>
          <p:nvPr/>
        </p:nvCxnSpPr>
        <p:spPr>
          <a:xfrm>
            <a:off x="3873393" y="4787900"/>
            <a:ext cx="0" cy="3683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2 68"/>
          <p:cNvCxnSpPr>
            <a:stCxn id="56" idx="3"/>
          </p:cNvCxnSpPr>
          <p:nvPr/>
        </p:nvCxnSpPr>
        <p:spPr>
          <a:xfrm>
            <a:off x="4478688" y="5943600"/>
            <a:ext cx="51241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2 71"/>
          <p:cNvCxnSpPr>
            <a:stCxn id="54" idx="2"/>
            <a:endCxn id="57" idx="3"/>
          </p:cNvCxnSpPr>
          <p:nvPr/>
        </p:nvCxnSpPr>
        <p:spPr>
          <a:xfrm>
            <a:off x="5702888" y="4787900"/>
            <a:ext cx="0" cy="5813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onnettore 2 74"/>
          <p:cNvCxnSpPr/>
          <p:nvPr/>
        </p:nvCxnSpPr>
        <p:spPr>
          <a:xfrm>
            <a:off x="6308183" y="5778499"/>
            <a:ext cx="56251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Pentagono 77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79" name="Rettangolo 78"/>
          <p:cNvSpPr/>
          <p:nvPr/>
        </p:nvSpPr>
        <p:spPr>
          <a:xfrm>
            <a:off x="-18324" y="0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89" name="Rettangolo 88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LE GUERRE D’ITALIA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92" name="Rettangolo 91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3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9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9966" y="2584452"/>
            <a:ext cx="2333472" cy="1993900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6512" y="1905001"/>
            <a:ext cx="1060271" cy="72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7468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LE GUERRE D’ITALIA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9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535099" y="1087938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219200" y="1070976"/>
            <a:ext cx="4508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L’ITALIA TERRA DI CONQUISTE</a:t>
            </a:r>
            <a:endParaRPr lang="it-IT" b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46896" y="1631951"/>
            <a:ext cx="1210591" cy="7302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Il successore di Carlo VIII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1998792" y="1631952"/>
            <a:ext cx="1210591" cy="730250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e Luigi XII di Francia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955296" y="1631952"/>
            <a:ext cx="1210591" cy="7302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ecise di invadere di nuovo l’Italia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ounded Rectangle 14"/>
          <p:cNvSpPr/>
          <p:nvPr/>
        </p:nvSpPr>
        <p:spPr>
          <a:xfrm>
            <a:off x="1998792" y="2796688"/>
            <a:ext cx="124244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1499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3955296" y="2646486"/>
            <a:ext cx="1210591" cy="48621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nvase Milano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5727700" y="2104851"/>
            <a:ext cx="2349500" cy="54163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Ludovico il Moro fu catturato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5727700" y="2861886"/>
            <a:ext cx="2451100" cy="54163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Milano e Genova caddero in mano francese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005896" y="3731715"/>
            <a:ext cx="124244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1501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3955296" y="3593058"/>
            <a:ext cx="1210591" cy="58653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ttaccò il Regno di Napoli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5742659" y="3619353"/>
            <a:ext cx="2451100" cy="54163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Ferdinando d’Aragona si arrese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ounded Rectangle 14"/>
          <p:cNvSpPr/>
          <p:nvPr/>
        </p:nvSpPr>
        <p:spPr>
          <a:xfrm>
            <a:off x="1998792" y="4625530"/>
            <a:ext cx="124244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1503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955296" y="4431258"/>
            <a:ext cx="2369304" cy="58653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Spagna dichiarò guerra alla Francia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0" name="Rounded Rectangle 14"/>
          <p:cNvSpPr/>
          <p:nvPr/>
        </p:nvSpPr>
        <p:spPr>
          <a:xfrm>
            <a:off x="1998792" y="5527230"/>
            <a:ext cx="124244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1504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3955296" y="5332958"/>
            <a:ext cx="2369304" cy="586530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ccordo di pace di Lione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6968209" y="4879930"/>
            <a:ext cx="1756691" cy="58653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Francia conservò Milano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6968209" y="5756230"/>
            <a:ext cx="1756691" cy="58653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Regno di Napoli passò alla Spagna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5" name="Connettore 2 24"/>
          <p:cNvCxnSpPr>
            <a:stCxn id="8" idx="3"/>
            <a:endCxn id="9" idx="1"/>
          </p:cNvCxnSpPr>
          <p:nvPr/>
        </p:nvCxnSpPr>
        <p:spPr>
          <a:xfrm>
            <a:off x="1457487" y="1997076"/>
            <a:ext cx="541305" cy="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9" idx="3"/>
          </p:cNvCxnSpPr>
          <p:nvPr/>
        </p:nvCxnSpPr>
        <p:spPr>
          <a:xfrm>
            <a:off x="3209383" y="1997077"/>
            <a:ext cx="65141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stCxn id="12" idx="3"/>
            <a:endCxn id="13" idx="1"/>
          </p:cNvCxnSpPr>
          <p:nvPr/>
        </p:nvCxnSpPr>
        <p:spPr>
          <a:xfrm flipV="1">
            <a:off x="5165887" y="2375669"/>
            <a:ext cx="561813" cy="51392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12" idx="3"/>
            <a:endCxn id="14" idx="1"/>
          </p:cNvCxnSpPr>
          <p:nvPr/>
        </p:nvCxnSpPr>
        <p:spPr>
          <a:xfrm>
            <a:off x="5165887" y="2889595"/>
            <a:ext cx="561813" cy="24310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/>
          <p:nvPr/>
        </p:nvCxnSpPr>
        <p:spPr>
          <a:xfrm>
            <a:off x="3310983" y="2936575"/>
            <a:ext cx="54981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/>
          <p:nvPr/>
        </p:nvCxnSpPr>
        <p:spPr>
          <a:xfrm flipV="1">
            <a:off x="3342834" y="3975100"/>
            <a:ext cx="517966" cy="83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>
            <a:stCxn id="16" idx="3"/>
            <a:endCxn id="17" idx="1"/>
          </p:cNvCxnSpPr>
          <p:nvPr/>
        </p:nvCxnSpPr>
        <p:spPr>
          <a:xfrm>
            <a:off x="5165887" y="3886323"/>
            <a:ext cx="576772" cy="38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/>
          <p:cNvCxnSpPr/>
          <p:nvPr/>
        </p:nvCxnSpPr>
        <p:spPr>
          <a:xfrm>
            <a:off x="3310983" y="4821659"/>
            <a:ext cx="51796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/>
          <p:cNvCxnSpPr/>
          <p:nvPr/>
        </p:nvCxnSpPr>
        <p:spPr>
          <a:xfrm>
            <a:off x="3342834" y="5756230"/>
            <a:ext cx="48611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2 58"/>
          <p:cNvCxnSpPr>
            <a:stCxn id="21" idx="3"/>
            <a:endCxn id="22" idx="1"/>
          </p:cNvCxnSpPr>
          <p:nvPr/>
        </p:nvCxnSpPr>
        <p:spPr>
          <a:xfrm flipV="1">
            <a:off x="6324600" y="5173195"/>
            <a:ext cx="643609" cy="45302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2 61"/>
          <p:cNvCxnSpPr>
            <a:stCxn id="21" idx="3"/>
            <a:endCxn id="23" idx="1"/>
          </p:cNvCxnSpPr>
          <p:nvPr/>
        </p:nvCxnSpPr>
        <p:spPr>
          <a:xfrm>
            <a:off x="6324600" y="5626223"/>
            <a:ext cx="643609" cy="4232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Freccia giù 64"/>
          <p:cNvSpPr/>
          <p:nvPr/>
        </p:nvSpPr>
        <p:spPr>
          <a:xfrm>
            <a:off x="2362200" y="3289301"/>
            <a:ext cx="484632" cy="30375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7" name="Freccia giù 66"/>
          <p:cNvSpPr/>
          <p:nvPr/>
        </p:nvSpPr>
        <p:spPr>
          <a:xfrm>
            <a:off x="2361771" y="5125876"/>
            <a:ext cx="484632" cy="29326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8" name="Pentagono 67"/>
          <p:cNvSpPr>
            <a:spLocks noChangeAspect="1"/>
          </p:cNvSpPr>
          <p:nvPr/>
        </p:nvSpPr>
        <p:spPr>
          <a:xfrm>
            <a:off x="8724900" y="6434956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40" name="Freccia giù 64"/>
          <p:cNvSpPr/>
          <p:nvPr/>
        </p:nvSpPr>
        <p:spPr>
          <a:xfrm>
            <a:off x="2361771" y="2392575"/>
            <a:ext cx="484632" cy="30375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1" name="Freccia giù 64"/>
          <p:cNvSpPr/>
          <p:nvPr/>
        </p:nvSpPr>
        <p:spPr>
          <a:xfrm>
            <a:off x="2361771" y="4183116"/>
            <a:ext cx="484632" cy="30375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01418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LE GUERRE D’ITALIA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9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430241" y="1152946"/>
            <a:ext cx="1242442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 il 1499 e il 1503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379792" y="1114050"/>
            <a:ext cx="1210591" cy="905250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Cesare Borgia detto duca Valentino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432300" y="1152946"/>
            <a:ext cx="2349500" cy="54163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iglio di papa Alessandro VI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1866900" y="2537246"/>
            <a:ext cx="2171700" cy="70125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ercò di costruire uno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Stato personale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in Italia Centrale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432300" y="2537246"/>
            <a:ext cx="2349500" cy="70125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 l’appoggio di Luigi XII di Francia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7150100" y="2537246"/>
            <a:ext cx="1549400" cy="105685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onquistò la Romagna, le Marche, e parte della Toscana e dell’Umbria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ounded Rectangle 14"/>
          <p:cNvSpPr/>
          <p:nvPr/>
        </p:nvSpPr>
        <p:spPr>
          <a:xfrm>
            <a:off x="430241" y="4048546"/>
            <a:ext cx="124244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1503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2379792" y="3899169"/>
            <a:ext cx="1210591" cy="54163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Alessandro VI morì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462092" y="5245369"/>
            <a:ext cx="1210591" cy="109193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francesi furono sconfitti dagli spagnoli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4183192" y="3899169"/>
            <a:ext cx="1328608" cy="54163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ivenne papa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Giulio II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6117496" y="3899169"/>
            <a:ext cx="2289904" cy="54163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cerrimo nemico dei Borgia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2379792" y="5245368"/>
            <a:ext cx="1210591" cy="1091931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Cesare rimase senza appoggi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4183192" y="5372369"/>
            <a:ext cx="2289904" cy="54163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ovette rinunciare alle sue conquiste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0" name="Connettore 2 19"/>
          <p:cNvCxnSpPr>
            <a:stCxn id="6" idx="0"/>
          </p:cNvCxnSpPr>
          <p:nvPr/>
        </p:nvCxnSpPr>
        <p:spPr>
          <a:xfrm flipV="1">
            <a:off x="1672683" y="1447800"/>
            <a:ext cx="707109" cy="1837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endCxn id="8" idx="1"/>
          </p:cNvCxnSpPr>
          <p:nvPr/>
        </p:nvCxnSpPr>
        <p:spPr>
          <a:xfrm flipV="1">
            <a:off x="3590383" y="1423764"/>
            <a:ext cx="841917" cy="240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endCxn id="9" idx="0"/>
          </p:cNvCxnSpPr>
          <p:nvPr/>
        </p:nvCxnSpPr>
        <p:spPr>
          <a:xfrm>
            <a:off x="2952750" y="2108200"/>
            <a:ext cx="0" cy="42904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>
            <a:stCxn id="9" idx="3"/>
            <a:endCxn id="10" idx="1"/>
          </p:cNvCxnSpPr>
          <p:nvPr/>
        </p:nvCxnSpPr>
        <p:spPr>
          <a:xfrm>
            <a:off x="4038600" y="2887873"/>
            <a:ext cx="3937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>
            <a:stCxn id="10" idx="3"/>
          </p:cNvCxnSpPr>
          <p:nvPr/>
        </p:nvCxnSpPr>
        <p:spPr>
          <a:xfrm>
            <a:off x="6781800" y="2887873"/>
            <a:ext cx="3683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12" idx="0"/>
          </p:cNvCxnSpPr>
          <p:nvPr/>
        </p:nvCxnSpPr>
        <p:spPr>
          <a:xfrm>
            <a:off x="1672683" y="4244675"/>
            <a:ext cx="707109" cy="98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endCxn id="14" idx="0"/>
          </p:cNvCxnSpPr>
          <p:nvPr/>
        </p:nvCxnSpPr>
        <p:spPr>
          <a:xfrm>
            <a:off x="1041400" y="4440804"/>
            <a:ext cx="25988" cy="8045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14" idx="3"/>
            <a:endCxn id="17" idx="1"/>
          </p:cNvCxnSpPr>
          <p:nvPr/>
        </p:nvCxnSpPr>
        <p:spPr>
          <a:xfrm flipV="1">
            <a:off x="1672683" y="5791334"/>
            <a:ext cx="707109" cy="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>
            <a:stCxn id="13" idx="3"/>
            <a:endCxn id="15" idx="1"/>
          </p:cNvCxnSpPr>
          <p:nvPr/>
        </p:nvCxnSpPr>
        <p:spPr>
          <a:xfrm>
            <a:off x="3590383" y="4169987"/>
            <a:ext cx="59280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2 49"/>
          <p:cNvCxnSpPr>
            <a:stCxn id="15" idx="2"/>
          </p:cNvCxnSpPr>
          <p:nvPr/>
        </p:nvCxnSpPr>
        <p:spPr>
          <a:xfrm>
            <a:off x="4847496" y="4440804"/>
            <a:ext cx="0" cy="8045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2 53"/>
          <p:cNvCxnSpPr>
            <a:stCxn id="15" idx="3"/>
            <a:endCxn id="16" idx="1"/>
          </p:cNvCxnSpPr>
          <p:nvPr/>
        </p:nvCxnSpPr>
        <p:spPr>
          <a:xfrm>
            <a:off x="5511800" y="4169987"/>
            <a:ext cx="60569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>
            <a:stCxn id="17" idx="3"/>
          </p:cNvCxnSpPr>
          <p:nvPr/>
        </p:nvCxnSpPr>
        <p:spPr>
          <a:xfrm>
            <a:off x="3590383" y="5791334"/>
            <a:ext cx="59280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Pentagono 58"/>
          <p:cNvSpPr>
            <a:spLocks noChangeAspect="1"/>
          </p:cNvSpPr>
          <p:nvPr/>
        </p:nvSpPr>
        <p:spPr>
          <a:xfrm>
            <a:off x="8724900" y="6434956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xmlns="" val="200197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LE GUERRE D’ITALIA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9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652592" y="1114050"/>
            <a:ext cx="1210591" cy="663950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Venezia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654300" y="1114050"/>
            <a:ext cx="2349500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ra l’unica potenza italiana ancora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indipendente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652592" y="2320550"/>
            <a:ext cx="1210591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impadronì di parte della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Romagna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720984" y="3400050"/>
            <a:ext cx="1653916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t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erritori che interessavano a papa Giulio II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ounded Rectangle 14"/>
          <p:cNvSpPr/>
          <p:nvPr/>
        </p:nvSpPr>
        <p:spPr>
          <a:xfrm>
            <a:off x="2843241" y="3489746"/>
            <a:ext cx="124244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1508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4830892" y="3400050"/>
            <a:ext cx="1900108" cy="663950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err="1" smtClean="0">
                <a:solidFill>
                  <a:srgbClr val="FFFFFF"/>
                </a:solidFill>
                <a:latin typeface="Arial"/>
                <a:cs typeface="Arial"/>
              </a:rPr>
              <a:t>iI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 papa costituì la Lega di </a:t>
            </a:r>
            <a:r>
              <a:rPr lang="it-IT" sz="1400" b="1" dirty="0" err="1" smtClean="0">
                <a:solidFill>
                  <a:srgbClr val="FFFFFF"/>
                </a:solidFill>
                <a:latin typeface="Arial"/>
                <a:cs typeface="Arial"/>
              </a:rPr>
              <a:t>Cambrai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 contro Venezia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7378700" y="2984500"/>
            <a:ext cx="1676400" cy="17272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ormata da Papato, Francia, Impero, Spagna, Inghilterra, Ungheria, Ducato di Savoia, Ferrara, Mantova e Firenze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ounded Rectangle 14"/>
          <p:cNvSpPr/>
          <p:nvPr/>
        </p:nvSpPr>
        <p:spPr>
          <a:xfrm>
            <a:off x="2843241" y="4823246"/>
            <a:ext cx="124244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1509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4830892" y="4631950"/>
            <a:ext cx="1900108" cy="663950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Venezia fu sconfitta ad Agnadello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3512636" y="5800350"/>
            <a:ext cx="2202366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erse i possedimenti in Lombardia, Puglia, e Romagna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5803901" y="5800350"/>
            <a:ext cx="2202366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m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antenne intatta la flotta e la potenza commerciale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0" name="Pentagono 19"/>
          <p:cNvSpPr>
            <a:spLocks noChangeAspect="1"/>
          </p:cNvSpPr>
          <p:nvPr/>
        </p:nvSpPr>
        <p:spPr>
          <a:xfrm>
            <a:off x="8724900" y="6434956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cxnSp>
        <p:nvCxnSpPr>
          <p:cNvPr id="22" name="Connettore 2 21"/>
          <p:cNvCxnSpPr>
            <a:stCxn id="7" idx="3"/>
            <a:endCxn id="8" idx="1"/>
          </p:cNvCxnSpPr>
          <p:nvPr/>
        </p:nvCxnSpPr>
        <p:spPr>
          <a:xfrm>
            <a:off x="1863183" y="1446025"/>
            <a:ext cx="79111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7" idx="2"/>
            <a:endCxn id="10" idx="0"/>
          </p:cNvCxnSpPr>
          <p:nvPr/>
        </p:nvCxnSpPr>
        <p:spPr>
          <a:xfrm>
            <a:off x="1257888" y="1778000"/>
            <a:ext cx="0" cy="5425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10" idx="2"/>
          </p:cNvCxnSpPr>
          <p:nvPr/>
        </p:nvCxnSpPr>
        <p:spPr>
          <a:xfrm>
            <a:off x="1257888" y="2984500"/>
            <a:ext cx="0" cy="4155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stCxn id="11" idx="3"/>
          </p:cNvCxnSpPr>
          <p:nvPr/>
        </p:nvCxnSpPr>
        <p:spPr>
          <a:xfrm>
            <a:off x="2374900" y="3732025"/>
            <a:ext cx="46834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/>
          <p:nvPr/>
        </p:nvCxnSpPr>
        <p:spPr>
          <a:xfrm>
            <a:off x="4178300" y="3732025"/>
            <a:ext cx="5461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13" idx="3"/>
          </p:cNvCxnSpPr>
          <p:nvPr/>
        </p:nvCxnSpPr>
        <p:spPr>
          <a:xfrm>
            <a:off x="6731000" y="3732025"/>
            <a:ext cx="5588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stCxn id="13" idx="2"/>
            <a:endCxn id="17" idx="0"/>
          </p:cNvCxnSpPr>
          <p:nvPr/>
        </p:nvCxnSpPr>
        <p:spPr>
          <a:xfrm>
            <a:off x="5780946" y="4064000"/>
            <a:ext cx="0" cy="5679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/>
          <p:nvPr/>
        </p:nvCxnSpPr>
        <p:spPr>
          <a:xfrm>
            <a:off x="4178300" y="4991100"/>
            <a:ext cx="5461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>
            <a:stCxn id="17" idx="2"/>
            <a:endCxn id="18" idx="0"/>
          </p:cNvCxnSpPr>
          <p:nvPr/>
        </p:nvCxnSpPr>
        <p:spPr>
          <a:xfrm flipH="1">
            <a:off x="4613819" y="5295900"/>
            <a:ext cx="1167127" cy="5044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2 49"/>
          <p:cNvCxnSpPr>
            <a:stCxn id="17" idx="2"/>
            <a:endCxn id="19" idx="0"/>
          </p:cNvCxnSpPr>
          <p:nvPr/>
        </p:nvCxnSpPr>
        <p:spPr>
          <a:xfrm>
            <a:off x="5780946" y="5295900"/>
            <a:ext cx="1124138" cy="5044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5819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LE GUERRE D’ITALIA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9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69900" y="1114050"/>
            <a:ext cx="2387600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Francia ostacolava i piani di conquista in Italia settentrionale del Papato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ounded Rectangle 14"/>
          <p:cNvSpPr/>
          <p:nvPr/>
        </p:nvSpPr>
        <p:spPr>
          <a:xfrm>
            <a:off x="3312062" y="1216446"/>
            <a:ext cx="124244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1511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965700" y="2178096"/>
            <a:ext cx="1346200" cy="663950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reò la Lega Santa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4965700" y="1114050"/>
            <a:ext cx="1346200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apa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 Giulio II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965700" y="3171450"/>
            <a:ext cx="1346200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u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coalizione antifrancese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6985000" y="2773175"/>
            <a:ext cx="1778000" cy="14386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ormata da Spagna, Venezia, Confederazione Svizzera e Inghilterra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4965700" y="4377950"/>
            <a:ext cx="1346200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Francia fu sconfitta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4165600" y="5419349"/>
            <a:ext cx="1346200" cy="131165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 Stato della Chiesa si annetté Parma e Piacenza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5778500" y="5419350"/>
            <a:ext cx="1443004" cy="13116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Confederazione Svizzera prese la Valtellina e Locarno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7348504" y="5419350"/>
            <a:ext cx="1346200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Firenze tornarono i Medici (1512)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2638962" y="5419350"/>
            <a:ext cx="1346200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Francia perse Milano e Genova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469900" y="5903725"/>
            <a:ext cx="1346200" cy="6639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Milano tornarono gli Sforza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9" name="Connettore 2 18"/>
          <p:cNvCxnSpPr>
            <a:stCxn id="6" idx="3"/>
          </p:cNvCxnSpPr>
          <p:nvPr/>
        </p:nvCxnSpPr>
        <p:spPr>
          <a:xfrm>
            <a:off x="2857500" y="1446025"/>
            <a:ext cx="454562" cy="17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endCxn id="9" idx="1"/>
          </p:cNvCxnSpPr>
          <p:nvPr/>
        </p:nvCxnSpPr>
        <p:spPr>
          <a:xfrm flipV="1">
            <a:off x="4554504" y="1446025"/>
            <a:ext cx="411196" cy="17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9" idx="2"/>
            <a:endCxn id="8" idx="0"/>
          </p:cNvCxnSpPr>
          <p:nvPr/>
        </p:nvCxnSpPr>
        <p:spPr>
          <a:xfrm>
            <a:off x="5638800" y="1778000"/>
            <a:ext cx="0" cy="4000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stCxn id="8" idx="2"/>
            <a:endCxn id="10" idx="0"/>
          </p:cNvCxnSpPr>
          <p:nvPr/>
        </p:nvCxnSpPr>
        <p:spPr>
          <a:xfrm>
            <a:off x="5638800" y="2842046"/>
            <a:ext cx="0" cy="32940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>
            <a:stCxn id="10" idx="3"/>
            <a:endCxn id="11" idx="1"/>
          </p:cNvCxnSpPr>
          <p:nvPr/>
        </p:nvCxnSpPr>
        <p:spPr>
          <a:xfrm flipV="1">
            <a:off x="6311900" y="3492500"/>
            <a:ext cx="673100" cy="109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10" idx="2"/>
            <a:endCxn id="12" idx="0"/>
          </p:cNvCxnSpPr>
          <p:nvPr/>
        </p:nvCxnSpPr>
        <p:spPr>
          <a:xfrm>
            <a:off x="5638800" y="3835400"/>
            <a:ext cx="0" cy="5425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>
            <a:stCxn id="12" idx="2"/>
            <a:endCxn id="16" idx="0"/>
          </p:cNvCxnSpPr>
          <p:nvPr/>
        </p:nvCxnSpPr>
        <p:spPr>
          <a:xfrm flipH="1">
            <a:off x="3312062" y="5041900"/>
            <a:ext cx="2326738" cy="3774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>
            <a:stCxn id="12" idx="2"/>
            <a:endCxn id="13" idx="0"/>
          </p:cNvCxnSpPr>
          <p:nvPr/>
        </p:nvCxnSpPr>
        <p:spPr>
          <a:xfrm flipH="1">
            <a:off x="4838700" y="5041900"/>
            <a:ext cx="800100" cy="37744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>
            <a:stCxn id="12" idx="2"/>
            <a:endCxn id="14" idx="0"/>
          </p:cNvCxnSpPr>
          <p:nvPr/>
        </p:nvCxnSpPr>
        <p:spPr>
          <a:xfrm>
            <a:off x="5638800" y="5041900"/>
            <a:ext cx="861202" cy="3774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>
            <a:stCxn id="12" idx="2"/>
            <a:endCxn id="15" idx="0"/>
          </p:cNvCxnSpPr>
          <p:nvPr/>
        </p:nvCxnSpPr>
        <p:spPr>
          <a:xfrm>
            <a:off x="5638800" y="5041900"/>
            <a:ext cx="2382804" cy="3774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1 50"/>
          <p:cNvCxnSpPr>
            <a:stCxn id="16" idx="2"/>
          </p:cNvCxnSpPr>
          <p:nvPr/>
        </p:nvCxnSpPr>
        <p:spPr>
          <a:xfrm>
            <a:off x="3312062" y="6083300"/>
            <a:ext cx="0" cy="1905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2 53"/>
          <p:cNvCxnSpPr/>
          <p:nvPr/>
        </p:nvCxnSpPr>
        <p:spPr>
          <a:xfrm flipH="1">
            <a:off x="1816100" y="6273800"/>
            <a:ext cx="149596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Pentagono 55"/>
          <p:cNvSpPr>
            <a:spLocks noChangeAspect="1"/>
          </p:cNvSpPr>
          <p:nvPr/>
        </p:nvSpPr>
        <p:spPr>
          <a:xfrm>
            <a:off x="8724900" y="6434956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xmlns="" val="11755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726</Words>
  <Application>Microsoft Office PowerPoint</Application>
  <PresentationFormat>Presentazione su schermo (4:3)</PresentationFormat>
  <Paragraphs>162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Arianna Breda</dc:creator>
  <cp:lastModifiedBy>HOME</cp:lastModifiedBy>
  <cp:revision>50</cp:revision>
  <dcterms:created xsi:type="dcterms:W3CDTF">2018-03-20T09:08:15Z</dcterms:created>
  <dcterms:modified xsi:type="dcterms:W3CDTF">2020-04-28T13:13:33Z</dcterms:modified>
</cp:coreProperties>
</file>