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9" r:id="rId4"/>
    <p:sldId id="257" r:id="rId5"/>
    <p:sldId id="258" r:id="rId6"/>
    <p:sldId id="260" r:id="rId7"/>
    <p:sldId id="264" r:id="rId8"/>
    <p:sldId id="265" r:id="rId9"/>
    <p:sldId id="261" r:id="rId10"/>
    <p:sldId id="263" r:id="rId11"/>
    <p:sldId id="262" r:id="rId12"/>
    <p:sldId id="266" r:id="rId13"/>
    <p:sldId id="267" r:id="rId14"/>
    <p:sldId id="269" r:id="rId15"/>
    <p:sldId id="268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clrMru>
    <a:srgbClr val="79551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0"/>
    <p:restoredTop sz="94600"/>
  </p:normalViewPr>
  <p:slideViewPr>
    <p:cSldViewPr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D4168A-DBBB-45FF-9CCB-896E995F6396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6E20FB-BB81-4A29-B6E4-2A494AF8488F}" type="slidenum">
              <a:rPr lang="tr-TR"/>
              <a:pPr/>
              <a:t>1</a:t>
            </a:fld>
            <a:endParaRPr lang="tr-TR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752600"/>
            <a:ext cx="54864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2743200"/>
            <a:ext cx="54864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B94B636-9B79-4EA9-9342-B413934C649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C9CA6-294F-4EF8-9365-E9FE28A061A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6413" y="762000"/>
            <a:ext cx="1370012" cy="4953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741613" y="762000"/>
            <a:ext cx="3962400" cy="4953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C2DC5-C00A-4766-900D-59CE5BB9E87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B94B636-9B79-4EA9-9342-B413934C64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464BF0E-E410-47B0-B5AD-85A42A0AFBE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0D6E7B6-6852-4ABE-A022-56D84E5E0B2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6A20D-F308-4BF0-B476-2E86567D72B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B0CC0-D50D-44DA-9217-EA5323BA5E7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453CCB-EC94-4CEE-B85C-8517A801685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C03B-FA51-4177-8FA6-5641CECDF20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E00B58-11D3-4706-9AA2-C6091C9C2A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4BF0E-E410-47B0-B5AD-85A42A0AFBE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EA213E-19D6-48CB-9FAD-FCCD4E2CC7C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9CA6-294F-4EF8-9365-E9FE28A06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2DC5-C00A-4766-900D-59CE5BB9E8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6E7B6-6852-4ABE-A022-56D84E5E0B28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6A20D-F308-4BF0-B476-2E86567D72B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B0CC0-D50D-44DA-9217-EA5323BA5E7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53CCB-EC94-4CEE-B85C-8517A801685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AC03B-FA51-4177-8FA6-5641CECDF20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00B58-11D3-4706-9AA2-C6091C9C2A2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A213E-19D6-48CB-9FAD-FCCD4E2CC7C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1613" y="762000"/>
            <a:ext cx="54848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828800"/>
            <a:ext cx="548481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fld id="{D1E92A93-7FF7-4BA4-A2A3-FFBB59282E04}" type="slidenum">
              <a:rPr lang="tr-TR"/>
              <a:pPr/>
              <a:t>‹#›</a:t>
            </a:fld>
            <a:endParaRPr 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79551B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79551B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79551B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E92A93-7FF7-4BA4-A2A3-FFBB59282E0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18" y="1928802"/>
            <a:ext cx="7572428" cy="838200"/>
          </a:xfrm>
        </p:spPr>
        <p:txBody>
          <a:bodyPr>
            <a:normAutofit fontScale="90000"/>
          </a:bodyPr>
          <a:lstStyle/>
          <a:p>
            <a:r>
              <a:rPr lang="tr-TR" sz="4200" b="1">
                <a:latin typeface="Comic Sans MS" pitchFamily="66" charset="0"/>
              </a:rPr>
              <a:t/>
            </a:r>
            <a:br>
              <a:rPr lang="tr-TR" sz="4200" b="1">
                <a:latin typeface="Comic Sans MS" pitchFamily="66" charset="0"/>
              </a:rPr>
            </a:br>
            <a:r>
              <a:rPr lang="tr-TR" sz="4200" b="1" smtClean="0">
                <a:latin typeface="Comic Sans MS" pitchFamily="66" charset="0"/>
              </a:rPr>
              <a:t>PROTOKOLDE </a:t>
            </a:r>
            <a:br>
              <a:rPr lang="tr-TR" sz="4200" b="1" smtClean="0">
                <a:latin typeface="Comic Sans MS" pitchFamily="66" charset="0"/>
              </a:rPr>
            </a:br>
            <a:r>
              <a:rPr lang="tr-TR" sz="4200" b="1" smtClean="0">
                <a:latin typeface="Comic Sans MS" pitchFamily="66" charset="0"/>
              </a:rPr>
              <a:t>TEMEL İLKELERİ</a:t>
            </a:r>
            <a:endParaRPr lang="tr-TR" sz="4200" b="1" dirty="0">
              <a:latin typeface="Comic Sans MS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972452" cy="604534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tr-TR" sz="4300" b="1" dirty="0" smtClean="0">
                <a:solidFill>
                  <a:schemeClr val="accent1"/>
                </a:solidFill>
                <a:latin typeface="Comic Sans MS" pitchFamily="66" charset="0"/>
              </a:rPr>
              <a:t>Hitaplar 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 Resmi takdimlerde ve hitaplarda, devlet adamlarına, diplomatlara, askeri ve mülki erkana ve üst yöneticilere daima resmi unvan veya rütbeleriyle hitap edilir. </a:t>
            </a:r>
          </a:p>
          <a:p>
            <a:pPr marL="365760" lvl="1" indent="0">
              <a:lnSpc>
                <a:spcPct val="12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 Sayın Cumhurbaşkanı</a:t>
            </a:r>
          </a:p>
          <a:p>
            <a:pPr marL="365760" lvl="1" indent="0">
              <a:lnSpc>
                <a:spcPct val="12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 Sayın Vali </a:t>
            </a:r>
          </a:p>
          <a:p>
            <a:pPr marL="365760" lvl="1" indent="0">
              <a:lnSpc>
                <a:spcPct val="12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 Sayın General</a:t>
            </a:r>
          </a:p>
          <a:p>
            <a:pPr marL="365760" lvl="1" indent="0">
              <a:lnSpc>
                <a:spcPct val="12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 Sayın Genel Müdür</a:t>
            </a:r>
          </a:p>
          <a:p>
            <a:pPr marL="365760" lvl="1" indent="0">
              <a:lnSpc>
                <a:spcPct val="12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  Sayın Rektör vb. 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 Takdimlerde resmi unvan soyadından sonra belirtilir.</a:t>
            </a:r>
          </a:p>
          <a:p>
            <a:pPr marL="365760" lvl="1" indent="0">
              <a:lnSpc>
                <a:spcPct val="12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 Sayın Prof. Dr. Erkan İbiş, Rektör 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 Emniyet ve Türk Silahlı Kuvvetleri mensuplarının rütbeleri ve doktorların kariyer unvanları isimden önce söylenir. </a:t>
            </a:r>
          </a:p>
          <a:p>
            <a:pPr marL="365760" lvl="1" indent="0">
              <a:lnSpc>
                <a:spcPct val="12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 Dr. Ayşe Özkan</a:t>
            </a:r>
          </a:p>
          <a:p>
            <a:pPr marL="365760" lvl="1" indent="0">
              <a:lnSpc>
                <a:spcPct val="12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Alb</a:t>
            </a:r>
            <a:r>
              <a:rPr lang="tr-TR" dirty="0" smtClean="0">
                <a:latin typeface="Comic Sans MS" pitchFamily="66" charset="0"/>
              </a:rPr>
              <a:t>. Yavuz Aydın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43668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4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sz="4900" dirty="0" smtClean="0">
                <a:latin typeface="Comic Sans MS" pitchFamily="66" charset="0"/>
              </a:rPr>
              <a:t> Kişi kendini takdim ederken/tanıtırken de önce adını soyadını, sonra unvanını söyler </a:t>
            </a:r>
          </a:p>
          <a:p>
            <a:pPr marL="365760" lvl="1" indent="0">
              <a:lnSpc>
                <a:spcPct val="14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sz="4600" dirty="0" smtClean="0">
                <a:latin typeface="Comic Sans MS" pitchFamily="66" charset="0"/>
              </a:rPr>
              <a:t> Hüseyin </a:t>
            </a:r>
            <a:r>
              <a:rPr lang="tr-TR" sz="4600" dirty="0" err="1" smtClean="0">
                <a:latin typeface="Comic Sans MS" pitchFamily="66" charset="0"/>
              </a:rPr>
              <a:t>Ünver</a:t>
            </a:r>
            <a:r>
              <a:rPr lang="tr-TR" sz="4600" dirty="0" smtClean="0">
                <a:latin typeface="Comic Sans MS" pitchFamily="66" charset="0"/>
              </a:rPr>
              <a:t>, Prof. Dr</a:t>
            </a:r>
            <a:r>
              <a:rPr lang="tr-TR" sz="4900" dirty="0" smtClean="0">
                <a:latin typeface="Comic Sans MS" pitchFamily="66" charset="0"/>
              </a:rPr>
              <a:t>. </a:t>
            </a:r>
          </a:p>
          <a:p>
            <a:pPr marL="0" indent="0">
              <a:lnSpc>
                <a:spcPct val="14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sz="4900" dirty="0" smtClean="0">
                <a:latin typeface="Comic Sans MS" pitchFamily="66" charset="0"/>
              </a:rPr>
              <a:t> Resmi ilişkilerde amirlere ve üstlere hitap ederken genel kural saygıdır. </a:t>
            </a:r>
          </a:p>
          <a:p>
            <a:pPr marL="365760" lvl="1" indent="0">
              <a:lnSpc>
                <a:spcPct val="14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sz="4900" dirty="0" smtClean="0">
                <a:latin typeface="Comic Sans MS" pitchFamily="66" charset="0"/>
              </a:rPr>
              <a:t> </a:t>
            </a:r>
            <a:r>
              <a:rPr lang="tr-TR" sz="4600" dirty="0" smtClean="0">
                <a:latin typeface="Comic Sans MS" pitchFamily="66" charset="0"/>
              </a:rPr>
              <a:t>Sayın Müdürüm,  Sayın Dekanım vb. </a:t>
            </a:r>
          </a:p>
          <a:p>
            <a:pPr marL="0" indent="0">
              <a:lnSpc>
                <a:spcPct val="14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sz="4900" dirty="0" smtClean="0">
                <a:latin typeface="Comic Sans MS" pitchFamily="66" charset="0"/>
              </a:rPr>
              <a:t> Resmi ilişkilerde astlara;  öne Sayın ekleyerek unvanıyla veya soyadıyla hitap edilir </a:t>
            </a:r>
          </a:p>
          <a:p>
            <a:pPr marL="365760" lvl="1" indent="0">
              <a:lnSpc>
                <a:spcPct val="14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sz="4900" dirty="0" smtClean="0">
                <a:latin typeface="Comic Sans MS" pitchFamily="66" charset="0"/>
              </a:rPr>
              <a:t>Sayın Personel Müdürü, Sayın Şimşek vb.</a:t>
            </a:r>
          </a:p>
          <a:p>
            <a:pPr marL="0" indent="0">
              <a:lnSpc>
                <a:spcPct val="14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sz="4900" dirty="0" smtClean="0">
                <a:latin typeface="Comic Sans MS" pitchFamily="66" charset="0"/>
              </a:rPr>
              <a:t> Resmi iletişimde abla, ağabey, üstat, hocam gibi sıfatların kullanılması uygun değildir. </a:t>
            </a:r>
          </a:p>
          <a:p>
            <a:pPr marL="0" indent="0">
              <a:lnSpc>
                <a:spcPct val="14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sz="4900" dirty="0" smtClean="0">
                <a:latin typeface="Comic Sans MS" pitchFamily="66" charset="0"/>
              </a:rPr>
              <a:t> Vekil ve yardımcı unvanı taşıyan yöneticilere, yönetim yaşamında üst yanında değilse, üst unvan ile hitap etmek yanlış değildir. </a:t>
            </a:r>
          </a:p>
          <a:p>
            <a:pPr marL="365760" lvl="1" indent="0">
              <a:lnSpc>
                <a:spcPct val="14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sz="4900" dirty="0" smtClean="0">
                <a:latin typeface="Comic Sans MS" pitchFamily="66" charset="0"/>
              </a:rPr>
              <a:t> Vali Yardımcısına;  Sayın Valim </a:t>
            </a:r>
          </a:p>
          <a:p>
            <a:pPr marL="0" indent="0">
              <a:lnSpc>
                <a:spcPct val="14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sz="4900" dirty="0" smtClean="0">
                <a:latin typeface="Comic Sans MS" pitchFamily="66" charset="0"/>
              </a:rPr>
              <a:t> Bir makama vekalet eden kişiye vekalet ettiği unvanla hitap edilir. </a:t>
            </a:r>
          </a:p>
          <a:p>
            <a:pPr marL="365760" lvl="1" indent="0">
              <a:lnSpc>
                <a:spcPct val="140000"/>
              </a:lnSpc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tr-TR" sz="4900" dirty="0" smtClean="0">
                <a:latin typeface="Comic Sans MS" pitchFamily="66" charset="0"/>
              </a:rPr>
              <a:t> Genel Müdür Vekiline, Sayın Genel Müdürüm,</a:t>
            </a:r>
            <a:endParaRPr lang="tr-TR" sz="49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115328" cy="5973910"/>
          </a:xfrm>
        </p:spPr>
        <p:txBody>
          <a:bodyPr>
            <a:normAutofit/>
          </a:bodyPr>
          <a:lstStyle/>
          <a:p>
            <a:endParaRPr lang="tr-TR" sz="2000" dirty="0" smtClean="0">
              <a:latin typeface="Comic Sans MS" pitchFamily="66" charset="0"/>
            </a:endParaRPr>
          </a:p>
          <a:p>
            <a:pPr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Kadın yöneticilere Sayın Müdire denmez, Sayın Müdürüm şeklinde hitap etmek uygundur. 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Eski ve emekli yöneticilere, son resmi görev unvanı ile hitap edilir. Ancak resmi yazıda veya adı ve soyadı kullanıldığında eski/önceki sözcüğü öne getirilir.</a:t>
            </a:r>
          </a:p>
          <a:p>
            <a:pPr lvl="1">
              <a:buClrTx/>
              <a:buFont typeface="Wingdings" pitchFamily="2" charset="2"/>
              <a:buChar char="q"/>
            </a:pPr>
            <a:r>
              <a:rPr lang="tr-TR" sz="1700" dirty="0" smtClean="0">
                <a:latin typeface="Comic Sans MS" pitchFamily="66" charset="0"/>
              </a:rPr>
              <a:t>Eski Ankara Milletvekili 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General/amiral, vali ve büyükelçiler görevden ayrılmış olsalar bile eski denmez. Sadece resmi hitapta Sayın Emekli Vali olarak kullanılır. Eski ifadesi sadece görev yeri belirtildiğinde yazı dilinde kullanılır.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Profesörlere eski veya emekli denmez, her zaman ve her yerde Prof. Dr. </a:t>
            </a:r>
            <a:r>
              <a:rPr lang="tr-TR" sz="2000" dirty="0" err="1" smtClean="0">
                <a:latin typeface="Comic Sans MS" pitchFamily="66" charset="0"/>
              </a:rPr>
              <a:t>Günal</a:t>
            </a:r>
            <a:r>
              <a:rPr lang="tr-TR" sz="2000" dirty="0" smtClean="0">
                <a:latin typeface="Comic Sans MS" pitchFamily="66" charset="0"/>
              </a:rPr>
              <a:t> AKBAY olarak kullanılır. Sonrasında ‘‘Ankara Üniversitesi, Emekli Öğretim Üyesi’’ yazılabilir • 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Diplomatlara ve yabancı devlet adamlarına ekselans ya da ekselansları diye hitap edilir.</a:t>
            </a:r>
            <a:endParaRPr lang="tr-TR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7467600" cy="5973910"/>
          </a:xfrm>
        </p:spPr>
        <p:txBody>
          <a:bodyPr>
            <a:normAutofit/>
          </a:bodyPr>
          <a:lstStyle/>
          <a:p>
            <a:pPr>
              <a:buClrTx/>
              <a:buNone/>
            </a:pPr>
            <a:r>
              <a:rPr lang="tr-TR" sz="3600" b="1" dirty="0" smtClean="0">
                <a:solidFill>
                  <a:schemeClr val="accent1"/>
                </a:solidFill>
                <a:latin typeface="Comic Sans MS" pitchFamily="66" charset="0"/>
              </a:rPr>
              <a:t>Hatırlatmalar!!!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İş hayatında eşit düzeyde çalışanlar birbirlerine hitap ederken sonuna hanım/bey ifadeleri eklenmelidir.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Ayşe Hanım, Ahmet Bey gibi.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Bir topluluğa hitap ediliyorsa önce orada bulunan en üst makama sonra sırasıyla diğerlerine hitap edilir.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Sayın Rektörüm, Sayın Rektör Yardımcılarım, Sayın Dekanım gibi.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İş yaşamında konuşurken mutlaka “siz” ifadesi kullanılmalı, “lütfen, teşekkür ederim” gibi nezaket ifadeleri kullanmaya özen gösterilmelidir. 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i="1" dirty="0" smtClean="0">
                <a:latin typeface="Comic Sans MS" pitchFamily="66" charset="0"/>
              </a:rPr>
              <a:t>Unutulmamalıdır ki, </a:t>
            </a:r>
            <a:r>
              <a:rPr lang="tr-TR" sz="2000" dirty="0" smtClean="0">
                <a:latin typeface="Comic Sans MS" pitchFamily="66" charset="0"/>
              </a:rPr>
              <a:t>“iyi bir dinleyici olmak” en önemli protokol kurallarından biridir. Karşımızdaki kişinin sözünü kesmemek, dikkatle göz teması kurarak dinlemek gibi.</a:t>
            </a:r>
          </a:p>
          <a:p>
            <a:pPr>
              <a:buClrTx/>
              <a:buFont typeface="Wingdings" pitchFamily="2" charset="2"/>
              <a:buChar char="q"/>
            </a:pPr>
            <a:endParaRPr lang="tr-TR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28596" y="785794"/>
            <a:ext cx="7773338" cy="59590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KAYNAKÇA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685330" y="1571612"/>
            <a:ext cx="7772870" cy="35765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AYTÜRK, Nihat (2014). Protokol Yönetimi.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AYTÜRK, Nihat (2007). Davranış Bilgisi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DAFT, Richard (t.y.). Liderlik.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URGANCI, Hakan (2008). Ben Kim Konuşmak Kim? 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URGANCI, Hakan (2009). Herkes İçin Karizma.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Milli Eğitim Bakanlığı (2011). Protokol ve Görgü Kuralları.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SEZER, Adem. Davet, Karşılama, Ağırlama ve Uğurlama…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TECİMER, Yasemin (2016). Kamusal Alanda Protokol Kuralları.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TECİMER, Yasemin (2016). Adabı Muaşeret.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protokol</a:t>
            </a:r>
            <a:endParaRPr kumimoji="0" lang="tr-TR" sz="3000" b="1" i="0" u="none" strike="noStrike" kern="1200" cap="small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670312" y="2214696"/>
            <a:ext cx="7772870" cy="36303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tr-TR" altLang="tr-T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Bir Yöneticinin Başarısını;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tr-TR" altLang="tr-T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% 34 Temsil Yeteneği (Protokol)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tr-TR" altLang="tr-T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% 33 Bilgi ve Beceri (İşi)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tr-TR" altLang="tr-T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% 33 Kişiliği 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tr-TR" altLang="tr-T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oluşturur.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57290" y="642918"/>
            <a:ext cx="6072230" cy="914400"/>
          </a:xfrm>
        </p:spPr>
        <p:txBody>
          <a:bodyPr>
            <a:normAutofit fontScale="90000"/>
          </a:bodyPr>
          <a:lstStyle/>
          <a:p>
            <a:r>
              <a:rPr lang="tr-TR" sz="3600" dirty="0" smtClean="0">
                <a:solidFill>
                  <a:schemeClr val="accent1"/>
                </a:solidFill>
                <a:latin typeface="Comic Sans MS" pitchFamily="66" charset="0"/>
              </a:rPr>
              <a:t>Protokolün Temel </a:t>
            </a:r>
            <a:r>
              <a:rPr lang="tr-TR" sz="3600" dirty="0" err="1" smtClean="0">
                <a:solidFill>
                  <a:schemeClr val="accent1"/>
                </a:solidFill>
                <a:latin typeface="Comic Sans MS" pitchFamily="66" charset="0"/>
              </a:rPr>
              <a:t>İlkelerİ</a:t>
            </a:r>
            <a:r>
              <a:rPr lang="tr-TR" sz="3600" dirty="0" smtClean="0">
                <a:solidFill>
                  <a:schemeClr val="accent1"/>
                </a:solidFill>
                <a:latin typeface="Comic Sans MS" pitchFamily="66" charset="0"/>
              </a:rPr>
              <a:t> </a:t>
            </a:r>
            <a:endParaRPr lang="tr-TR" sz="36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Tx/>
              <a:buFont typeface="Wingdings" pitchFamily="2" charset="2"/>
              <a:buChar char="q"/>
            </a:pPr>
            <a:r>
              <a:rPr lang="tr-TR" sz="2200" dirty="0" smtClean="0">
                <a:latin typeface="Comic Sans MS" pitchFamily="66" charset="0"/>
              </a:rPr>
              <a:t>Saygı ve nezaket 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200" dirty="0" smtClean="0">
                <a:latin typeface="Comic Sans MS" pitchFamily="66" charset="0"/>
              </a:rPr>
              <a:t>Öncelik-sonralık sıra düzeni </a:t>
            </a:r>
          </a:p>
          <a:p>
            <a:pPr lvl="1">
              <a:buClrTx/>
              <a:buFont typeface="Wingdings" pitchFamily="2" charset="2"/>
              <a:buChar char="ü"/>
            </a:pPr>
            <a:r>
              <a:rPr lang="tr-TR" sz="1800" dirty="0" smtClean="0">
                <a:latin typeface="Comic Sans MS" pitchFamily="66" charset="0"/>
              </a:rPr>
              <a:t>Önde gelme </a:t>
            </a:r>
          </a:p>
          <a:p>
            <a:pPr lvl="1">
              <a:buClrTx/>
              <a:buFont typeface="Wingdings" pitchFamily="2" charset="2"/>
              <a:buChar char="ü"/>
            </a:pPr>
            <a:r>
              <a:rPr lang="tr-TR" sz="1800" dirty="0" smtClean="0">
                <a:latin typeface="Comic Sans MS" pitchFamily="66" charset="0"/>
              </a:rPr>
              <a:t>Önce gelme </a:t>
            </a:r>
          </a:p>
          <a:p>
            <a:pPr lvl="1">
              <a:buClrTx/>
              <a:buFont typeface="Wingdings" pitchFamily="2" charset="2"/>
              <a:buChar char="ü"/>
            </a:pPr>
            <a:r>
              <a:rPr lang="tr-TR" sz="1800" dirty="0" smtClean="0">
                <a:latin typeface="Comic Sans MS" pitchFamily="66" charset="0"/>
              </a:rPr>
              <a:t>Alfabetik Sıralama 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200" dirty="0" smtClean="0">
                <a:latin typeface="Comic Sans MS" pitchFamily="66" charset="0"/>
              </a:rPr>
              <a:t>Temsil </a:t>
            </a:r>
          </a:p>
          <a:p>
            <a:pPr lvl="1">
              <a:buClrTx/>
              <a:buFont typeface="Wingdings" pitchFamily="2" charset="2"/>
              <a:buChar char="ü"/>
            </a:pPr>
            <a:r>
              <a:rPr lang="tr-TR" sz="1800" dirty="0" smtClean="0">
                <a:latin typeface="Comic Sans MS" pitchFamily="66" charset="0"/>
              </a:rPr>
              <a:t>Kurum Yöneticisi </a:t>
            </a:r>
          </a:p>
          <a:p>
            <a:pPr lvl="1">
              <a:buClrTx/>
              <a:buFont typeface="Wingdings" pitchFamily="2" charset="2"/>
              <a:buChar char="ü"/>
            </a:pPr>
            <a:r>
              <a:rPr lang="tr-TR" sz="1800" dirty="0" smtClean="0">
                <a:latin typeface="Comic Sans MS" pitchFamily="66" charset="0"/>
              </a:rPr>
              <a:t>Vekil Yönetici </a:t>
            </a:r>
          </a:p>
          <a:p>
            <a:pPr lvl="1">
              <a:buClrTx/>
              <a:buFont typeface="Wingdings" pitchFamily="2" charset="2"/>
              <a:buChar char="ü"/>
            </a:pPr>
            <a:r>
              <a:rPr lang="tr-TR" sz="1800" dirty="0" smtClean="0">
                <a:latin typeface="Comic Sans MS" pitchFamily="66" charset="0"/>
              </a:rPr>
              <a:t>Kurum Temsilcisi </a:t>
            </a:r>
          </a:p>
          <a:p>
            <a:pPr lvl="1">
              <a:buClrTx/>
              <a:buFont typeface="Wingdings" pitchFamily="2" charset="2"/>
              <a:buChar char="ü"/>
            </a:pPr>
            <a:r>
              <a:rPr lang="tr-TR" sz="1800" dirty="0" smtClean="0">
                <a:latin typeface="Comic Sans MS" pitchFamily="66" charset="0"/>
              </a:rPr>
              <a:t>Yönetici Temsilcisi 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200" dirty="0" smtClean="0">
                <a:latin typeface="Comic Sans MS" pitchFamily="66" charset="0"/>
              </a:rPr>
              <a:t> Düzey eşitliği ve denklik 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tr-TR" sz="2200" dirty="0" smtClean="0">
                <a:latin typeface="Comic Sans MS" pitchFamily="66" charset="0"/>
              </a:rPr>
              <a:t>Karşılıklılık</a:t>
            </a:r>
            <a:endParaRPr lang="tr-TR" sz="2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/>
                </a:solidFill>
                <a:latin typeface="Comic Sans MS" pitchFamily="66" charset="0"/>
              </a:rPr>
              <a:t>protokolün amacı;</a:t>
            </a:r>
            <a:endParaRPr lang="tr-TR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467600" cy="5045216"/>
          </a:xfrm>
        </p:spPr>
        <p:txBody>
          <a:bodyPr/>
          <a:lstStyle/>
          <a:p>
            <a:pPr algn="just">
              <a:lnSpc>
                <a:spcPct val="120000"/>
              </a:lnSpc>
              <a:buClr>
                <a:schemeClr val="bg1"/>
              </a:buClr>
            </a:pPr>
            <a:r>
              <a:rPr lang="tr-TR" dirty="0" smtClean="0">
                <a:solidFill>
                  <a:schemeClr val="tx2"/>
                </a:solidFill>
                <a:latin typeface="Comic Sans MS" pitchFamily="66" charset="0"/>
              </a:rPr>
              <a:t>Protokol; kamusal yaşamda törensel ve biçimsel davranış kuralları bütünüdür.</a:t>
            </a:r>
          </a:p>
          <a:p>
            <a:pPr algn="just">
              <a:lnSpc>
                <a:spcPct val="120000"/>
              </a:lnSpc>
              <a:buClr>
                <a:schemeClr val="bg1"/>
              </a:buClr>
            </a:pPr>
            <a:r>
              <a:rPr lang="tr-TR" dirty="0" smtClean="0">
                <a:solidFill>
                  <a:schemeClr val="tx2"/>
                </a:solidFill>
                <a:latin typeface="Comic Sans MS" pitchFamily="66" charset="0"/>
              </a:rPr>
              <a:t>Protokol ve sosyal davranış kurallarının amacı bireysel, kurumsal, ulusal duruşu ve saygınlığı korumaktır. </a:t>
            </a:r>
          </a:p>
          <a:p>
            <a:pPr>
              <a:lnSpc>
                <a:spcPct val="120000"/>
              </a:lnSpc>
              <a:buClr>
                <a:schemeClr val="bg1"/>
              </a:buClr>
            </a:pPr>
            <a:r>
              <a:rPr lang="tr-TR" dirty="0" smtClean="0">
                <a:solidFill>
                  <a:schemeClr val="tx2"/>
                </a:solidFill>
                <a:latin typeface="Comic Sans MS" pitchFamily="66" charset="0"/>
              </a:rPr>
              <a:t>Kamusal alanda YÖNETİCİLER,</a:t>
            </a:r>
          </a:p>
          <a:p>
            <a:pPr>
              <a:lnSpc>
                <a:spcPct val="120000"/>
              </a:lnSpc>
              <a:buClr>
                <a:schemeClr val="bg1"/>
              </a:buClr>
            </a:pPr>
            <a:r>
              <a:rPr lang="tr-TR" dirty="0" smtClean="0">
                <a:solidFill>
                  <a:schemeClr val="tx2"/>
                </a:solidFill>
                <a:latin typeface="Comic Sans MS" pitchFamily="66" charset="0"/>
              </a:rPr>
              <a:t>Kamusal alanda, sosyal alanda ve özel alanda KONUKLAR,</a:t>
            </a:r>
          </a:p>
          <a:p>
            <a:pPr>
              <a:lnSpc>
                <a:spcPct val="120000"/>
              </a:lnSpc>
              <a:buClr>
                <a:schemeClr val="bg1"/>
              </a:buClr>
            </a:pPr>
            <a:r>
              <a:rPr lang="tr-TR" dirty="0" smtClean="0">
                <a:solidFill>
                  <a:schemeClr val="tx2"/>
                </a:solidFill>
                <a:latin typeface="Comic Sans MS" pitchFamily="66" charset="0"/>
              </a:rPr>
              <a:t>Sosyal alanda ise KADINLAR için uygulanır.</a:t>
            </a:r>
            <a:endParaRPr lang="tr-TR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İş Yaşamında Davranış Protokolü,</a:t>
            </a:r>
          </a:p>
          <a:p>
            <a:pPr lvl="2"/>
            <a:r>
              <a:rPr lang="tr-TR" sz="2400" dirty="0" smtClean="0">
                <a:latin typeface="Comic Sans MS" pitchFamily="66" charset="0"/>
              </a:rPr>
              <a:t> Özenli ve ölçülü davranmak, saygılı olmak</a:t>
            </a:r>
          </a:p>
          <a:p>
            <a:pPr lvl="2"/>
            <a:r>
              <a:rPr lang="tr-TR" sz="2400" dirty="0" smtClean="0">
                <a:latin typeface="Comic Sans MS" pitchFamily="66" charset="0"/>
              </a:rPr>
              <a:t> Bulunduğumuz kuruma bağlılık, liyakat </a:t>
            </a:r>
          </a:p>
          <a:p>
            <a:pPr lvl="2"/>
            <a:r>
              <a:rPr lang="tr-TR" sz="2400" dirty="0" smtClean="0">
                <a:latin typeface="Comic Sans MS" pitchFamily="66" charset="0"/>
              </a:rPr>
              <a:t> İçtenlik</a:t>
            </a:r>
          </a:p>
          <a:p>
            <a:pPr lvl="2">
              <a:buNone/>
            </a:pPr>
            <a:r>
              <a:rPr lang="tr-TR" sz="2400" dirty="0" smtClean="0">
                <a:latin typeface="Comic Sans MS" pitchFamily="66" charset="0"/>
              </a:rPr>
              <a:t>gibi ilkelere dayanmaktadır. </a:t>
            </a: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Protokol, resmi görgü kurallarıdır. 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Protokol kurallarını bilmek ve bu kurallara uymak; </a:t>
            </a:r>
          </a:p>
          <a:p>
            <a:pPr lvl="1"/>
            <a:r>
              <a:rPr lang="tr-TR" dirty="0" smtClean="0">
                <a:latin typeface="Comic Sans MS" pitchFamily="66" charset="0"/>
              </a:rPr>
              <a:t>İnsan ilişkilerinde kişisel, </a:t>
            </a:r>
          </a:p>
          <a:p>
            <a:pPr lvl="1"/>
            <a:r>
              <a:rPr lang="tr-TR" dirty="0" smtClean="0">
                <a:latin typeface="Comic Sans MS" pitchFamily="66" charset="0"/>
              </a:rPr>
              <a:t>Kurumsal ilişkilerde kurumsal, </a:t>
            </a:r>
          </a:p>
          <a:p>
            <a:pPr lvl="1"/>
            <a:r>
              <a:rPr lang="tr-TR" dirty="0" smtClean="0">
                <a:latin typeface="Comic Sans MS" pitchFamily="66" charset="0"/>
              </a:rPr>
              <a:t>Uluslararası ilişkilerde milli saygınlık kazandırır. </a:t>
            </a:r>
          </a:p>
          <a:p>
            <a:endParaRPr lang="tr-TR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tr-TR" b="1" dirty="0" smtClean="0">
                <a:latin typeface="Comic Sans MS" pitchFamily="66" charset="0"/>
              </a:rPr>
              <a:t>Protokol kurallarına uymak nezaket açısından gereklilik, protokol açısından ise zorunluluktur. </a:t>
            </a:r>
          </a:p>
          <a:p>
            <a:pPr>
              <a:buNone/>
            </a:pP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b="1" dirty="0" smtClean="0">
                <a:latin typeface="Comic Sans MS" pitchFamily="66" charset="0"/>
              </a:rPr>
              <a:t>Protokolde kişi değil, </a:t>
            </a:r>
          </a:p>
          <a:p>
            <a:pPr algn="ctr">
              <a:buNone/>
            </a:pPr>
            <a:r>
              <a:rPr lang="tr-TR" b="1" dirty="0" smtClean="0">
                <a:latin typeface="Comic Sans MS" pitchFamily="66" charset="0"/>
              </a:rPr>
              <a:t>kişinin sahip olduğu unvan ve temsil ettiği makam önemlidir.</a:t>
            </a:r>
          </a:p>
          <a:p>
            <a:pPr algn="ctr">
              <a:buNone/>
            </a:pPr>
            <a:endParaRPr lang="tr-TR" b="1" dirty="0" smtClean="0">
              <a:latin typeface="Comic Sans MS" pitchFamily="66" charset="0"/>
            </a:endParaRPr>
          </a:p>
          <a:p>
            <a:pPr>
              <a:spcAft>
                <a:spcPts val="1200"/>
              </a:spcAft>
            </a:pPr>
            <a:r>
              <a:rPr lang="tr-TR" dirty="0" smtClean="0">
                <a:latin typeface="Comic Sans MS" pitchFamily="66" charset="0"/>
              </a:rPr>
              <a:t>Protokol kurallarına uyma derecesi ise toplumların ve devletlerin uygarlık düzeylerini gösterir. </a:t>
            </a:r>
          </a:p>
          <a:p>
            <a:pPr>
              <a:spcAft>
                <a:spcPts val="1200"/>
              </a:spcAft>
            </a:pPr>
            <a:r>
              <a:rPr lang="tr-TR" dirty="0" smtClean="0">
                <a:latin typeface="Comic Sans MS" pitchFamily="66" charset="0"/>
              </a:rPr>
              <a:t>Protokol, devletler için nezaket çerçevesinde bir güç gösterisi olduğunu da unutmamak gerekir.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7467600" cy="59739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 smtClean="0">
                <a:latin typeface="Comic Sans MS" pitchFamily="66" charset="0"/>
              </a:rPr>
              <a:t>İnsan İlişkilerinde Dikkat Edilmesi Gereken Özellikler</a:t>
            </a:r>
          </a:p>
          <a:p>
            <a:pPr>
              <a:buNone/>
            </a:pPr>
            <a:endParaRPr lang="tr-TR" sz="2000" dirty="0" smtClean="0">
              <a:latin typeface="Comic Sans MS" pitchFamily="66" charset="0"/>
            </a:endParaRP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Selam vermek </a:t>
            </a: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Gülümsemek </a:t>
            </a: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İnsanlara hitap ederken unvanlarına dikkat etmek</a:t>
            </a: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Beden diline özen göstermek </a:t>
            </a: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Dinlemek </a:t>
            </a: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Karşımızdakine önem vermek, saygı göstermek</a:t>
            </a: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Tartışmalardan kaçınmak</a:t>
            </a: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İyi niyetli ve nazik olmak  </a:t>
            </a: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Soru sorarken nezaket kurallarına dikkat etmek</a:t>
            </a: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Randevusuz görüşme yapmamak </a:t>
            </a: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Empati kurmak </a:t>
            </a:r>
          </a:p>
          <a:p>
            <a:pPr lvl="1">
              <a:spcAft>
                <a:spcPts val="600"/>
              </a:spcAft>
            </a:pPr>
            <a:r>
              <a:rPr lang="tr-TR" sz="1700" dirty="0" smtClean="0">
                <a:latin typeface="Comic Sans MS" pitchFamily="66" charset="0"/>
              </a:rPr>
              <a:t>İletişimde gereksiz konuşmalardan kaçınmak gibi.</a:t>
            </a:r>
            <a:endParaRPr lang="tr-TR" sz="17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/>
          <a:lstStyle/>
          <a:p>
            <a:pPr>
              <a:buNone/>
            </a:pPr>
            <a:r>
              <a:rPr lang="tr-TR" sz="3200" b="1" i="1" dirty="0" smtClean="0">
                <a:latin typeface="Comic Sans MS" pitchFamily="66" charset="0"/>
              </a:rPr>
              <a:t>Unutulmamalıdır ki…</a:t>
            </a:r>
          </a:p>
          <a:p>
            <a:pPr lvl="1">
              <a:buNone/>
            </a:pPr>
            <a:r>
              <a:rPr lang="tr-TR" sz="2400" dirty="0" smtClean="0">
                <a:latin typeface="Comic Sans MS" pitchFamily="66" charset="0"/>
              </a:rPr>
              <a:t>Protokolde; </a:t>
            </a:r>
          </a:p>
          <a:p>
            <a:pPr lvl="3">
              <a:spcBef>
                <a:spcPts val="600"/>
              </a:spcBef>
              <a:buClrTx/>
              <a:buFont typeface="Wingdings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her giysinin </a:t>
            </a:r>
          </a:p>
          <a:p>
            <a:pPr lvl="3">
              <a:spcBef>
                <a:spcPts val="600"/>
              </a:spcBef>
              <a:buClrTx/>
              <a:buFont typeface="Wingdings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her davranışın </a:t>
            </a:r>
          </a:p>
          <a:p>
            <a:pPr lvl="3">
              <a:spcBef>
                <a:spcPts val="600"/>
              </a:spcBef>
              <a:buClrTx/>
              <a:buFont typeface="Wingdings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her hareketin</a:t>
            </a:r>
          </a:p>
          <a:p>
            <a:pPr lvl="3">
              <a:spcBef>
                <a:spcPts val="600"/>
              </a:spcBef>
              <a:buClrTx/>
              <a:buFont typeface="Wingdings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her sözün </a:t>
            </a:r>
          </a:p>
          <a:p>
            <a:pPr lvl="3">
              <a:spcBef>
                <a:spcPts val="600"/>
              </a:spcBef>
              <a:buClrTx/>
              <a:buFont typeface="Wingdings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her yerin (mekanın) </a:t>
            </a:r>
          </a:p>
          <a:p>
            <a:pPr lvl="3">
              <a:spcBef>
                <a:spcPts val="600"/>
              </a:spcBef>
              <a:buClrTx/>
              <a:buFont typeface="Wingdings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her eşyanın </a:t>
            </a:r>
          </a:p>
          <a:p>
            <a:pPr lvl="3">
              <a:spcBef>
                <a:spcPts val="600"/>
              </a:spcBef>
              <a:buClrTx/>
              <a:buFont typeface="Wingdings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her hizmetin </a:t>
            </a:r>
          </a:p>
          <a:p>
            <a:pPr lvl="3">
              <a:spcBef>
                <a:spcPts val="600"/>
              </a:spcBef>
              <a:buClrTx/>
              <a:buFont typeface="Wingdings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her ikramın </a:t>
            </a:r>
          </a:p>
          <a:p>
            <a:pPr lvl="3">
              <a:spcBef>
                <a:spcPts val="600"/>
              </a:spcBef>
              <a:buClrTx/>
              <a:buFont typeface="Wingdings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her hediyenin </a:t>
            </a:r>
          </a:p>
          <a:p>
            <a:pPr lvl="1">
              <a:buClrTx/>
              <a:buNone/>
            </a:pPr>
            <a:r>
              <a:rPr lang="tr-TR" sz="2400" dirty="0" smtClean="0">
                <a:latin typeface="Comic Sans MS" pitchFamily="66" charset="0"/>
              </a:rPr>
              <a:t>bir anlamı ve yorumu vardır.</a:t>
            </a: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f01159439">
  <a:themeElements>
    <a:clrScheme name="Ofis Teması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is Teması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is Temas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tf01159439</Template>
  <TotalTime>298</TotalTime>
  <Words>816</Words>
  <Application>Microsoft Office PowerPoint</Application>
  <PresentationFormat>Ekran Gösterisi (4:3)</PresentationFormat>
  <Paragraphs>117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tf01159439</vt:lpstr>
      <vt:lpstr>Cumba</vt:lpstr>
      <vt:lpstr> PROTOKOLDE  TEMEL İLKELERİ</vt:lpstr>
      <vt:lpstr>Slayt 2</vt:lpstr>
      <vt:lpstr>Protokolün Temel İlkelerİ </vt:lpstr>
      <vt:lpstr>protokolün amacı;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User</cp:lastModifiedBy>
  <cp:revision>18</cp:revision>
  <dcterms:created xsi:type="dcterms:W3CDTF">2020-04-26T00:01:46Z</dcterms:created>
  <dcterms:modified xsi:type="dcterms:W3CDTF">2020-04-26T13:44:16Z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TC011594391055</vt:lpwstr>
  </property>
</Properties>
</file>