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2" r:id="rId6"/>
    <p:sldId id="263" r:id="rId7"/>
    <p:sldId id="264" r:id="rId8"/>
    <p:sldId id="266" r:id="rId9"/>
    <p:sldId id="268" r:id="rId10"/>
    <p:sldId id="267" r:id="rId11"/>
    <p:sldId id="269" r:id="rId12"/>
    <p:sldId id="270" r:id="rId13"/>
    <p:sldId id="278" r:id="rId14"/>
    <p:sldId id="271" r:id="rId15"/>
    <p:sldId id="272" r:id="rId16"/>
    <p:sldId id="273" r:id="rId17"/>
    <p:sldId id="274" r:id="rId18"/>
    <p:sldId id="275" r:id="rId19"/>
    <p:sldId id="276" r:id="rId20"/>
    <p:sldId id="277"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p:cViewPr varScale="1">
        <p:scale>
          <a:sx n="66" d="100"/>
          <a:sy n="66" d="100"/>
        </p:scale>
        <p:origin x="102" y="1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D467C73-CAD7-4BF1-A0F8-3FD77FC9087C}" type="datetimeFigureOut">
              <a:rPr lang="tr-TR" smtClean="0"/>
              <a:t>25.04.2020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839456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D467C73-CAD7-4BF1-A0F8-3FD77FC9087C}" type="datetimeFigureOut">
              <a:rPr lang="tr-TR" smtClean="0"/>
              <a:t>25.04.2020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1036463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D467C73-CAD7-4BF1-A0F8-3FD77FC9087C}" type="datetimeFigureOut">
              <a:rPr lang="tr-TR" smtClean="0"/>
              <a:t>25.04.2020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E78AC9A-B11C-43C5-9D12-9B3A7B99A1ED}"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134408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AD467C73-CAD7-4BF1-A0F8-3FD77FC9087C}" type="datetimeFigureOut">
              <a:rPr lang="tr-TR" smtClean="0"/>
              <a:t>25.04.2020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14955887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AD467C73-CAD7-4BF1-A0F8-3FD77FC9087C}" type="datetimeFigureOut">
              <a:rPr lang="tr-TR" smtClean="0"/>
              <a:t>25.04.2020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78AC9A-B11C-43C5-9D12-9B3A7B99A1ED}"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908745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AD467C73-CAD7-4BF1-A0F8-3FD77FC9087C}" type="datetimeFigureOut">
              <a:rPr lang="tr-TR" smtClean="0"/>
              <a:t>25.04.2020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35243790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D467C73-CAD7-4BF1-A0F8-3FD77FC9087C}" type="datetimeFigureOut">
              <a:rPr lang="tr-TR" smtClean="0"/>
              <a:t>25.04.2020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1736180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D467C73-CAD7-4BF1-A0F8-3FD77FC9087C}" type="datetimeFigureOut">
              <a:rPr lang="tr-TR" smtClean="0"/>
              <a:t>25.04.2020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914160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D467C73-CAD7-4BF1-A0F8-3FD77FC9087C}" type="datetimeFigureOut">
              <a:rPr lang="tr-TR" smtClean="0"/>
              <a:t>25.04.2020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851489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D467C73-CAD7-4BF1-A0F8-3FD77FC9087C}" type="datetimeFigureOut">
              <a:rPr lang="tr-TR" smtClean="0"/>
              <a:t>25.04.2020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202573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D467C73-CAD7-4BF1-A0F8-3FD77FC9087C}" type="datetimeFigureOut">
              <a:rPr lang="tr-TR" smtClean="0"/>
              <a:t>25.04.2020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1775281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D467C73-CAD7-4BF1-A0F8-3FD77FC9087C}" type="datetimeFigureOut">
              <a:rPr lang="tr-TR" smtClean="0"/>
              <a:t>25.04.2020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591032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D467C73-CAD7-4BF1-A0F8-3FD77FC9087C}" type="datetimeFigureOut">
              <a:rPr lang="tr-TR" smtClean="0"/>
              <a:t>25.04.2020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2651429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467C73-CAD7-4BF1-A0F8-3FD77FC9087C}" type="datetimeFigureOut">
              <a:rPr lang="tr-TR" smtClean="0"/>
              <a:t>25.04.2020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1386469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D467C73-CAD7-4BF1-A0F8-3FD77FC9087C}" type="datetimeFigureOut">
              <a:rPr lang="tr-TR" smtClean="0"/>
              <a:t>25.04.2020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1625084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D467C73-CAD7-4BF1-A0F8-3FD77FC9087C}" type="datetimeFigureOut">
              <a:rPr lang="tr-TR" smtClean="0"/>
              <a:t>25.04.2020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E78AC9A-B11C-43C5-9D12-9B3A7B99A1ED}" type="slidenum">
              <a:rPr lang="tr-TR" smtClean="0"/>
              <a:t>‹#›</a:t>
            </a:fld>
            <a:endParaRPr lang="tr-TR"/>
          </a:p>
        </p:txBody>
      </p:sp>
    </p:spTree>
    <p:extLst>
      <p:ext uri="{BB962C8B-B14F-4D97-AF65-F5344CB8AC3E}">
        <p14:creationId xmlns:p14="http://schemas.microsoft.com/office/powerpoint/2010/main" val="455663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D467C73-CAD7-4BF1-A0F8-3FD77FC9087C}" type="datetimeFigureOut">
              <a:rPr lang="tr-TR" smtClean="0"/>
              <a:t>25.04.2020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E78AC9A-B11C-43C5-9D12-9B3A7B99A1ED}" type="slidenum">
              <a:rPr lang="tr-TR" smtClean="0"/>
              <a:t>‹#›</a:t>
            </a:fld>
            <a:endParaRPr lang="tr-TR"/>
          </a:p>
        </p:txBody>
      </p:sp>
    </p:spTree>
    <p:extLst>
      <p:ext uri="{BB962C8B-B14F-4D97-AF65-F5344CB8AC3E}">
        <p14:creationId xmlns:p14="http://schemas.microsoft.com/office/powerpoint/2010/main" val="42806036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normAutofit fontScale="90000"/>
          </a:bodyPr>
          <a:lstStyle/>
          <a:p>
            <a:r>
              <a:rPr lang="tr-TR" altLang="tr-TR" dirty="0"/>
              <a:t>DİN HİZMETLERİ: KAVRAMSAL VE TEORİK ÇERÇEVE</a:t>
            </a:r>
          </a:p>
        </p:txBody>
      </p:sp>
      <p:sp>
        <p:nvSpPr>
          <p:cNvPr id="2051" name="Rectangle 3"/>
          <p:cNvSpPr>
            <a:spLocks noGrp="1" noChangeArrowheads="1"/>
          </p:cNvSpPr>
          <p:nvPr>
            <p:ph type="subTitle" idx="1"/>
          </p:nvPr>
        </p:nvSpPr>
        <p:spPr/>
        <p:txBody>
          <a:bodyPr/>
          <a:lstStyle/>
          <a:p>
            <a:endParaRPr lang="tr-TR" altLang="tr-TR" dirty="0"/>
          </a:p>
        </p:txBody>
      </p:sp>
    </p:spTree>
    <p:extLst>
      <p:ext uri="{BB962C8B-B14F-4D97-AF65-F5344CB8AC3E}">
        <p14:creationId xmlns:p14="http://schemas.microsoft.com/office/powerpoint/2010/main" val="391887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PSİKOLOJİK DANIŞMA</a:t>
            </a:r>
          </a:p>
        </p:txBody>
      </p:sp>
      <p:sp>
        <p:nvSpPr>
          <p:cNvPr id="3" name="İçerik Yer Tutucusu 2"/>
          <p:cNvSpPr>
            <a:spLocks noGrp="1"/>
          </p:cNvSpPr>
          <p:nvPr>
            <p:ph idx="1"/>
          </p:nvPr>
        </p:nvSpPr>
        <p:spPr/>
        <p:txBody>
          <a:bodyPr/>
          <a:lstStyle/>
          <a:p>
            <a:r>
              <a:rPr lang="tr-TR" dirty="0"/>
              <a:t>"Psikolojik Danışma" Batı menşeli bir kavramdır. "</a:t>
            </a:r>
            <a:r>
              <a:rPr lang="tr-TR" dirty="0" err="1"/>
              <a:t>Pyschological</a:t>
            </a:r>
            <a:r>
              <a:rPr lang="tr-TR" dirty="0"/>
              <a:t> </a:t>
            </a:r>
            <a:r>
              <a:rPr lang="tr-TR" dirty="0" err="1"/>
              <a:t>Counseling</a:t>
            </a:r>
            <a:r>
              <a:rPr lang="tr-TR" dirty="0"/>
              <a:t>" teriminin karşılığı olarak kullanılır. </a:t>
            </a:r>
          </a:p>
          <a:p>
            <a:r>
              <a:rPr lang="tr-TR" b="1" dirty="0" err="1"/>
              <a:t>Counselling</a:t>
            </a:r>
            <a:r>
              <a:rPr lang="tr-TR" b="1" dirty="0"/>
              <a:t>,</a:t>
            </a:r>
            <a:r>
              <a:rPr lang="tr-TR" dirty="0"/>
              <a:t> İngilizce isim olarak </a:t>
            </a:r>
            <a:r>
              <a:rPr lang="tr-TR" b="1" dirty="0"/>
              <a:t>"danışma, müşavere, istişare, tedbir, ihtiyat, basiret, öğüt, nasihat"</a:t>
            </a:r>
            <a:r>
              <a:rPr lang="tr-TR" dirty="0"/>
              <a:t> anlamlarına gelir. </a:t>
            </a:r>
          </a:p>
          <a:p>
            <a:r>
              <a:rPr lang="tr-TR" dirty="0"/>
              <a:t>Fiil olarak </a:t>
            </a:r>
            <a:r>
              <a:rPr lang="tr-TR" b="1" dirty="0"/>
              <a:t>"nasihat etmek, öğüt vermek, akıl öğretmek"</a:t>
            </a:r>
            <a:r>
              <a:rPr lang="tr-TR" dirty="0"/>
              <a:t> gibi manalar taşır. Son yıllarda rehberlik ile birlikte anılmaya başlanan, hatta bazı araştırmacılar tarafından adı rehberliğin önüne alınarak daha fazla önem atfedilen “Psikolojik Danışma”, rehberlik kapsamanda bulunan önemli bir kavramdır.</a:t>
            </a:r>
          </a:p>
        </p:txBody>
      </p:sp>
    </p:spTree>
    <p:extLst>
      <p:ext uri="{BB962C8B-B14F-4D97-AF65-F5344CB8AC3E}">
        <p14:creationId xmlns:p14="http://schemas.microsoft.com/office/powerpoint/2010/main" val="1576398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PSİKOLOJİK DANIŞMA: TANIMI</a:t>
            </a:r>
          </a:p>
        </p:txBody>
      </p:sp>
      <p:sp>
        <p:nvSpPr>
          <p:cNvPr id="3" name="İçerik Yer Tutucusu 2"/>
          <p:cNvSpPr>
            <a:spLocks noGrp="1"/>
          </p:cNvSpPr>
          <p:nvPr>
            <p:ph idx="1"/>
          </p:nvPr>
        </p:nvSpPr>
        <p:spPr/>
        <p:txBody>
          <a:bodyPr>
            <a:normAutofit fontScale="92500" lnSpcReduction="10000"/>
          </a:bodyPr>
          <a:lstStyle/>
          <a:p>
            <a:r>
              <a:rPr lang="tr-TR" dirty="0"/>
              <a:t>Kişide değişme olmaksızın onun hayatla baş etmede, kaynaklarını daha iyi kullanmasını sağlayan yardım sürecidir. </a:t>
            </a:r>
          </a:p>
          <a:p>
            <a:r>
              <a:rPr lang="tr-TR" dirty="0"/>
              <a:t>Bireyin karar verme ve problem çözme ihtiyaçlarını karşılayarak gelişim ve uyumunu sürdürmesine yardımcı olmak amacıyla bireyle yüz yüze kurulan ilişkidir. </a:t>
            </a:r>
          </a:p>
          <a:p>
            <a:r>
              <a:rPr lang="tr-TR" dirty="0"/>
              <a:t>Kişinin savunucu tutumunu bırakıp yeni yaşantılara açık hale gelmesi için yapılan yardımdır. </a:t>
            </a:r>
          </a:p>
          <a:p>
            <a:r>
              <a:rPr lang="tr-TR" dirty="0"/>
              <a:t>Psikolojik Danışma,  karşılıklı istek üzere, danışan-danışman arasında kurulan bir yardım alışverişidir. Ancak bu yardım, psikolojik metot ve teknikler yoluyla gerçekleşir. En önemli teknik ve metot ise söz ve jestlerin hâkim olduğu, yüz yüze karşılıklı görüşme ve karşılıklı anlayış ve güvene dayanan sıcak insan ilişkileridir. Psikolojik Danışma, rehberlik hizmetleri içinde yer alan, fakat rehberlik hizmetlerinin daha ziyade bireysel ve duygusal boyutlarına ağırlık verilen profesyonel bir hizmettir.</a:t>
            </a:r>
          </a:p>
        </p:txBody>
      </p:sp>
    </p:spTree>
    <p:extLst>
      <p:ext uri="{BB962C8B-B14F-4D97-AF65-F5344CB8AC3E}">
        <p14:creationId xmlns:p14="http://schemas.microsoft.com/office/powerpoint/2010/main" val="4493517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DİNİ DANIŞMA</a:t>
            </a:r>
          </a:p>
        </p:txBody>
      </p:sp>
      <p:sp>
        <p:nvSpPr>
          <p:cNvPr id="3" name="İçerik Yer Tutucusu 2"/>
          <p:cNvSpPr>
            <a:spLocks noGrp="1"/>
          </p:cNvSpPr>
          <p:nvPr>
            <p:ph idx="1"/>
          </p:nvPr>
        </p:nvSpPr>
        <p:spPr/>
        <p:txBody>
          <a:bodyPr/>
          <a:lstStyle/>
          <a:p>
            <a:r>
              <a:rPr lang="tr-TR" dirty="0"/>
              <a:t>Dinî danışma bize batı dünyasından geçmiştir. </a:t>
            </a:r>
          </a:p>
          <a:p>
            <a:r>
              <a:rPr lang="tr-TR" dirty="0"/>
              <a:t>«Pastoral </a:t>
            </a:r>
            <a:r>
              <a:rPr lang="tr-TR" dirty="0" err="1"/>
              <a:t>Care</a:t>
            </a:r>
            <a:r>
              <a:rPr lang="tr-TR" dirty="0"/>
              <a:t>» denilen ve genellikle rahiplerin ve papazların özellikle kilise dışında yürüttükleri dinî danışmanlık ve rehberlik hizmetlerini ifade etmektedir. </a:t>
            </a:r>
          </a:p>
          <a:p>
            <a:r>
              <a:rPr lang="tr-TR" dirty="0"/>
              <a:t>Din adamlarının verdiği manevî destek, tavsiye ve öğüt anlamında kullanılan Pastoral </a:t>
            </a:r>
            <a:r>
              <a:rPr lang="tr-TR" dirty="0" err="1"/>
              <a:t>Care</a:t>
            </a:r>
            <a:r>
              <a:rPr lang="tr-TR" dirty="0"/>
              <a:t>, günümüzdeki dinî danışma ve rehberliğin temelini oluşturmuştur.</a:t>
            </a:r>
          </a:p>
          <a:p>
            <a:endParaRPr lang="tr-TR" dirty="0"/>
          </a:p>
        </p:txBody>
      </p:sp>
    </p:spTree>
    <p:extLst>
      <p:ext uri="{BB962C8B-B14F-4D97-AF65-F5344CB8AC3E}">
        <p14:creationId xmlns:p14="http://schemas.microsoft.com/office/powerpoint/2010/main" val="939458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algn="ctr"/>
            <a:r>
              <a:rPr lang="tr-TR" altLang="tr-TR" dirty="0"/>
              <a:t>DİNİ DANIŞMA: TANIMI</a:t>
            </a:r>
          </a:p>
        </p:txBody>
      </p:sp>
      <p:sp>
        <p:nvSpPr>
          <p:cNvPr id="18435" name="Rectangle 3"/>
          <p:cNvSpPr>
            <a:spLocks noGrp="1" noChangeArrowheads="1"/>
          </p:cNvSpPr>
          <p:nvPr>
            <p:ph idx="1"/>
          </p:nvPr>
        </p:nvSpPr>
        <p:spPr/>
        <p:txBody>
          <a:bodyPr/>
          <a:lstStyle/>
          <a:p>
            <a:r>
              <a:rPr lang="tr-TR" altLang="tr-TR" dirty="0"/>
              <a:t>Dinî danışmanlık:</a:t>
            </a:r>
          </a:p>
          <a:p>
            <a:pPr marL="0" indent="0">
              <a:buNone/>
            </a:pPr>
            <a:endParaRPr lang="tr-TR" altLang="tr-TR" dirty="0"/>
          </a:p>
          <a:p>
            <a:pPr marL="0" indent="0">
              <a:buNone/>
            </a:pPr>
            <a:r>
              <a:rPr lang="tr-TR" altLang="tr-TR" dirty="0"/>
              <a:t>“</a:t>
            </a:r>
            <a:r>
              <a:rPr lang="tr-TR" altLang="tr-TR" i="1" dirty="0"/>
              <a:t>Kişinin kendini tanıması, çevresine uyum sağlaması ve dinle ilgili problemlerini fark ederek çözmesi için çeşitli teknikler kullanarak profesyonelce yapılan psikolojik yardımdır.</a:t>
            </a:r>
            <a:r>
              <a:rPr lang="tr-TR" altLang="tr-TR" dirty="0"/>
              <a:t>” </a:t>
            </a:r>
          </a:p>
        </p:txBody>
      </p:sp>
    </p:spTree>
    <p:extLst>
      <p:ext uri="{BB962C8B-B14F-4D97-AF65-F5344CB8AC3E}">
        <p14:creationId xmlns:p14="http://schemas.microsoft.com/office/powerpoint/2010/main" val="1030220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MANEVİ BAKIM (SPİRİTUAL CARE)</a:t>
            </a:r>
          </a:p>
        </p:txBody>
      </p:sp>
      <p:sp>
        <p:nvSpPr>
          <p:cNvPr id="3" name="İçerik Yer Tutucusu 2"/>
          <p:cNvSpPr>
            <a:spLocks noGrp="1"/>
          </p:cNvSpPr>
          <p:nvPr>
            <p:ph idx="1"/>
          </p:nvPr>
        </p:nvSpPr>
        <p:spPr/>
        <p:txBody>
          <a:bodyPr/>
          <a:lstStyle/>
          <a:p>
            <a:r>
              <a:rPr lang="tr-TR" dirty="0"/>
              <a:t>İnsanların acılı, sıkıntılı, üzüntülü, korkulu, yalnızlık ve ümitsizlik hallerinde, ani değişmelerle gelen (hastalık, ameliyat, mahkumluk, askerlik, sakatlık, afet, yaşlılık gibi) kriz durumlarında, onların yanında olmak; onlara din ve inanç açısından destek olabilmek, varsa soru ve sorunlarına danışmanlık etmek; adet ve ibadetlerini yerine getirebilmelerinde rehberlik, varlıklarına bir mana, hayatlarına yeni bir anlam verebilmede eşlik edebilmektir.</a:t>
            </a:r>
          </a:p>
          <a:p>
            <a:r>
              <a:rPr lang="tr-TR" dirty="0"/>
              <a:t>Bu işi yapan kişiye MANEVİ BAKIM GÖREVLESİ denir.</a:t>
            </a:r>
          </a:p>
        </p:txBody>
      </p:sp>
    </p:spTree>
    <p:extLst>
      <p:ext uri="{BB962C8B-B14F-4D97-AF65-F5344CB8AC3E}">
        <p14:creationId xmlns:p14="http://schemas.microsoft.com/office/powerpoint/2010/main" val="627182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DİN HİZMETLERİNİN ALANI</a:t>
            </a:r>
          </a:p>
        </p:txBody>
      </p:sp>
      <p:sp>
        <p:nvSpPr>
          <p:cNvPr id="3" name="İçerik Yer Tutucusu 2"/>
          <p:cNvSpPr>
            <a:spLocks noGrp="1"/>
          </p:cNvSpPr>
          <p:nvPr>
            <p:ph idx="1"/>
          </p:nvPr>
        </p:nvSpPr>
        <p:spPr/>
        <p:txBody>
          <a:bodyPr/>
          <a:lstStyle/>
          <a:p>
            <a:r>
              <a:rPr lang="tr-TR" b="1" dirty="0"/>
              <a:t>Cami içi ve Cami dışı</a:t>
            </a:r>
          </a:p>
          <a:p>
            <a:r>
              <a:rPr lang="tr-TR" b="1" dirty="0"/>
              <a:t>Cami içi:</a:t>
            </a:r>
            <a:r>
              <a:rPr lang="tr-TR" dirty="0"/>
              <a:t> Kur’an ve temel dini bilgilerin öğretimi, vaaz ve hutbeler vb.</a:t>
            </a:r>
          </a:p>
          <a:p>
            <a:r>
              <a:rPr lang="tr-TR" b="1" dirty="0"/>
              <a:t>Cami Dışı</a:t>
            </a:r>
            <a:r>
              <a:rPr lang="tr-TR" dirty="0"/>
              <a:t>: Cami dışı din hizmetlerinin faaliyet alanı ise oldukça geniştir.  </a:t>
            </a:r>
          </a:p>
          <a:p>
            <a:pPr lvl="0"/>
            <a:r>
              <a:rPr lang="tr-TR" dirty="0"/>
              <a:t>Dini ağırlıklı sosyal ve kültürel yardım hizmetleri</a:t>
            </a:r>
          </a:p>
          <a:p>
            <a:pPr lvl="0"/>
            <a:r>
              <a:rPr lang="tr-TR" dirty="0"/>
              <a:t>Mutlu olaylara ilişkin merasimler</a:t>
            </a:r>
          </a:p>
          <a:p>
            <a:pPr lvl="0"/>
            <a:r>
              <a:rPr lang="tr-TR" dirty="0"/>
              <a:t>Kederli olaylara ilişkin ziyaret ve merasimler</a:t>
            </a:r>
          </a:p>
          <a:p>
            <a:r>
              <a:rPr lang="tr-TR" dirty="0"/>
              <a:t>Dini telkin ağırlıklı psikolojik yardım hizmetleri. </a:t>
            </a:r>
          </a:p>
        </p:txBody>
      </p:sp>
    </p:spTree>
    <p:extLst>
      <p:ext uri="{BB962C8B-B14F-4D97-AF65-F5344CB8AC3E}">
        <p14:creationId xmlns:p14="http://schemas.microsoft.com/office/powerpoint/2010/main" val="419664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CAMİ DIŞI DİN HİZMETLERİNİN GERCEKLEŞTİRİLDİĞİ ALANLAR</a:t>
            </a:r>
          </a:p>
        </p:txBody>
      </p:sp>
      <p:sp>
        <p:nvSpPr>
          <p:cNvPr id="3" name="İçerik Yer Tutucusu 2"/>
          <p:cNvSpPr>
            <a:spLocks noGrp="1"/>
          </p:cNvSpPr>
          <p:nvPr>
            <p:ph idx="1"/>
          </p:nvPr>
        </p:nvSpPr>
        <p:spPr/>
        <p:txBody>
          <a:bodyPr/>
          <a:lstStyle/>
          <a:p>
            <a:r>
              <a:rPr lang="tr-TR" dirty="0"/>
              <a:t>Kur’an kursları, </a:t>
            </a:r>
          </a:p>
          <a:p>
            <a:r>
              <a:rPr lang="tr-TR" dirty="0"/>
              <a:t>hastaneler, </a:t>
            </a:r>
          </a:p>
          <a:p>
            <a:r>
              <a:rPr lang="tr-TR" dirty="0"/>
              <a:t>hapishaneler, </a:t>
            </a:r>
          </a:p>
          <a:p>
            <a:r>
              <a:rPr lang="tr-TR" dirty="0"/>
              <a:t>çocuk ve yaşlı bakım evleri, </a:t>
            </a:r>
          </a:p>
          <a:p>
            <a:r>
              <a:rPr lang="tr-TR" dirty="0"/>
              <a:t>dini yayınlar (kitap, gazete, dergi, film, TV, internet vb.), </a:t>
            </a:r>
          </a:p>
          <a:p>
            <a:r>
              <a:rPr lang="tr-TR" dirty="0"/>
              <a:t>konferanslar ve seminerler, </a:t>
            </a:r>
          </a:p>
          <a:p>
            <a:r>
              <a:rPr lang="tr-TR" dirty="0"/>
              <a:t>hac ve umre hizmetleri, </a:t>
            </a:r>
          </a:p>
          <a:p>
            <a:r>
              <a:rPr lang="tr-TR" dirty="0"/>
              <a:t>dini merasimler (mevlit, sünnet, nikah, düğün, cenaze, doğum vb.)</a:t>
            </a:r>
          </a:p>
        </p:txBody>
      </p:sp>
    </p:spTree>
    <p:extLst>
      <p:ext uri="{BB962C8B-B14F-4D97-AF65-F5344CB8AC3E}">
        <p14:creationId xmlns:p14="http://schemas.microsoft.com/office/powerpoint/2010/main" val="17063029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DİN HİZMETLERİNİN AMACI</a:t>
            </a:r>
          </a:p>
        </p:txBody>
      </p:sp>
      <p:sp>
        <p:nvSpPr>
          <p:cNvPr id="3" name="İçerik Yer Tutucusu 2"/>
          <p:cNvSpPr>
            <a:spLocks noGrp="1"/>
          </p:cNvSpPr>
          <p:nvPr>
            <p:ph idx="1"/>
          </p:nvPr>
        </p:nvSpPr>
        <p:spPr/>
        <p:txBody>
          <a:bodyPr>
            <a:normAutofit fontScale="77500" lnSpcReduction="20000"/>
          </a:bodyPr>
          <a:lstStyle/>
          <a:p>
            <a:pPr lvl="0"/>
            <a:r>
              <a:rPr lang="tr-TR" dirty="0"/>
              <a:t>Hedef kitlenin maddi-manevi huzur ve mutluluğu</a:t>
            </a:r>
          </a:p>
          <a:p>
            <a:pPr lvl="0"/>
            <a:r>
              <a:rPr lang="tr-TR" dirty="0"/>
              <a:t>Fertlerin iç dünyalarında oluşan tahribatın, fıtrata uygun ve ahlaki değerlere göre tamir edilmesi</a:t>
            </a:r>
          </a:p>
          <a:p>
            <a:pPr lvl="0"/>
            <a:r>
              <a:rPr lang="tr-TR" dirty="0"/>
              <a:t>Kişinin kendisiyle ve toplumla barışık yaşaması</a:t>
            </a:r>
          </a:p>
          <a:p>
            <a:pPr lvl="0"/>
            <a:r>
              <a:rPr lang="tr-TR" dirty="0"/>
              <a:t>Kişinin karşılaştığı problemlerle başa çıkmayı becerebilmesi </a:t>
            </a:r>
          </a:p>
          <a:p>
            <a:pPr lvl="0"/>
            <a:r>
              <a:rPr lang="tr-TR" dirty="0"/>
              <a:t>Manevi risklere karşı uyanık olunması</a:t>
            </a:r>
          </a:p>
          <a:p>
            <a:pPr lvl="0"/>
            <a:r>
              <a:rPr lang="tr-TR" dirty="0"/>
              <a:t>Hurafe, batıl inanç ve bilgilerden uzak durulması </a:t>
            </a:r>
          </a:p>
          <a:p>
            <a:pPr lvl="0"/>
            <a:r>
              <a:rPr lang="tr-TR" dirty="0"/>
              <a:t>Din hizmetlerine muhatap olmak isteyen ve olan kitle genellikle yetişkinlerdir. Bu nedenle yetişkinlere yönelik ölüm ve ölüm sonrasına hazırlık</a:t>
            </a:r>
          </a:p>
          <a:p>
            <a:pPr lvl="0"/>
            <a:r>
              <a:rPr lang="tr-TR" dirty="0"/>
              <a:t>Psikolojik danışmanlık ve rehberlik yapan uzmanlara dini konularda yardımcı olmak</a:t>
            </a:r>
          </a:p>
          <a:p>
            <a:pPr lvl="0"/>
            <a:r>
              <a:rPr lang="tr-TR" dirty="0"/>
              <a:t>Sosyal sorun yaşayan insan gruplarının sorunlarının çözümünde bilimsel yöntem uygulanması</a:t>
            </a:r>
          </a:p>
          <a:p>
            <a:pPr lvl="0"/>
            <a:r>
              <a:rPr lang="tr-TR" dirty="0"/>
              <a:t>Kişinin sadece dünyada değil, </a:t>
            </a:r>
            <a:r>
              <a:rPr lang="tr-TR" dirty="0" err="1"/>
              <a:t>âhirette</a:t>
            </a:r>
            <a:r>
              <a:rPr lang="tr-TR" dirty="0"/>
              <a:t> de mutlu olması</a:t>
            </a:r>
          </a:p>
          <a:p>
            <a:r>
              <a:rPr lang="tr-TR" dirty="0"/>
              <a:t>Faaliyetlerde yalnızca dinî konulara değil, aynı zamanda </a:t>
            </a:r>
            <a:r>
              <a:rPr lang="tr-TR" dirty="0" err="1"/>
              <a:t>psiko</a:t>
            </a:r>
            <a:r>
              <a:rPr lang="tr-TR" dirty="0"/>
              <a:t>-sosyal eğitim ve destek kapsamında kültür, mantık, sağlık ve sağlıklı iletişim gibi kişiyi her bakımdan geliştirici birçok pedagojik destek unsurunu da yer vermek</a:t>
            </a:r>
          </a:p>
        </p:txBody>
      </p:sp>
    </p:spTree>
    <p:extLst>
      <p:ext uri="{BB962C8B-B14F-4D97-AF65-F5344CB8AC3E}">
        <p14:creationId xmlns:p14="http://schemas.microsoft.com/office/powerpoint/2010/main" val="1655249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DİN HİZMETLERİNİN HEDEF KİTLESİ</a:t>
            </a:r>
          </a:p>
        </p:txBody>
      </p:sp>
      <p:sp>
        <p:nvSpPr>
          <p:cNvPr id="3" name="İçerik Yer Tutucusu 2"/>
          <p:cNvSpPr>
            <a:spLocks noGrp="1"/>
          </p:cNvSpPr>
          <p:nvPr>
            <p:ph idx="1"/>
          </p:nvPr>
        </p:nvSpPr>
        <p:spPr/>
        <p:txBody>
          <a:bodyPr/>
          <a:lstStyle/>
          <a:p>
            <a:r>
              <a:rPr lang="tr-TR" dirty="0"/>
              <a:t>Cami içi ve cami dışı din hizmetlerini yürütürken genellikle hedef kitle homojen değildir. </a:t>
            </a:r>
          </a:p>
          <a:p>
            <a:r>
              <a:rPr lang="tr-TR" dirty="0"/>
              <a:t>Yaş, eğitim düzeyi, öğrenme isteği, cinsiyet ve diğer özellikleriyle birbirinden farklıdır.</a:t>
            </a:r>
          </a:p>
          <a:p>
            <a:r>
              <a:rPr lang="tr-TR" dirty="0"/>
              <a:t>Bu hizmeti almak isteyen herkes din hizmetlerinin hedef kitlesini oluşturmaktadır.</a:t>
            </a:r>
          </a:p>
        </p:txBody>
      </p:sp>
    </p:spTree>
    <p:extLst>
      <p:ext uri="{BB962C8B-B14F-4D97-AF65-F5344CB8AC3E}">
        <p14:creationId xmlns:p14="http://schemas.microsoft.com/office/powerpoint/2010/main" val="14841586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DİN HİZMETLERİNDE KULLANILABİLECEK</a:t>
            </a:r>
            <a:br>
              <a:rPr lang="tr-TR" dirty="0"/>
            </a:br>
            <a:r>
              <a:rPr lang="tr-TR" dirty="0"/>
              <a:t>YÖNTEM VE TEKNİKLER</a:t>
            </a:r>
          </a:p>
        </p:txBody>
      </p:sp>
      <p:sp>
        <p:nvSpPr>
          <p:cNvPr id="3" name="İçerik Yer Tutucusu 2"/>
          <p:cNvSpPr>
            <a:spLocks noGrp="1"/>
          </p:cNvSpPr>
          <p:nvPr>
            <p:ph idx="1"/>
          </p:nvPr>
        </p:nvSpPr>
        <p:spPr/>
        <p:txBody>
          <a:bodyPr/>
          <a:lstStyle/>
          <a:p>
            <a:endParaRPr lang="tr-TR" dirty="0"/>
          </a:p>
          <a:p>
            <a:endParaRPr lang="tr-TR" dirty="0"/>
          </a:p>
          <a:p>
            <a:r>
              <a:rPr lang="tr-TR" dirty="0"/>
              <a:t>Hedef kitleye göre farklılaşmaktadır.</a:t>
            </a:r>
          </a:p>
          <a:p>
            <a:pPr marL="0" indent="0">
              <a:buNone/>
            </a:pPr>
            <a:endParaRPr lang="tr-TR" dirty="0"/>
          </a:p>
        </p:txBody>
      </p:sp>
    </p:spTree>
    <p:extLst>
      <p:ext uri="{BB962C8B-B14F-4D97-AF65-F5344CB8AC3E}">
        <p14:creationId xmlns:p14="http://schemas.microsoft.com/office/powerpoint/2010/main" val="3617572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ctr"/>
            <a:r>
              <a:rPr lang="tr-TR" altLang="tr-TR" dirty="0"/>
              <a:t>HİZMET VE DİN HİZMETİ</a:t>
            </a:r>
          </a:p>
        </p:txBody>
      </p:sp>
      <p:sp>
        <p:nvSpPr>
          <p:cNvPr id="7171" name="Rectangle 3"/>
          <p:cNvSpPr>
            <a:spLocks noGrp="1" noChangeArrowheads="1"/>
          </p:cNvSpPr>
          <p:nvPr>
            <p:ph idx="1"/>
          </p:nvPr>
        </p:nvSpPr>
        <p:spPr/>
        <p:txBody>
          <a:bodyPr/>
          <a:lstStyle/>
          <a:p>
            <a:r>
              <a:rPr lang="tr-TR" altLang="tr-TR" dirty="0"/>
              <a:t>SORU: HİZMET NE DEMEKTİR?</a:t>
            </a:r>
          </a:p>
          <a:p>
            <a:pPr>
              <a:buFont typeface="Wingdings" panose="05000000000000000000" pitchFamily="2" charset="2"/>
              <a:buNone/>
            </a:pPr>
            <a:endParaRPr lang="tr-TR" altLang="tr-TR" dirty="0"/>
          </a:p>
          <a:p>
            <a:r>
              <a:rPr lang="tr-TR" altLang="tr-TR" dirty="0"/>
              <a:t>Arapça “h d m” kökünden gelen bir isimdir. Sözlükte iş, görev, iş görme, birinin işini görme anlamlarına gelmektedir. “Hâdim” ve “hademe” kelimeleri de aynı kökten türetilmiştir.</a:t>
            </a:r>
          </a:p>
          <a:p>
            <a:endParaRPr lang="tr-TR" altLang="tr-TR" dirty="0"/>
          </a:p>
        </p:txBody>
      </p:sp>
    </p:spTree>
    <p:extLst>
      <p:ext uri="{BB962C8B-B14F-4D97-AF65-F5344CB8AC3E}">
        <p14:creationId xmlns:p14="http://schemas.microsoft.com/office/powerpoint/2010/main" val="18789399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DİN HİZMETLERİNİN TEMEL PROBLEMLERİ</a:t>
            </a:r>
          </a:p>
        </p:txBody>
      </p:sp>
      <p:sp>
        <p:nvSpPr>
          <p:cNvPr id="3" name="İçerik Yer Tutucusu 2"/>
          <p:cNvSpPr>
            <a:spLocks noGrp="1"/>
          </p:cNvSpPr>
          <p:nvPr>
            <p:ph idx="1"/>
          </p:nvPr>
        </p:nvSpPr>
        <p:spPr/>
        <p:txBody>
          <a:bodyPr/>
          <a:lstStyle/>
          <a:p>
            <a:r>
              <a:rPr lang="tr-TR" dirty="0"/>
              <a:t>Bütünlük</a:t>
            </a:r>
          </a:p>
          <a:p>
            <a:r>
              <a:rPr lang="tr-TR" dirty="0"/>
              <a:t>Personel</a:t>
            </a:r>
          </a:p>
          <a:p>
            <a:r>
              <a:rPr lang="tr-TR" dirty="0"/>
              <a:t>Hedef kitle</a:t>
            </a:r>
          </a:p>
          <a:p>
            <a:r>
              <a:rPr lang="tr-TR" dirty="0"/>
              <a:t>Mekan</a:t>
            </a:r>
          </a:p>
          <a:p>
            <a:r>
              <a:rPr lang="tr-TR" dirty="0"/>
              <a:t>İçerik</a:t>
            </a:r>
          </a:p>
          <a:p>
            <a:r>
              <a:rPr lang="tr-TR" dirty="0"/>
              <a:t>Yöntem </a:t>
            </a:r>
          </a:p>
        </p:txBody>
      </p:sp>
    </p:spTree>
    <p:extLst>
      <p:ext uri="{BB962C8B-B14F-4D97-AF65-F5344CB8AC3E}">
        <p14:creationId xmlns:p14="http://schemas.microsoft.com/office/powerpoint/2010/main" val="2033917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lgn="ctr"/>
            <a:r>
              <a:rPr lang="tr-TR" altLang="tr-TR" dirty="0"/>
              <a:t>HİZMET</a:t>
            </a:r>
          </a:p>
        </p:txBody>
      </p:sp>
      <p:sp>
        <p:nvSpPr>
          <p:cNvPr id="9219" name="Rectangle 3"/>
          <p:cNvSpPr>
            <a:spLocks noGrp="1" noChangeArrowheads="1"/>
          </p:cNvSpPr>
          <p:nvPr>
            <p:ph idx="1"/>
          </p:nvPr>
        </p:nvSpPr>
        <p:spPr/>
        <p:txBody>
          <a:bodyPr/>
          <a:lstStyle/>
          <a:p>
            <a:r>
              <a:rPr lang="tr-TR" altLang="tr-TR"/>
              <a:t>Hizmet kelimesi genel olarak iş, görev anlamına kullanılmakla birlikte; bir kimsenin işini görme,bir kimsenin ihtiyacı olan ve onun için yararlı olan bir işi yapma mânâları yüklenilebilir.</a:t>
            </a:r>
          </a:p>
        </p:txBody>
      </p:sp>
    </p:spTree>
    <p:extLst>
      <p:ext uri="{BB962C8B-B14F-4D97-AF65-F5344CB8AC3E}">
        <p14:creationId xmlns:p14="http://schemas.microsoft.com/office/powerpoint/2010/main" val="975998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algn="ctr"/>
            <a:r>
              <a:rPr lang="tr-TR" altLang="tr-TR" dirty="0"/>
              <a:t>HİZMET</a:t>
            </a:r>
          </a:p>
        </p:txBody>
      </p:sp>
      <p:sp>
        <p:nvSpPr>
          <p:cNvPr id="10243" name="Rectangle 3"/>
          <p:cNvSpPr>
            <a:spLocks noGrp="1" noChangeArrowheads="1"/>
          </p:cNvSpPr>
          <p:nvPr>
            <p:ph idx="1"/>
          </p:nvPr>
        </p:nvSpPr>
        <p:spPr>
          <a:xfrm>
            <a:off x="1981200" y="2205039"/>
            <a:ext cx="8229600" cy="3925887"/>
          </a:xfrm>
        </p:spPr>
        <p:txBody>
          <a:bodyPr/>
          <a:lstStyle/>
          <a:p>
            <a:r>
              <a:rPr lang="tr-TR" altLang="tr-TR" dirty="0"/>
              <a:t>Hizmet kelimesi başka kelimelere sıfat olarak da kullanılmakta ve bazı iş alanlarını ifade etmektedir: Askerlik hizmeti, sağlık hizmeti, eğitim hizmeti, din hizmeti, sosyal hizmet gibi.</a:t>
            </a:r>
          </a:p>
        </p:txBody>
      </p:sp>
    </p:spTree>
    <p:extLst>
      <p:ext uri="{BB962C8B-B14F-4D97-AF65-F5344CB8AC3E}">
        <p14:creationId xmlns:p14="http://schemas.microsoft.com/office/powerpoint/2010/main" val="2678204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algn="ctr"/>
            <a:r>
              <a:rPr lang="tr-TR" altLang="tr-TR" dirty="0"/>
              <a:t>DİN HİZMETİ</a:t>
            </a:r>
          </a:p>
        </p:txBody>
      </p:sp>
      <p:sp>
        <p:nvSpPr>
          <p:cNvPr id="11267" name="Rectangle 3"/>
          <p:cNvSpPr>
            <a:spLocks noGrp="1" noChangeArrowheads="1"/>
          </p:cNvSpPr>
          <p:nvPr>
            <p:ph idx="1"/>
          </p:nvPr>
        </p:nvSpPr>
        <p:spPr/>
        <p:txBody>
          <a:bodyPr/>
          <a:lstStyle/>
          <a:p>
            <a:r>
              <a:rPr lang="tr-TR" altLang="tr-TR"/>
              <a:t>SORU: DİN HİZMETİ NE DEMEKTİR?</a:t>
            </a:r>
          </a:p>
          <a:p>
            <a:pPr>
              <a:buFont typeface="Wingdings" panose="05000000000000000000" pitchFamily="2" charset="2"/>
              <a:buNone/>
            </a:pPr>
            <a:endParaRPr lang="tr-TR" altLang="tr-TR"/>
          </a:p>
          <a:p>
            <a:r>
              <a:rPr lang="tr-TR" altLang="tr-TR"/>
              <a:t>1. Bir faaliyet alanı olarak değil de yalnız başına “din hizmeti” denilince din konusunda yapılan iş, görev mânâlarına gelmektedir. Yani dinde öngörülen ve yapılması gereken şeyleri yapmak demektir.</a:t>
            </a:r>
          </a:p>
        </p:txBody>
      </p:sp>
    </p:spTree>
    <p:extLst>
      <p:ext uri="{BB962C8B-B14F-4D97-AF65-F5344CB8AC3E}">
        <p14:creationId xmlns:p14="http://schemas.microsoft.com/office/powerpoint/2010/main" val="1742767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lgn="ctr"/>
            <a:r>
              <a:rPr lang="tr-TR" altLang="tr-TR" dirty="0"/>
              <a:t>DİN HİZMETİ</a:t>
            </a:r>
          </a:p>
        </p:txBody>
      </p:sp>
      <p:sp>
        <p:nvSpPr>
          <p:cNvPr id="12291" name="Rectangle 3"/>
          <p:cNvSpPr>
            <a:spLocks noGrp="1" noChangeArrowheads="1"/>
          </p:cNvSpPr>
          <p:nvPr>
            <p:ph idx="1"/>
          </p:nvPr>
        </p:nvSpPr>
        <p:spPr/>
        <p:txBody>
          <a:bodyPr/>
          <a:lstStyle/>
          <a:p>
            <a:r>
              <a:rPr lang="tr-TR" altLang="tr-TR"/>
              <a:t>2. Din konusunda bir kimsenin ihtiyacı olan ve ona yararlı olacak bir işi yapmak mânâsına gelmektedir. </a:t>
            </a:r>
          </a:p>
          <a:p>
            <a:r>
              <a:rPr lang="tr-TR" altLang="tr-TR"/>
              <a:t>3. Din Hizmeti, bir kimsenin veya birçok insanın ihtiyacı olan ve onların yararına olacak iş ve işleri tevazu ile ve gönüllü olarak yapmak anlamına gelmektedir.</a:t>
            </a:r>
          </a:p>
        </p:txBody>
      </p:sp>
    </p:spTree>
    <p:extLst>
      <p:ext uri="{BB962C8B-B14F-4D97-AF65-F5344CB8AC3E}">
        <p14:creationId xmlns:p14="http://schemas.microsoft.com/office/powerpoint/2010/main" val="397329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lgn="ctr"/>
            <a:r>
              <a:rPr lang="tr-TR" altLang="tr-TR" dirty="0"/>
              <a:t>DİN HİZMETİ</a:t>
            </a:r>
          </a:p>
        </p:txBody>
      </p:sp>
      <p:sp>
        <p:nvSpPr>
          <p:cNvPr id="13315" name="Rectangle 3"/>
          <p:cNvSpPr>
            <a:spLocks noGrp="1" noChangeArrowheads="1"/>
          </p:cNvSpPr>
          <p:nvPr>
            <p:ph idx="1"/>
          </p:nvPr>
        </p:nvSpPr>
        <p:spPr/>
        <p:txBody>
          <a:bodyPr/>
          <a:lstStyle/>
          <a:p>
            <a:r>
              <a:rPr lang="tr-TR" altLang="tr-TR"/>
              <a:t>4. Teknik anlamda din hizmetini, dinin anlatılması, bazı ibadet, dua ve törenlerin düzenlenip yönetilmesi olarak alırsak ve organizasyonunun yapılmasının, bir kurum olarak Türkiye’de D:İ.B.’na verildiğini kabul edersek,DİB.’nın organize edip sunduğu, camilerde ve cami dışında topluma götürdüğü hizmetlere “din hizmetleri” diyebiliriz.</a:t>
            </a:r>
          </a:p>
        </p:txBody>
      </p:sp>
    </p:spTree>
    <p:extLst>
      <p:ext uri="{BB962C8B-B14F-4D97-AF65-F5344CB8AC3E}">
        <p14:creationId xmlns:p14="http://schemas.microsoft.com/office/powerpoint/2010/main" val="94181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DİN GÖREVLİSİ</a:t>
            </a:r>
          </a:p>
        </p:txBody>
      </p:sp>
      <p:sp>
        <p:nvSpPr>
          <p:cNvPr id="3" name="İçerik Yer Tutucusu 2"/>
          <p:cNvSpPr>
            <a:spLocks noGrp="1"/>
          </p:cNvSpPr>
          <p:nvPr>
            <p:ph idx="1"/>
          </p:nvPr>
        </p:nvSpPr>
        <p:spPr/>
        <p:txBody>
          <a:bodyPr/>
          <a:lstStyle/>
          <a:p>
            <a:r>
              <a:rPr lang="tr-TR" dirty="0"/>
              <a:t>Din hizmetleri kapsamındaki işleri yerine getirmekle  görevli kişilere Din Görevlisi denir. </a:t>
            </a:r>
          </a:p>
          <a:p>
            <a:r>
              <a:rPr lang="tr-TR" dirty="0"/>
              <a:t>Ülkemizde bu tabir sadece Diyanet İşleri Başkanlığında görev yapanlar için kullanılmakta ve din görevlilerine devlet memuru sıfatı verilmektedir. </a:t>
            </a:r>
          </a:p>
          <a:p>
            <a:r>
              <a:rPr lang="tr-TR" dirty="0"/>
              <a:t>Bu durum, bu görevi yerine getirmenin özel bir meslek olduğunu gösterir.</a:t>
            </a:r>
          </a:p>
        </p:txBody>
      </p:sp>
    </p:spTree>
    <p:extLst>
      <p:ext uri="{BB962C8B-B14F-4D97-AF65-F5344CB8AC3E}">
        <p14:creationId xmlns:p14="http://schemas.microsoft.com/office/powerpoint/2010/main" val="3872667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ctr"/>
            <a:r>
              <a:rPr lang="tr-TR" altLang="tr-TR" dirty="0"/>
              <a:t>DİN GÖREVLESİ</a:t>
            </a:r>
          </a:p>
        </p:txBody>
      </p:sp>
      <p:sp>
        <p:nvSpPr>
          <p:cNvPr id="8195" name="Rectangle 3"/>
          <p:cNvSpPr>
            <a:spLocks noGrp="1" noChangeArrowheads="1"/>
          </p:cNvSpPr>
          <p:nvPr>
            <p:ph idx="1"/>
          </p:nvPr>
        </p:nvSpPr>
        <p:spPr/>
        <p:txBody>
          <a:bodyPr/>
          <a:lstStyle/>
          <a:p>
            <a:r>
              <a:rPr lang="tr-TR" altLang="tr-TR" dirty="0"/>
              <a:t>Önceleri din görevlilerine “Hademe-i Hayrat” tabiri kullanılırdı. Mabetlerin bakımı ve korunması ile ilgili işleri yapan görevlilere bu sıfat verilmekteydi. Daha sonra “Din Görevlisi” tabiri kullanılır olmuştur.</a:t>
            </a:r>
          </a:p>
        </p:txBody>
      </p:sp>
    </p:spTree>
    <p:extLst>
      <p:ext uri="{BB962C8B-B14F-4D97-AF65-F5344CB8AC3E}">
        <p14:creationId xmlns:p14="http://schemas.microsoft.com/office/powerpoint/2010/main" val="261623510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118</TotalTime>
  <Words>1063</Words>
  <Application>Microsoft Office PowerPoint</Application>
  <PresentationFormat>Geniş ekran</PresentationFormat>
  <Paragraphs>88</Paragraphs>
  <Slides>20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20</vt:i4>
      </vt:variant>
    </vt:vector>
  </HeadingPairs>
  <TitlesOfParts>
    <vt:vector size="25" baseType="lpstr">
      <vt:lpstr>Arial</vt:lpstr>
      <vt:lpstr>Century Gothic</vt:lpstr>
      <vt:lpstr>Wingdings</vt:lpstr>
      <vt:lpstr>Wingdings 3</vt:lpstr>
      <vt:lpstr>Duman</vt:lpstr>
      <vt:lpstr>DİN HİZMETLERİ: KAVRAMSAL VE TEORİK ÇERÇEVE</vt:lpstr>
      <vt:lpstr>HİZMET VE DİN HİZMETİ</vt:lpstr>
      <vt:lpstr>HİZMET</vt:lpstr>
      <vt:lpstr>HİZMET</vt:lpstr>
      <vt:lpstr>DİN HİZMETİ</vt:lpstr>
      <vt:lpstr>DİN HİZMETİ</vt:lpstr>
      <vt:lpstr>DİN HİZMETİ</vt:lpstr>
      <vt:lpstr>DİN GÖREVLİSİ</vt:lpstr>
      <vt:lpstr>DİN GÖREVLESİ</vt:lpstr>
      <vt:lpstr>PSİKOLOJİK DANIŞMA</vt:lpstr>
      <vt:lpstr>PSİKOLOJİK DANIŞMA: TANIMI</vt:lpstr>
      <vt:lpstr>DİNİ DANIŞMA</vt:lpstr>
      <vt:lpstr>DİNİ DANIŞMA: TANIMI</vt:lpstr>
      <vt:lpstr>MANEVİ BAKIM (SPİRİTUAL CARE)</vt:lpstr>
      <vt:lpstr>DİN HİZMETLERİNİN ALANI</vt:lpstr>
      <vt:lpstr>CAMİ DIŞI DİN HİZMETLERİNİN GERCEKLEŞTİRİLDİĞİ ALANLAR</vt:lpstr>
      <vt:lpstr>DİN HİZMETLERİNİN AMACI</vt:lpstr>
      <vt:lpstr>DİN HİZMETLERİNİN HEDEF KİTLESİ</vt:lpstr>
      <vt:lpstr>DİN HİZMETLERİNDE KULLANILABİLECEK YÖNTEM VE TEKNİKLER</vt:lpstr>
      <vt:lpstr>DİN HİZMETLERİNİN TEMEL PROBLEMLERİ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RECAİ</dc:creator>
  <cp:lastModifiedBy>Recai.Dogan</cp:lastModifiedBy>
  <cp:revision>11</cp:revision>
  <dcterms:created xsi:type="dcterms:W3CDTF">2017-03-06T13:03:25Z</dcterms:created>
  <dcterms:modified xsi:type="dcterms:W3CDTF">2020-04-25T15:08:56Z</dcterms:modified>
</cp:coreProperties>
</file>