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56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71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81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45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8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18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02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18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32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81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2743-4922-438E-97F8-16F2D4AE888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6201-38FA-4AA0-8739-1A87498E8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19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_al__ma_Sayfas_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_al__ma_Sayfas_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_al__ma_Sayfas_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_al__ma_Sayfas_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9D2512"/>
                </a:solidFill>
              </a:rPr>
              <a:t>	</a:t>
            </a:r>
            <a:r>
              <a:rPr lang="tr-TR" altLang="tr-TR" b="1" smtClean="0">
                <a:solidFill>
                  <a:schemeClr val="accent1"/>
                </a:solidFill>
              </a:rPr>
              <a:t> RISK CALCULATION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675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F193E2-D715-448F-9A4F-68EC21567A60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Relative risk;</a:t>
            </a:r>
          </a:p>
          <a:p>
            <a:pPr marL="274320" indent="-274320">
              <a:buNone/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 marL="274320" indent="-274320"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The x2-test is used to determine the relationship between a disease and the hypothesis. This test can not be used to determine the level of the relationship. Therefore, the value determined by this method is considered as relative risk.</a:t>
            </a:r>
          </a:p>
          <a:p>
            <a:pPr marL="274320" indent="-274320">
              <a:buNone/>
              <a:defRPr/>
            </a:pPr>
            <a:endParaRPr lang="tr-TR" sz="2000" dirty="0">
              <a:solidFill>
                <a:srgbClr val="C00000"/>
              </a:solidFill>
            </a:endParaRPr>
          </a:p>
          <a:p>
            <a:pPr marL="274320" indent="-274320">
              <a:buNone/>
              <a:defRPr/>
            </a:pPr>
            <a:endParaRPr lang="tr-TR" sz="2000" dirty="0">
              <a:solidFill>
                <a:srgbClr val="C00000"/>
              </a:solidFill>
            </a:endParaRPr>
          </a:p>
          <a:p>
            <a:pPr marL="274320" indent="-274320">
              <a:buNone/>
              <a:defRPr/>
            </a:pPr>
            <a:endParaRPr lang="tr-TR" sz="2000" dirty="0">
              <a:solidFill>
                <a:srgbClr val="C00000"/>
              </a:solidFill>
            </a:endParaRPr>
          </a:p>
          <a:p>
            <a:pPr marL="274320" indent="-274320">
              <a:buNone/>
              <a:defRPr/>
            </a:pPr>
            <a:endParaRPr lang="tr-TR" sz="2000" dirty="0">
              <a:solidFill>
                <a:srgbClr val="C00000"/>
              </a:solidFill>
            </a:endParaRPr>
          </a:p>
          <a:p>
            <a:pPr marL="274320" indent="-274320">
              <a:buNone/>
              <a:defRPr/>
            </a:pPr>
            <a:endParaRPr lang="tr-TR" sz="2000" dirty="0">
              <a:solidFill>
                <a:srgbClr val="C00000"/>
              </a:solidFill>
            </a:endParaRPr>
          </a:p>
          <a:p>
            <a:pPr marL="274320" indent="-274320">
              <a:buNone/>
              <a:defRPr/>
            </a:pPr>
            <a:r>
              <a:rPr lang="tr-TR" sz="2000" dirty="0">
                <a:solidFill>
                  <a:srgbClr val="C00000"/>
                </a:solidFill>
              </a:rPr>
              <a:t>Relatif  risk (r)  </a:t>
            </a:r>
            <a:r>
              <a:rPr lang="en-US" sz="2000" dirty="0">
                <a:solidFill>
                  <a:srgbClr val="C00000"/>
                </a:solidFill>
              </a:rPr>
              <a:t>=</a:t>
            </a:r>
            <a:r>
              <a:rPr lang="tr-TR" sz="2000" dirty="0">
                <a:solidFill>
                  <a:srgbClr val="C00000"/>
                </a:solidFill>
              </a:rPr>
              <a:t>     a/(a+b)</a:t>
            </a:r>
          </a:p>
          <a:p>
            <a:pPr marL="274320" indent="-274320">
              <a:buNone/>
              <a:defRPr/>
            </a:pPr>
            <a:r>
              <a:rPr lang="tr-TR" sz="2000" dirty="0">
                <a:solidFill>
                  <a:srgbClr val="C00000"/>
                </a:solidFill>
              </a:rPr>
              <a:t>                                    c/(c+d)</a:t>
            </a:r>
          </a:p>
          <a:p>
            <a:pPr marL="274320" indent="-274320">
              <a:buNone/>
              <a:defRPr/>
            </a:pPr>
            <a:endParaRPr lang="tr-TR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0" y="3886200"/>
          <a:ext cx="6096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Hastalık var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Hastalık yok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tr-TR" dirty="0" smtClean="0"/>
                        <a:t>Has a </a:t>
                      </a:r>
                      <a:r>
                        <a:rPr lang="tr-TR" dirty="0" err="1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Hasnt</a:t>
                      </a:r>
                      <a:r>
                        <a:rPr lang="tr-TR" dirty="0" smtClean="0"/>
                        <a:t> a </a:t>
                      </a:r>
                      <a:r>
                        <a:rPr lang="tr-TR" dirty="0" err="1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924300" y="5576454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28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55914" y="2971801"/>
            <a:ext cx="6480175" cy="16732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dirty="0" err="1">
                <a:solidFill>
                  <a:schemeClr val="accent1"/>
                </a:solidFill>
              </a:rPr>
              <a:t>qualIfIable</a:t>
            </a:r>
            <a:r>
              <a:rPr lang="tr-TR" sz="3200" dirty="0">
                <a:solidFill>
                  <a:schemeClr val="accent1"/>
                </a:solidFill>
              </a:rPr>
              <a:t> risk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86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D84690-D140-4DB5-8421-F2B8C045897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861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Odds ratio</a:t>
            </a:r>
            <a:r>
              <a:rPr lang="en-US" altLang="tr-TR" smtClean="0"/>
              <a:t>=</a:t>
            </a:r>
            <a:r>
              <a:rPr lang="tr-TR" altLang="tr-TR" smtClean="0"/>
              <a:t>ad/bc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766256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52600" y="2819400"/>
            <a:ext cx="8915400" cy="1752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tr-TR" dirty="0" err="1">
                <a:solidFill>
                  <a:schemeClr val="accent1"/>
                </a:solidFill>
              </a:rPr>
              <a:t>qualIfIable</a:t>
            </a:r>
            <a:r>
              <a:rPr lang="tr-TR" dirty="0">
                <a:solidFill>
                  <a:schemeClr val="accent1"/>
                </a:solidFill>
              </a:rPr>
              <a:t> risk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[a/(a+b)- [c/(c+d) ]</a:t>
            </a:r>
          </a:p>
        </p:txBody>
      </p:sp>
      <p:sp>
        <p:nvSpPr>
          <p:cNvPr id="696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3BCBD1-BA6C-40DC-B36F-CE3E3575EF19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9636" name="Title 3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1524000"/>
          </a:xfrm>
        </p:spPr>
        <p:txBody>
          <a:bodyPr/>
          <a:lstStyle/>
          <a:p>
            <a:pPr eaLnBrk="1" hangingPunct="1"/>
            <a:r>
              <a:rPr lang="tr-TR" altLang="tr-TR" smtClean="0"/>
              <a:t>Odds ratio </a:t>
            </a:r>
            <a:r>
              <a:rPr lang="en-US" altLang="tr-TR" smtClean="0"/>
              <a:t>=</a:t>
            </a:r>
            <a:r>
              <a:rPr lang="tr-TR" altLang="tr-TR" smtClean="0"/>
              <a:t>ad/bc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00757371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1825625" y="1828800"/>
            <a:ext cx="8534400" cy="2438400"/>
          </a:xfrm>
        </p:spPr>
        <p:txBody>
          <a:bodyPr/>
          <a:lstStyle/>
          <a:p>
            <a:pPr eaLnBrk="1" hangingPunct="1"/>
            <a:r>
              <a:rPr lang="en-US" altLang="tr-TR" b="1">
                <a:solidFill>
                  <a:schemeClr val="accent1"/>
                </a:solidFill>
              </a:rPr>
              <a:t>SUBMISSION OF DATA</a:t>
            </a:r>
          </a:p>
        </p:txBody>
      </p:sp>
      <p:sp>
        <p:nvSpPr>
          <p:cNvPr id="706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EF53D0-14CB-42B7-B35F-AEE2E36A168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4923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1860550" y="260351"/>
            <a:ext cx="8534400" cy="758825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Graphical methods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16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C65B88-5060-4BB1-9C35-0A79DAB480B2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168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1-Histogram and frequency polygon </a:t>
            </a:r>
            <a:endParaRPr lang="en-US" altLang="tr-TR" smtClean="0"/>
          </a:p>
        </p:txBody>
      </p:sp>
      <p:graphicFrame>
        <p:nvGraphicFramePr>
          <p:cNvPr id="71685" name="Chart 5"/>
          <p:cNvGraphicFramePr>
            <a:graphicFrameLocks/>
          </p:cNvGraphicFramePr>
          <p:nvPr/>
        </p:nvGraphicFramePr>
        <p:xfrm>
          <a:off x="3048000" y="2743200"/>
          <a:ext cx="60960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6096528" imgH="2719052" progId="Excel.Chart.8">
                  <p:embed/>
                </p:oleObj>
              </mc:Choice>
              <mc:Fallback>
                <p:oleObj r:id="rId4" imgW="6096528" imgH="271905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743200"/>
                        <a:ext cx="60960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 flipH="1" flipV="1">
            <a:off x="3657600" y="3429000"/>
            <a:ext cx="19812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3200400"/>
            <a:ext cx="2209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3530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Graphical methods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27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8B5254-797B-413F-8CE2-46D9ADE84360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2708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2- column chart</a:t>
            </a:r>
            <a:endParaRPr lang="en-US" altLang="tr-TR" smtClean="0"/>
          </a:p>
        </p:txBody>
      </p:sp>
      <p:graphicFrame>
        <p:nvGraphicFramePr>
          <p:cNvPr id="72709" name="Chart 4"/>
          <p:cNvGraphicFramePr>
            <a:graphicFrameLocks/>
          </p:cNvGraphicFramePr>
          <p:nvPr/>
        </p:nvGraphicFramePr>
        <p:xfrm>
          <a:off x="3048000" y="2286000"/>
          <a:ext cx="609600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6096528" imgH="3176291" progId="Excel.Chart.8">
                  <p:embed/>
                </p:oleObj>
              </mc:Choice>
              <mc:Fallback>
                <p:oleObj r:id="rId4" imgW="6096528" imgH="317629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6096000" cy="317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31187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Graphical methods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37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7907EE-8A51-4485-A09C-B06CCC88AB97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3732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3- Sliced graphic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 </a:t>
            </a:r>
            <a:endParaRPr lang="en-US" altLang="tr-TR" smtClean="0"/>
          </a:p>
        </p:txBody>
      </p:sp>
      <p:graphicFrame>
        <p:nvGraphicFramePr>
          <p:cNvPr id="73733" name="Chart 4"/>
          <p:cNvGraphicFramePr>
            <a:graphicFrameLocks/>
          </p:cNvGraphicFramePr>
          <p:nvPr/>
        </p:nvGraphicFramePr>
        <p:xfrm>
          <a:off x="3048000" y="2362200"/>
          <a:ext cx="6096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6096528" imgH="3810330" progId="Excel.Chart.8">
                  <p:embed/>
                </p:oleObj>
              </mc:Choice>
              <mc:Fallback>
                <p:oleObj r:id="rId4" imgW="6096528" imgH="381033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6096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71845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Graphical methods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47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A952FF-98F2-478E-AE45-58CBBF1D3C4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4756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4-Box and whisker plot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</a:t>
            </a:r>
            <a:endParaRPr lang="en-US" altLang="tr-TR" smtClean="0"/>
          </a:p>
        </p:txBody>
      </p:sp>
      <p:graphicFrame>
        <p:nvGraphicFramePr>
          <p:cNvPr id="74757" name="Chart 6"/>
          <p:cNvGraphicFramePr>
            <a:graphicFrameLocks/>
          </p:cNvGraphicFramePr>
          <p:nvPr/>
        </p:nvGraphicFramePr>
        <p:xfrm>
          <a:off x="3048000" y="20574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4" imgW="6096528" imgH="4060288" progId="Excel.Chart.8">
                  <p:embed/>
                </p:oleObj>
              </mc:Choice>
              <mc:Fallback>
                <p:oleObj r:id="rId4" imgW="6096528" imgH="40602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30732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Wingdings 2</vt:lpstr>
      <vt:lpstr>Office Teması</vt:lpstr>
      <vt:lpstr>Microsoft Excel Grafiği</vt:lpstr>
      <vt:lpstr>  RISK CALCULATION</vt:lpstr>
      <vt:lpstr>Odds ratio=ad/bc</vt:lpstr>
      <vt:lpstr>Odds ratio =ad/bc</vt:lpstr>
      <vt:lpstr>SUBMISSION OF DATA</vt:lpstr>
      <vt:lpstr>Graphical methods</vt:lpstr>
      <vt:lpstr>Graphical methods</vt:lpstr>
      <vt:lpstr>Graphical methods</vt:lpstr>
      <vt:lpstr>Graphical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RISK CALCULATION</dc:title>
  <dc:creator>Inci Basak Kaya</dc:creator>
  <cp:lastModifiedBy>Inci Basak Kaya</cp:lastModifiedBy>
  <cp:revision>2</cp:revision>
  <dcterms:created xsi:type="dcterms:W3CDTF">2018-02-16T11:04:40Z</dcterms:created>
  <dcterms:modified xsi:type="dcterms:W3CDTF">2018-02-16T11:07:52Z</dcterms:modified>
</cp:coreProperties>
</file>