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393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7569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5715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981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3455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87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185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702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918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9328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581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7B2743-4922-438E-97F8-16F2D4AE8883}" type="datetimeFigureOut">
              <a:rPr lang="tr-TR" smtClean="0"/>
              <a:t>16.02.2018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96201-38FA-4AA0-8739-1A87498E870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6195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Microsoft_Excel_97-2003__al__ma_Sayfas_1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png"/><Relationship Id="rId4" Type="http://schemas.openxmlformats.org/officeDocument/2006/relationships/oleObject" Target="../embeddings/Microsoft_Excel_97-2003__al__ma_Sayfas_2.xls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oleObject" Target="../embeddings/Microsoft_Excel_97-2003__al__ma_Sayfas_3.xls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4.png"/><Relationship Id="rId4" Type="http://schemas.openxmlformats.org/officeDocument/2006/relationships/oleObject" Target="../embeddings/Microsoft_Excel_97-2003__al__ma_Sayfas_4.xls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9D2512"/>
                </a:solidFill>
              </a:rPr>
              <a:t>	</a:t>
            </a:r>
            <a:r>
              <a:rPr lang="tr-TR" altLang="tr-TR" b="1" smtClean="0">
                <a:solidFill>
                  <a:schemeClr val="accent1"/>
                </a:solidFill>
              </a:rPr>
              <a:t> RISK CALCULATION</a:t>
            </a:r>
            <a:endParaRPr lang="en-US" altLang="tr-TR" b="1" smtClean="0">
              <a:solidFill>
                <a:schemeClr val="accent1"/>
              </a:solidFill>
            </a:endParaRPr>
          </a:p>
        </p:txBody>
      </p:sp>
      <p:sp>
        <p:nvSpPr>
          <p:cNvPr id="6758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F193E2-D715-448F-9A4F-68EC21567A60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274320" indent="-274320">
              <a:buNone/>
              <a:defRPr/>
            </a:pPr>
            <a:r>
              <a:rPr lang="en-US" sz="2000" dirty="0">
                <a:solidFill>
                  <a:srgbClr val="C00000"/>
                </a:solidFill>
              </a:rPr>
              <a:t>Relative risk;</a:t>
            </a:r>
          </a:p>
          <a:p>
            <a:pPr marL="274320" indent="-274320">
              <a:buNone/>
              <a:defRPr/>
            </a:pPr>
            <a:endParaRPr lang="en-US" sz="2000" dirty="0">
              <a:solidFill>
                <a:srgbClr val="C00000"/>
              </a:solidFill>
            </a:endParaRPr>
          </a:p>
          <a:p>
            <a:pPr marL="274320" indent="-274320">
              <a:buNone/>
              <a:defRPr/>
            </a:pPr>
            <a:r>
              <a:rPr lang="en-US" sz="2000" dirty="0">
                <a:solidFill>
                  <a:srgbClr val="C00000"/>
                </a:solidFill>
              </a:rPr>
              <a:t>The x2-test is used to determine the relationship between a disease and the hypothesis. This test can not be used to determine the level of the relationship. Therefore, the value determined by this method is considered as relative risk.</a:t>
            </a:r>
          </a:p>
          <a:p>
            <a:pPr marL="274320" indent="-274320">
              <a:buNone/>
              <a:defRPr/>
            </a:pPr>
            <a:endParaRPr lang="tr-TR" sz="2000" dirty="0">
              <a:solidFill>
                <a:srgbClr val="C00000"/>
              </a:solidFill>
            </a:endParaRPr>
          </a:p>
          <a:p>
            <a:pPr marL="274320" indent="-274320">
              <a:buNone/>
              <a:defRPr/>
            </a:pPr>
            <a:endParaRPr lang="tr-TR" sz="2000" dirty="0">
              <a:solidFill>
                <a:srgbClr val="C00000"/>
              </a:solidFill>
            </a:endParaRPr>
          </a:p>
          <a:p>
            <a:pPr marL="274320" indent="-274320">
              <a:buNone/>
              <a:defRPr/>
            </a:pPr>
            <a:endParaRPr lang="tr-TR" sz="2000" dirty="0">
              <a:solidFill>
                <a:srgbClr val="C00000"/>
              </a:solidFill>
            </a:endParaRPr>
          </a:p>
          <a:p>
            <a:pPr marL="274320" indent="-274320">
              <a:buNone/>
              <a:defRPr/>
            </a:pPr>
            <a:endParaRPr lang="tr-TR" sz="2000" dirty="0">
              <a:solidFill>
                <a:srgbClr val="C00000"/>
              </a:solidFill>
            </a:endParaRPr>
          </a:p>
          <a:p>
            <a:pPr marL="274320" indent="-274320">
              <a:buNone/>
              <a:defRPr/>
            </a:pPr>
            <a:endParaRPr lang="tr-TR" sz="2000" dirty="0">
              <a:solidFill>
                <a:srgbClr val="C00000"/>
              </a:solidFill>
            </a:endParaRPr>
          </a:p>
          <a:p>
            <a:pPr marL="274320" indent="-274320">
              <a:buNone/>
              <a:defRPr/>
            </a:pPr>
            <a:r>
              <a:rPr lang="tr-TR" sz="2000" dirty="0">
                <a:solidFill>
                  <a:srgbClr val="C00000"/>
                </a:solidFill>
              </a:rPr>
              <a:t>Relatif  risk (r)  </a:t>
            </a:r>
            <a:r>
              <a:rPr lang="en-US" sz="2000" dirty="0">
                <a:solidFill>
                  <a:srgbClr val="C00000"/>
                </a:solidFill>
              </a:rPr>
              <a:t>=</a:t>
            </a:r>
            <a:r>
              <a:rPr lang="tr-TR" sz="2000" dirty="0">
                <a:solidFill>
                  <a:srgbClr val="C00000"/>
                </a:solidFill>
              </a:rPr>
              <a:t>     a/(a+b)</a:t>
            </a:r>
          </a:p>
          <a:p>
            <a:pPr marL="274320" indent="-274320">
              <a:buNone/>
              <a:defRPr/>
            </a:pPr>
            <a:r>
              <a:rPr lang="tr-TR" sz="2000" dirty="0">
                <a:solidFill>
                  <a:srgbClr val="C00000"/>
                </a:solidFill>
              </a:rPr>
              <a:t>                                    c/(c+d)</a:t>
            </a:r>
          </a:p>
          <a:p>
            <a:pPr marL="274320" indent="-274320">
              <a:buNone/>
              <a:defRPr/>
            </a:pPr>
            <a:endParaRPr lang="tr-TR" sz="2000" dirty="0">
              <a:solidFill>
                <a:srgbClr val="C0000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048000" y="3886200"/>
          <a:ext cx="60960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Hastalık var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Hastalık yok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tr-TR" dirty="0" smtClean="0"/>
                        <a:t>Has a </a:t>
                      </a:r>
                      <a:r>
                        <a:rPr lang="tr-TR" dirty="0" err="1" smtClean="0"/>
                        <a:t>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Hasnt</a:t>
                      </a:r>
                      <a:r>
                        <a:rPr lang="tr-TR" dirty="0" smtClean="0"/>
                        <a:t> a </a:t>
                      </a:r>
                      <a:r>
                        <a:rPr lang="tr-TR" dirty="0" err="1" smtClean="0"/>
                        <a:t>factor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       d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3924300" y="5576454"/>
            <a:ext cx="1295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2861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2855914" y="2971801"/>
            <a:ext cx="6480175" cy="167322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sz="3200" dirty="0" err="1">
                <a:solidFill>
                  <a:schemeClr val="accent1"/>
                </a:solidFill>
              </a:rPr>
              <a:t>qualIfIable</a:t>
            </a:r>
            <a:r>
              <a:rPr lang="tr-TR" sz="3200" dirty="0">
                <a:solidFill>
                  <a:schemeClr val="accent1"/>
                </a:solidFill>
              </a:rPr>
              <a:t> risk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861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5D84690-D140-4DB5-8421-F2B8C0458971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6861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Odds ratio</a:t>
            </a:r>
            <a:r>
              <a:rPr lang="en-US" altLang="tr-TR" smtClean="0"/>
              <a:t>=</a:t>
            </a:r>
            <a:r>
              <a:rPr lang="tr-TR" altLang="tr-TR" smtClean="0"/>
              <a:t>ad/bc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176625656"/>
      </p:ext>
    </p:extLst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752600" y="2819400"/>
            <a:ext cx="8915400" cy="1752600"/>
          </a:xfrm>
        </p:spPr>
        <p:txBody>
          <a:bodyPr>
            <a:normAutofit/>
          </a:bodyPr>
          <a:lstStyle/>
          <a:p>
            <a:pPr>
              <a:defRPr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tr-TR" dirty="0" err="1">
                <a:solidFill>
                  <a:schemeClr val="accent1"/>
                </a:solidFill>
              </a:rPr>
              <a:t>qualIfIable</a:t>
            </a:r>
            <a:r>
              <a:rPr lang="tr-TR" dirty="0">
                <a:solidFill>
                  <a:schemeClr val="accent1"/>
                </a:solidFill>
              </a:rPr>
              <a:t> risk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= [a/(a+b)- [c/(c+d) ]</a:t>
            </a:r>
          </a:p>
        </p:txBody>
      </p:sp>
      <p:sp>
        <p:nvSpPr>
          <p:cNvPr id="6963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93BCBD1-BA6C-40DC-B36F-CE3E3575EF19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69636" name="Title 3"/>
          <p:cNvSpPr>
            <a:spLocks noGrp="1"/>
          </p:cNvSpPr>
          <p:nvPr>
            <p:ph type="ctrTitle"/>
          </p:nvPr>
        </p:nvSpPr>
        <p:spPr>
          <a:xfrm>
            <a:off x="2209800" y="381000"/>
            <a:ext cx="7772400" cy="1524000"/>
          </a:xfrm>
        </p:spPr>
        <p:txBody>
          <a:bodyPr/>
          <a:lstStyle/>
          <a:p>
            <a:pPr eaLnBrk="1" hangingPunct="1"/>
            <a:r>
              <a:rPr lang="tr-TR" altLang="tr-TR" smtClean="0"/>
              <a:t>Odds ratio </a:t>
            </a:r>
            <a:r>
              <a:rPr lang="en-US" altLang="tr-TR" smtClean="0"/>
              <a:t>=</a:t>
            </a:r>
            <a:r>
              <a:rPr lang="tr-TR" altLang="tr-TR" smtClean="0"/>
              <a:t>ad/bc</a:t>
            </a:r>
            <a:endParaRPr lang="en-US" altLang="tr-TR" smtClean="0"/>
          </a:p>
        </p:txBody>
      </p:sp>
    </p:spTree>
    <p:extLst>
      <p:ext uri="{BB962C8B-B14F-4D97-AF65-F5344CB8AC3E}">
        <p14:creationId xmlns:p14="http://schemas.microsoft.com/office/powerpoint/2010/main" val="3007573719"/>
      </p:ext>
    </p:extLst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1825625" y="1828800"/>
            <a:ext cx="8534400" cy="2438400"/>
          </a:xfrm>
        </p:spPr>
        <p:txBody>
          <a:bodyPr/>
          <a:lstStyle/>
          <a:p>
            <a:pPr eaLnBrk="1" hangingPunct="1"/>
            <a:r>
              <a:rPr lang="en-US" altLang="tr-TR" b="1">
                <a:solidFill>
                  <a:schemeClr val="accent1"/>
                </a:solidFill>
              </a:rPr>
              <a:t>SUBMISSION OF DATA</a:t>
            </a:r>
          </a:p>
        </p:txBody>
      </p:sp>
      <p:sp>
        <p:nvSpPr>
          <p:cNvPr id="70659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3EF53D0-14CB-42B7-B35F-AEE2E36A1681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tr-TR" sz="1600">
              <a:solidFill>
                <a:srgbClr val="9D251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649237"/>
      </p:ext>
    </p:extLst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>
          <a:xfrm>
            <a:off x="1860550" y="260351"/>
            <a:ext cx="8534400" cy="758825"/>
          </a:xfrm>
        </p:spPr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Graphical methods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71683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C65B88-5060-4BB1-9C35-0A79DAB480B2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71684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1-Histogram and frequency polygon </a:t>
            </a:r>
            <a:endParaRPr lang="en-US" altLang="tr-TR" smtClean="0"/>
          </a:p>
        </p:txBody>
      </p:sp>
      <p:graphicFrame>
        <p:nvGraphicFramePr>
          <p:cNvPr id="71685" name="Chart 5"/>
          <p:cNvGraphicFramePr>
            <a:graphicFrameLocks/>
          </p:cNvGraphicFramePr>
          <p:nvPr/>
        </p:nvGraphicFramePr>
        <p:xfrm>
          <a:off x="3048000" y="2743200"/>
          <a:ext cx="6096000" cy="271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4" imgW="6096528" imgH="2719052" progId="Excel.Chart.8">
                  <p:embed/>
                </p:oleObj>
              </mc:Choice>
              <mc:Fallback>
                <p:oleObj r:id="rId4" imgW="6096528" imgH="2719052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743200"/>
                        <a:ext cx="6096000" cy="271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 flipH="1" flipV="1">
            <a:off x="3657600" y="3429000"/>
            <a:ext cx="1981200" cy="152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410200" y="3200400"/>
            <a:ext cx="2209800" cy="1752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7035300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Graphical methods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72707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38B5254-797B-413F-8CE2-46D9ADE84360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72708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2- column chart</a:t>
            </a:r>
            <a:endParaRPr lang="en-US" altLang="tr-TR" smtClean="0"/>
          </a:p>
        </p:txBody>
      </p:sp>
      <p:graphicFrame>
        <p:nvGraphicFramePr>
          <p:cNvPr id="72709" name="Chart 4"/>
          <p:cNvGraphicFramePr>
            <a:graphicFrameLocks/>
          </p:cNvGraphicFramePr>
          <p:nvPr/>
        </p:nvGraphicFramePr>
        <p:xfrm>
          <a:off x="3048000" y="2286000"/>
          <a:ext cx="6096000" cy="317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r:id="rId4" imgW="6096528" imgH="3176291" progId="Excel.Chart.8">
                  <p:embed/>
                </p:oleObj>
              </mc:Choice>
              <mc:Fallback>
                <p:oleObj r:id="rId4" imgW="6096528" imgH="3176291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286000"/>
                        <a:ext cx="6096000" cy="317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6311874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Graphical methods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73731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87907EE-8A51-4485-A09C-B06CCC88AB97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73732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3- Sliced graphic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 </a:t>
            </a:r>
            <a:endParaRPr lang="en-US" altLang="tr-TR" smtClean="0"/>
          </a:p>
        </p:txBody>
      </p:sp>
      <p:graphicFrame>
        <p:nvGraphicFramePr>
          <p:cNvPr id="73733" name="Chart 4"/>
          <p:cNvGraphicFramePr>
            <a:graphicFrameLocks/>
          </p:cNvGraphicFramePr>
          <p:nvPr/>
        </p:nvGraphicFramePr>
        <p:xfrm>
          <a:off x="3048000" y="2362200"/>
          <a:ext cx="60960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r:id="rId4" imgW="6096528" imgH="3810330" progId="Excel.Chart.8">
                  <p:embed/>
                </p:oleObj>
              </mc:Choice>
              <mc:Fallback>
                <p:oleObj r:id="rId4" imgW="6096528" imgH="3810330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362200"/>
                        <a:ext cx="6096000" cy="381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43718455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>
                <a:solidFill>
                  <a:schemeClr val="accent1"/>
                </a:solidFill>
              </a:rPr>
              <a:t>Graphical methods</a:t>
            </a:r>
            <a:endParaRPr lang="en-US" altLang="tr-TR" smtClean="0">
              <a:solidFill>
                <a:srgbClr val="9D2512"/>
              </a:solidFill>
            </a:endParaRPr>
          </a:p>
        </p:txBody>
      </p:sp>
      <p:sp>
        <p:nvSpPr>
          <p:cNvPr id="74755" name="Slide Number Placeholder 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7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"/>
              <a:defRPr sz="2200">
                <a:solidFill>
                  <a:schemeClr val="tx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B32C16"/>
              </a:buClr>
              <a:buSzPct val="75000"/>
              <a:buFont typeface="Wingdings 2" panose="05020102010507070707" pitchFamily="18" charset="2"/>
              <a:buChar char=""/>
              <a:defRPr sz="2000">
                <a:solidFill>
                  <a:schemeClr val="tx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5CD2D"/>
              </a:buClr>
              <a:buSzPct val="70000"/>
              <a:buFont typeface="Wingdings" panose="05000000000000000000" pitchFamily="2" charset="2"/>
              <a:buChar char=""/>
              <a:defRPr sz="2000">
                <a:solidFill>
                  <a:schemeClr val="tx2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EBAD5"/>
              </a:buClr>
              <a:buChar char="•"/>
              <a:defRPr>
                <a:solidFill>
                  <a:schemeClr val="tx1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DA952FF-98F2-478E-AE45-58CBBF1D3C4B}" type="slidenum">
              <a:rPr lang="en-US" altLang="tr-TR" sz="1600">
                <a:solidFill>
                  <a:srgbClr val="9D251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tr-TR" sz="1600">
              <a:solidFill>
                <a:srgbClr val="9D2512"/>
              </a:solidFill>
            </a:endParaRPr>
          </a:p>
        </p:txBody>
      </p:sp>
      <p:sp>
        <p:nvSpPr>
          <p:cNvPr id="74756" name="Content Placeholder 3"/>
          <p:cNvSpPr>
            <a:spLocks noGrp="1"/>
          </p:cNvSpPr>
          <p:nvPr>
            <p:ph sz="quarter" idx="1"/>
          </p:nvPr>
        </p:nvSpPr>
        <p:spPr>
          <a:xfrm>
            <a:off x="1825625" y="1527175"/>
            <a:ext cx="8504238" cy="4572000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4-Box and whisker plot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tr-TR" altLang="tr-TR" smtClean="0"/>
              <a:t> </a:t>
            </a:r>
            <a:endParaRPr lang="en-US" altLang="tr-TR" smtClean="0"/>
          </a:p>
        </p:txBody>
      </p:sp>
      <p:graphicFrame>
        <p:nvGraphicFramePr>
          <p:cNvPr id="74757" name="Chart 6"/>
          <p:cNvGraphicFramePr>
            <a:graphicFrameLocks/>
          </p:cNvGraphicFramePr>
          <p:nvPr/>
        </p:nvGraphicFramePr>
        <p:xfrm>
          <a:off x="3048000" y="2057400"/>
          <a:ext cx="6096000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r:id="rId4" imgW="6096528" imgH="4060288" progId="Excel.Chart.8">
                  <p:embed/>
                </p:oleObj>
              </mc:Choice>
              <mc:Fallback>
                <p:oleObj r:id="rId4" imgW="6096528" imgH="4060288" progId="Excel.Char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057400"/>
                        <a:ext cx="6096000" cy="406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06307326"/>
      </p:ext>
    </p:extLst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138</Words>
  <Application>Microsoft Office PowerPoint</Application>
  <PresentationFormat>Geniş ekran</PresentationFormat>
  <Paragraphs>44</Paragraphs>
  <Slides>8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Georgia</vt:lpstr>
      <vt:lpstr>Wingdings 2</vt:lpstr>
      <vt:lpstr>Office Teması</vt:lpstr>
      <vt:lpstr>Microsoft Excel Grafiği</vt:lpstr>
      <vt:lpstr>  RISK CALCULATION</vt:lpstr>
      <vt:lpstr>Odds ratio=ad/bc</vt:lpstr>
      <vt:lpstr>Odds ratio =ad/bc</vt:lpstr>
      <vt:lpstr>SUBMISSION OF DATA</vt:lpstr>
      <vt:lpstr>Graphical methods</vt:lpstr>
      <vt:lpstr>Graphical methods</vt:lpstr>
      <vt:lpstr>Graphical methods</vt:lpstr>
      <vt:lpstr>Graphical methods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RISK CALCULATION</dc:title>
  <dc:creator>Inci Basak Kaya</dc:creator>
  <cp:lastModifiedBy>Inci Basak Kaya</cp:lastModifiedBy>
  <cp:revision>2</cp:revision>
  <dcterms:created xsi:type="dcterms:W3CDTF">2018-02-16T11:04:40Z</dcterms:created>
  <dcterms:modified xsi:type="dcterms:W3CDTF">2018-02-16T11:07:52Z</dcterms:modified>
</cp:coreProperties>
</file>