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9"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54473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21745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139360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00079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8235B08-0D02-4508-A48C-5915AD12284B}"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231095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8235B08-0D02-4508-A48C-5915AD12284B}"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178471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8235B08-0D02-4508-A48C-5915AD12284B}"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70601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8235B08-0D02-4508-A48C-5915AD12284B}"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75766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8235B08-0D02-4508-A48C-5915AD12284B}"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20606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8235B08-0D02-4508-A48C-5915AD12284B}"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322152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8235B08-0D02-4508-A48C-5915AD12284B}"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1109C06-5342-4942-B4A4-CDAE1796BCF6}" type="slidenum">
              <a:rPr lang="tr-TR" smtClean="0"/>
              <a:t>‹#›</a:t>
            </a:fld>
            <a:endParaRPr lang="tr-TR"/>
          </a:p>
        </p:txBody>
      </p:sp>
    </p:spTree>
    <p:extLst>
      <p:ext uri="{BB962C8B-B14F-4D97-AF65-F5344CB8AC3E}">
        <p14:creationId xmlns:p14="http://schemas.microsoft.com/office/powerpoint/2010/main" val="26994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35B08-0D02-4508-A48C-5915AD12284B}"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09C06-5342-4942-B4A4-CDAE1796BCF6}" type="slidenum">
              <a:rPr lang="tr-TR" smtClean="0"/>
              <a:t>‹#›</a:t>
            </a:fld>
            <a:endParaRPr lang="tr-TR"/>
          </a:p>
        </p:txBody>
      </p:sp>
    </p:spTree>
    <p:extLst>
      <p:ext uri="{BB962C8B-B14F-4D97-AF65-F5344CB8AC3E}">
        <p14:creationId xmlns:p14="http://schemas.microsoft.com/office/powerpoint/2010/main" val="20957154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85787" y="114300"/>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0"/>
            <a:ext cx="2391280" cy="2232000"/>
          </a:xfrm>
          <a:prstGeom prst="rect">
            <a:avLst/>
          </a:prstGeom>
        </p:spPr>
      </p:pic>
      <p:sp>
        <p:nvSpPr>
          <p:cNvPr id="6" name="Dikdörtgen 5"/>
          <p:cNvSpPr/>
          <p:nvPr/>
        </p:nvSpPr>
        <p:spPr>
          <a:xfrm>
            <a:off x="2122667" y="524174"/>
            <a:ext cx="8121471" cy="2585323"/>
          </a:xfrm>
          <a:prstGeom prst="rect">
            <a:avLst/>
          </a:prstGeom>
          <a:noFill/>
        </p:spPr>
        <p:txBody>
          <a:bodyPr wrap="square" lIns="91440" tIns="45720" rIns="91440" bIns="45720">
            <a:spAutoFit/>
          </a:bodyPr>
          <a:lstStyle/>
          <a:p>
            <a:pPr algn="ct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Erken Çocukluk Döneminde </a:t>
            </a:r>
          </a:p>
          <a:p>
            <a:pPr algn="ct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Fen Ve Matematik</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endParaRPr>
          </a:p>
        </p:txBody>
      </p:sp>
      <p:sp>
        <p:nvSpPr>
          <p:cNvPr id="7" name="Dikdörtgen 6"/>
          <p:cNvSpPr/>
          <p:nvPr/>
        </p:nvSpPr>
        <p:spPr>
          <a:xfrm>
            <a:off x="2498726" y="3850838"/>
            <a:ext cx="7537448" cy="1569660"/>
          </a:xfrm>
          <a:prstGeom prst="rect">
            <a:avLst/>
          </a:prstGeom>
          <a:noFill/>
        </p:spPr>
        <p:txBody>
          <a:bodyPr wrap="none" lIns="91440" tIns="45720" rIns="91440" bIns="45720">
            <a:spAutoFit/>
          </a:bodyPr>
          <a:lstStyle/>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Sağlık Bilimleri Fakültesi </a:t>
            </a:r>
          </a:p>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Çocuk Gelişimi Bölümü</a:t>
            </a:r>
            <a:endPar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25520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 y="542925"/>
            <a:ext cx="11520488" cy="5743576"/>
          </a:xfrm>
          <a:prstGeom prst="rect">
            <a:avLst/>
          </a:prstGeom>
        </p:spPr>
      </p:pic>
    </p:spTree>
    <p:extLst>
      <p:ext uri="{BB962C8B-B14F-4D97-AF65-F5344CB8AC3E}">
        <p14:creationId xmlns:p14="http://schemas.microsoft.com/office/powerpoint/2010/main" val="296489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162" y="736223"/>
            <a:ext cx="11472862" cy="5262979"/>
          </a:xfrm>
          <a:prstGeom prst="rect">
            <a:avLst/>
          </a:prstGeom>
        </p:spPr>
        <p:txBody>
          <a:bodyPr wrap="square">
            <a:spAutoFit/>
          </a:bodyPr>
          <a:lstStyle/>
          <a:p>
            <a:pPr marL="342900" lvl="0" indent="-342900" algn="just">
              <a:buFont typeface="Arial" panose="020B0604020202020204" pitchFamily="34" charset="0"/>
              <a:buChar char="•"/>
            </a:pPr>
            <a:r>
              <a:rPr lang="tr-TR" sz="2400" dirty="0">
                <a:solidFill>
                  <a:srgbClr val="000000"/>
                </a:solidFill>
                <a:latin typeface="Times New Roman" panose="02020603050405020304" pitchFamily="18" charset="0"/>
              </a:rPr>
              <a:t>Çocukların ilgileri göz önünde bulundurularak çalışmalara katılmaları desteklenmeli, eğer çalışma çocuğun ilgisini çekmiyorsa bu durumda da zorlama yapılmamalıdır. </a:t>
            </a:r>
          </a:p>
          <a:p>
            <a:pPr lvl="0" algn="just"/>
            <a:endParaRPr lang="tr-TR" sz="2400" dirty="0">
              <a:solidFill>
                <a:srgbClr val="000000"/>
              </a:solidFill>
              <a:latin typeface="Times New Roman" panose="02020603050405020304" pitchFamily="18" charset="0"/>
            </a:endParaRPr>
          </a:p>
          <a:p>
            <a:pPr marL="285750" lvl="0" indent="-285750" algn="just">
              <a:buFont typeface="Arial" panose="020B0604020202020204" pitchFamily="34" charset="0"/>
              <a:buChar char="•"/>
            </a:pPr>
            <a:r>
              <a:rPr lang="tr-TR" sz="2400" dirty="0">
                <a:solidFill>
                  <a:srgbClr val="000000"/>
                </a:solidFill>
                <a:latin typeface="Times New Roman" panose="02020603050405020304" pitchFamily="18" charset="0"/>
              </a:rPr>
              <a:t>Tüm etkinlikler için geçerli olan önemli bir diğer nokta da çocukların mutlaka başarı duygusunu yaşamaları ve yaptıklarının ve öğrendiklerinin değerli olduğunu hissetmeleri gerektiğidir. Örneğin çocuklardan bir konu ile ilgili tahminde bulunmaları istendiğinde yanıldıkları durumlarda çocukların yanılgıları üzerinde durmak yerine ne ölçüde yakın tahminlerde bulundukları üzerinde yoğunlaşmak ve daha yakın tahminler yapabilmeleri için onlara destek olmak gerekmektedir. </a:t>
            </a:r>
          </a:p>
          <a:p>
            <a:pPr lvl="0" algn="just"/>
            <a:endParaRPr lang="tr-TR" sz="2400" dirty="0">
              <a:solidFill>
                <a:srgbClr val="000000"/>
              </a:solidFill>
              <a:latin typeface="Times New Roman" panose="02020603050405020304" pitchFamily="18" charset="0"/>
            </a:endParaRPr>
          </a:p>
          <a:p>
            <a:pPr marL="285750" lvl="0" indent="-285750" algn="just">
              <a:buFont typeface="Arial" panose="020B0604020202020204" pitchFamily="34" charset="0"/>
              <a:buChar char="•"/>
            </a:pPr>
            <a:r>
              <a:rPr lang="tr-TR" sz="2400" dirty="0">
                <a:solidFill>
                  <a:srgbClr val="000000"/>
                </a:solidFill>
                <a:latin typeface="Times New Roman" panose="02020603050405020304" pitchFamily="18" charset="0"/>
              </a:rPr>
              <a:t>Etkinlikler sırasında ve sonrasında çocuklara etkinliğin gerçekleştiği ortamı temiz bırakma, kendilerine ve başkalarına zarar verebilecek nitelikte malzemeleri yetişkin kontrolünde kullanma ve bu malzemeleri kullanım sonunda yerine kaldırma alışkanlığı kazandırmalıdır </a:t>
            </a:r>
          </a:p>
        </p:txBody>
      </p:sp>
    </p:spTree>
    <p:extLst>
      <p:ext uri="{BB962C8B-B14F-4D97-AF65-F5344CB8AC3E}">
        <p14:creationId xmlns:p14="http://schemas.microsoft.com/office/powerpoint/2010/main" val="414492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3" y="585788"/>
            <a:ext cx="11530011" cy="5757862"/>
          </a:xfrm>
          <a:prstGeom prst="rect">
            <a:avLst/>
          </a:prstGeom>
        </p:spPr>
      </p:pic>
    </p:spTree>
    <p:extLst>
      <p:ext uri="{BB962C8B-B14F-4D97-AF65-F5344CB8AC3E}">
        <p14:creationId xmlns:p14="http://schemas.microsoft.com/office/powerpoint/2010/main" val="203869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4337" y="1502316"/>
            <a:ext cx="11444287" cy="3539430"/>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Sonuç olarak öğretmenler, çocuklara bilimsel süreç becerilerini kullanarak araştırma yapabilecekleri destekleyici ve güvenli bir ortam sağlamalıdır. Öğretmenler bu ortamda, araştırma ve inceleme yaparken çocuklara nasıl rehberlik edeceklerini ve tek bir deneyimle sınırlı kalmayan bazı temel tutumları ve kavramları öğrenmelerini nasıl teşvik edeceklerini ve çocukların öğrenmesini nasıl değerlendireceğini önceden belirlemelidir. </a:t>
            </a:r>
            <a:endParaRPr lang="tr-TR" sz="4800" dirty="0"/>
          </a:p>
        </p:txBody>
      </p:sp>
    </p:spTree>
    <p:extLst>
      <p:ext uri="{BB962C8B-B14F-4D97-AF65-F5344CB8AC3E}">
        <p14:creationId xmlns:p14="http://schemas.microsoft.com/office/powerpoint/2010/main" val="290109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738" y="324177"/>
            <a:ext cx="11844337" cy="1077218"/>
          </a:xfrm>
          <a:prstGeom prst="rect">
            <a:avLst/>
          </a:prstGeom>
        </p:spPr>
        <p:txBody>
          <a:bodyPr wrap="square">
            <a:spAutoFit/>
          </a:bodyPr>
          <a:lstStyle/>
          <a:p>
            <a:pPr algn="ctr"/>
            <a:r>
              <a:rPr lang="tr-TR" sz="3200" b="1" dirty="0">
                <a:solidFill>
                  <a:srgbClr val="000000"/>
                </a:solidFill>
                <a:latin typeface="Times New Roman" panose="02020603050405020304" pitchFamily="18" charset="0"/>
              </a:rPr>
              <a:t>Fen ve Matematik Etkinliklerinin Özelliklerine Uygun Araç- Gereç Hazırlama </a:t>
            </a:r>
            <a:endParaRPr lang="tr-TR" sz="4000" dirty="0"/>
          </a:p>
        </p:txBody>
      </p:sp>
      <p:sp>
        <p:nvSpPr>
          <p:cNvPr id="3" name="Dikdörtgen 2"/>
          <p:cNvSpPr/>
          <p:nvPr/>
        </p:nvSpPr>
        <p:spPr>
          <a:xfrm>
            <a:off x="285750" y="1932027"/>
            <a:ext cx="11515725" cy="3539430"/>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Fen ve matematik etkinliklerinde kullanılacak yöntem çocukların aktif katılma esasına dayanmalıdır. Çocukların yaparak ve yaşayarak öğrenebilecekleri gözlem çalışmaları, deneyler, sınıflama ve karşılaştırma yapma etkinlikleri (albüm ve koleksiyonlar gibi), sanat, öykü çalışmaları, müzik, drama, oyun, yiyecek hazırlama, eğitici oyuncaklarla oyun gibi birçok etkinlik yoluyla fen etkinliklerinin amaçlarına ulaşılmaya çalışılmalıdır. Çocuklara somut yaşantılar sağlanırsa, çocuklar bilimsel süreçleri kullanarak veri toplayıp nesneler, resimler ve grafiklerle sonuçlarını gösterebilmektedir. </a:t>
            </a:r>
            <a:endParaRPr lang="tr-TR" sz="4400" dirty="0"/>
          </a:p>
        </p:txBody>
      </p:sp>
    </p:spTree>
    <p:extLst>
      <p:ext uri="{BB962C8B-B14F-4D97-AF65-F5344CB8AC3E}">
        <p14:creationId xmlns:p14="http://schemas.microsoft.com/office/powerpoint/2010/main" val="322067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85763" y="471488"/>
            <a:ext cx="11487150" cy="5800725"/>
            <a:chOff x="385763" y="471488"/>
            <a:chExt cx="11487150" cy="5800725"/>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3" y="471488"/>
              <a:ext cx="11487150" cy="5800725"/>
            </a:xfrm>
            <a:prstGeom prst="rect">
              <a:avLst/>
            </a:prstGeom>
          </p:spPr>
        </p:pic>
        <p:sp>
          <p:nvSpPr>
            <p:cNvPr id="3" name="Gülen Yüz 2"/>
            <p:cNvSpPr/>
            <p:nvPr/>
          </p:nvSpPr>
          <p:spPr>
            <a:xfrm>
              <a:off x="900113" y="657225"/>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Gülen Yüz 3"/>
            <p:cNvSpPr/>
            <p:nvPr/>
          </p:nvSpPr>
          <p:spPr>
            <a:xfrm>
              <a:off x="628650" y="2971800"/>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Gülen Yüz 4"/>
            <p:cNvSpPr/>
            <p:nvPr/>
          </p:nvSpPr>
          <p:spPr>
            <a:xfrm>
              <a:off x="2728912" y="2728913"/>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Gülen Yüz 5"/>
            <p:cNvSpPr/>
            <p:nvPr/>
          </p:nvSpPr>
          <p:spPr>
            <a:xfrm>
              <a:off x="3614737" y="3586162"/>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Gülen Yüz 6"/>
            <p:cNvSpPr/>
            <p:nvPr/>
          </p:nvSpPr>
          <p:spPr>
            <a:xfrm>
              <a:off x="5672137" y="2728912"/>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Gülen Yüz 7"/>
            <p:cNvSpPr/>
            <p:nvPr/>
          </p:nvSpPr>
          <p:spPr>
            <a:xfrm>
              <a:off x="7115175" y="2486024"/>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Gülen Yüz 8"/>
            <p:cNvSpPr/>
            <p:nvPr/>
          </p:nvSpPr>
          <p:spPr>
            <a:xfrm>
              <a:off x="4286250" y="3057525"/>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Gülen Yüz 9"/>
            <p:cNvSpPr/>
            <p:nvPr/>
          </p:nvSpPr>
          <p:spPr>
            <a:xfrm>
              <a:off x="2471738" y="4071938"/>
              <a:ext cx="1743075" cy="814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73881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611" y="1274802"/>
            <a:ext cx="11472863" cy="4524315"/>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Basit veri toplama ve değerlendirme çalışması için grafik hazırlamaya başlangıçta, gerçek nesnelerin kullanılması ve yalnızca iki şeyin karşılaştırılması uygun olacaktır. İkinci aşamada ikiden fazla nesne karşılaştırılır ve daha kalıcı kayıt yapılır. Örneğin sınıftaki çocukların doğum ayları tablosu çocukların fotoğrafları kullanılarak yapılabilir. Üçüncü aşamada çocuklar daha az görsel gösterime gereksinim duymaktadır. Örneğin bu seviyede çocuklar sınıftaki saç renkleri ya da göz renklerinin dağılımı grafiğini yapabilir. </a:t>
            </a:r>
            <a:endParaRPr lang="tr-TR" sz="4800" dirty="0"/>
          </a:p>
        </p:txBody>
      </p:sp>
    </p:spTree>
    <p:extLst>
      <p:ext uri="{BB962C8B-B14F-4D97-AF65-F5344CB8AC3E}">
        <p14:creationId xmlns:p14="http://schemas.microsoft.com/office/powerpoint/2010/main" val="255273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5764" y="557212"/>
            <a:ext cx="11501436" cy="5729287"/>
          </a:xfrm>
          <a:prstGeom prst="rect">
            <a:avLst/>
          </a:prstGeom>
        </p:spPr>
      </p:pic>
    </p:spTree>
    <p:extLst>
      <p:ext uri="{BB962C8B-B14F-4D97-AF65-F5344CB8AC3E}">
        <p14:creationId xmlns:p14="http://schemas.microsoft.com/office/powerpoint/2010/main" val="413069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737" y="807660"/>
            <a:ext cx="11572875" cy="5693866"/>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Fen ve matematik merkezinde bir hava grafiğinin bulundurulması, çocukların günlük gözlem yapmalarını sağlar. Bu çocukların havadaki değişimleri izleyerek mevsimlerdeki ve çevredeki değişiklikleri anlamasına yardımcı olur. Çocuklar her gün, günün güneşli, bulutlu, yağmurlu ya da karlı olduğunu grafikte belirtirler. Bazı günler ile ilgili yorumlar yazabilirsiniz. Bu sırada bu konularda beliren sorulara cevaplar ararlar. Böylece yeni konulara merak artar ve ilgi alanları genişleyerek çoğalır. Hava grafikleri, çeşitli şekillerde, öğretmen tarafından yapılabildiği gibi öğrencilerle birlikte de yapılabilir. Çocuklar hava grafiği hazırlarken sayı, ölçme, sıralama ve karşılaştırma kavramlarını kullanır. Bu arada ağaçlar, bitkiler ve çimenleri de izleyerek bahçedeki değişimleri gözlemleyebilir. Çocuklardan ay ay bahçedeki bu değişimlerle ilgili resimler çizmesi istenebilir, birlikte değişimler tartışılabilir ve bunlar yıllara göre biriktirilebilir. </a:t>
            </a:r>
            <a:endParaRPr lang="tr-TR" sz="4400" dirty="0"/>
          </a:p>
        </p:txBody>
      </p:sp>
    </p:spTree>
    <p:extLst>
      <p:ext uri="{BB962C8B-B14F-4D97-AF65-F5344CB8AC3E}">
        <p14:creationId xmlns:p14="http://schemas.microsoft.com/office/powerpoint/2010/main" val="252056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471488"/>
            <a:ext cx="11558587" cy="5843587"/>
          </a:xfrm>
          <a:prstGeom prst="rect">
            <a:avLst/>
          </a:prstGeom>
        </p:spPr>
      </p:pic>
    </p:spTree>
    <p:extLst>
      <p:ext uri="{BB962C8B-B14F-4D97-AF65-F5344CB8AC3E}">
        <p14:creationId xmlns:p14="http://schemas.microsoft.com/office/powerpoint/2010/main" val="28953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385763" y="171450"/>
            <a:ext cx="11515725" cy="54149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tr-TR" sz="4000" b="1" dirty="0">
                <a:ln/>
                <a:solidFill>
                  <a:schemeClr val="accent3"/>
                </a:solidFill>
                <a:latin typeface="Arial TUR" panose="020B0604020202020204" pitchFamily="34" charset="0"/>
              </a:rPr>
              <a:t>Erken Çocukluk Döneminde </a:t>
            </a:r>
          </a:p>
          <a:p>
            <a:pPr algn="ctr"/>
            <a:r>
              <a:rPr lang="tr-TR" sz="4000" b="1" dirty="0">
                <a:ln/>
                <a:solidFill>
                  <a:schemeClr val="accent3"/>
                </a:solidFill>
                <a:latin typeface="Arial TUR" panose="020B0604020202020204" pitchFamily="34" charset="0"/>
              </a:rPr>
              <a:t>Fen Ve Matematik Etkinlikleri Hazırlamada Dikkat Edilecek Noktalar</a:t>
            </a:r>
            <a:endParaRPr lang="tr-TR" sz="4000" b="1" dirty="0">
              <a:ln/>
              <a:solidFill>
                <a:schemeClr val="accent3"/>
              </a:solidFill>
            </a:endParaRPr>
          </a:p>
        </p:txBody>
      </p:sp>
    </p:spTree>
    <p:extLst>
      <p:ext uri="{BB962C8B-B14F-4D97-AF65-F5344CB8AC3E}">
        <p14:creationId xmlns:p14="http://schemas.microsoft.com/office/powerpoint/2010/main" val="137936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14313" y="1105525"/>
            <a:ext cx="11558587" cy="4832092"/>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Çocuklar çevrelerini gözlemlerken zaman, sayı, ölçme, sıralama, sınıflandırma gibi pek çok fen ve matematik kavramını da öğrenebilirler. Özellikle fen deneyleri çocukların sayılar, miktar, ağırlık, uzunluk, zaman gibi kavramları kullanmalarını sağlamaktadır. Örneğin; bir çiçeğin filizlenmesi deneyi yapılırken büyümeyi gözlemleyen çocuklar çiçeklerin bir günde ne kadar büyüdüğünü düşünürken ölçme; hangi çiçeklerin daha fazla büyüdüğünü düşünürken karşılaştırma; çiçeklerin tomurcuklarını ve yapraklarını sayarken sayma; saksıların bulundukları yer hakkında konuşurken uzaysal algı; çiçekleri boylarına göre ayırırken sıralama gibi fen ve matematik kavramlarını kullanırlar. Daha sonra çiçeklerin büyümesi grafikler üzerinde tartışılabilir ve tahminler kontrol edilebilir. </a:t>
            </a:r>
            <a:endParaRPr lang="tr-TR" sz="4400" dirty="0"/>
          </a:p>
        </p:txBody>
      </p:sp>
    </p:spTree>
    <p:extLst>
      <p:ext uri="{BB962C8B-B14F-4D97-AF65-F5344CB8AC3E}">
        <p14:creationId xmlns:p14="http://schemas.microsoft.com/office/powerpoint/2010/main" val="242959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 y="542925"/>
            <a:ext cx="11401426" cy="5729288"/>
          </a:xfrm>
          <a:prstGeom prst="rect">
            <a:avLst/>
          </a:prstGeom>
        </p:spPr>
      </p:pic>
    </p:spTree>
    <p:extLst>
      <p:ext uri="{BB962C8B-B14F-4D97-AF65-F5344CB8AC3E}">
        <p14:creationId xmlns:p14="http://schemas.microsoft.com/office/powerpoint/2010/main" val="7571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738" y="1502315"/>
            <a:ext cx="11587161" cy="4524315"/>
          </a:xfrm>
          <a:prstGeom prst="rect">
            <a:avLst/>
          </a:prstGeom>
        </p:spPr>
        <p:txBody>
          <a:bodyPr wrap="square">
            <a:spAutoFit/>
          </a:bodyPr>
          <a:lstStyle/>
          <a:p>
            <a:pPr algn="just"/>
            <a:r>
              <a:rPr lang="tr-TR" sz="3600" dirty="0">
                <a:solidFill>
                  <a:srgbClr val="000000"/>
                </a:solidFill>
                <a:latin typeface="Times New Roman" panose="02020603050405020304" pitchFamily="18" charset="0"/>
              </a:rPr>
              <a:t>Yemek hazırlama etkinlikleri de çocukların matematik ve fen kavramlarını geliştirme-erine yardımcı olabilir. “Bu keki yaparken kaç yumurta, kaç bardak şeker ya da kaç bardak un kullanmalıyız?”, gibi soruların yanı sıra “Kabartma tozu koymalı mıyız? Neden? Koyma-sak neler olur?”, “Kekin yapımı için hangi malzemeyi fazla hangisini az koyduk?” şeklinde karşılaştırmaları da istenebilir. Kekin oluşum aşamalarını gösteren kartlar hazırlanabilir. </a:t>
            </a:r>
            <a:endParaRPr lang="tr-TR" sz="5400" dirty="0"/>
          </a:p>
        </p:txBody>
      </p:sp>
    </p:spTree>
    <p:extLst>
      <p:ext uri="{BB962C8B-B14F-4D97-AF65-F5344CB8AC3E}">
        <p14:creationId xmlns:p14="http://schemas.microsoft.com/office/powerpoint/2010/main" val="173025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542924"/>
            <a:ext cx="11558587" cy="5800725"/>
          </a:xfrm>
          <a:prstGeom prst="rect">
            <a:avLst/>
          </a:prstGeom>
        </p:spPr>
      </p:pic>
    </p:spTree>
    <p:extLst>
      <p:ext uri="{BB962C8B-B14F-4D97-AF65-F5344CB8AC3E}">
        <p14:creationId xmlns:p14="http://schemas.microsoft.com/office/powerpoint/2010/main" val="349112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4326" y="1385843"/>
            <a:ext cx="11415712" cy="2308324"/>
          </a:xfrm>
          <a:prstGeom prst="rect">
            <a:avLst/>
          </a:prstGeom>
        </p:spPr>
        <p:txBody>
          <a:bodyPr wrap="square">
            <a:spAutoFit/>
          </a:bodyPr>
          <a:lstStyle/>
          <a:p>
            <a:pPr algn="just"/>
            <a:r>
              <a:rPr lang="tr-TR" sz="3600" dirty="0">
                <a:solidFill>
                  <a:srgbClr val="000000"/>
                </a:solidFill>
                <a:latin typeface="Times New Roman" panose="02020603050405020304" pitchFamily="18" charset="0"/>
              </a:rPr>
              <a:t>Mevsim şeridi, haftanın günlerini gösteren kartlar, tablolar, oluşum ve sıralama kartları, deney kartları araç gereç olarak hazırlanabilir. Hayvanlarla ilgili, bitkilerle ilgili albümler ve çeşitli koleksiyonları hazırlamak mümkündür. </a:t>
            </a:r>
            <a:endParaRPr lang="tr-TR" sz="5400" dirty="0"/>
          </a:p>
        </p:txBody>
      </p:sp>
    </p:spTree>
    <p:extLst>
      <p:ext uri="{BB962C8B-B14F-4D97-AF65-F5344CB8AC3E}">
        <p14:creationId xmlns:p14="http://schemas.microsoft.com/office/powerpoint/2010/main" val="188509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0049" y="1060490"/>
            <a:ext cx="11487150" cy="4524315"/>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Fen eğitiminde araç gereç seçimi ve hazırlanması kadar zamanın kullanımı da önemlidir. 20 dakikalık bir etkinlik süresi bir fen çalışması için yeterli olmayabilir. Çocuklar araç gereçlerle etkileşime girmek için çok fazla zamana gereksinim duyabilir. Bundan dolayı öğretmen çocuğun uyguladığı etkinliğin bitmesi konusunda aceleci davranmamalıdır. Öğrenmenin gerçekleşmesi için öğretmen, fen çalışması ile ilgili ön hazırlık yapabilir. Bu ön hazırlık bir hafta veya daha fazla zaman alabilir. Araç gerecin seçimi, sunumu ve çalışma için çocuklara yeterli zaman verilmesi fen eğitiminde önemlidir. </a:t>
            </a:r>
            <a:endParaRPr lang="tr-TR" sz="4800" dirty="0"/>
          </a:p>
        </p:txBody>
      </p:sp>
    </p:spTree>
    <p:extLst>
      <p:ext uri="{BB962C8B-B14F-4D97-AF65-F5344CB8AC3E}">
        <p14:creationId xmlns:p14="http://schemas.microsoft.com/office/powerpoint/2010/main" val="3953698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371475"/>
            <a:ext cx="11544300" cy="5957888"/>
          </a:xfrm>
          <a:prstGeom prst="rect">
            <a:avLst/>
          </a:prstGeom>
        </p:spPr>
      </p:pic>
    </p:spTree>
    <p:extLst>
      <p:ext uri="{BB962C8B-B14F-4D97-AF65-F5344CB8AC3E}">
        <p14:creationId xmlns:p14="http://schemas.microsoft.com/office/powerpoint/2010/main" val="56385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EEC77-60AF-0D49-B84F-BA2807A965F6}"/>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C8DBF680-A13B-4E48-B976-F5684DD65302}"/>
              </a:ext>
            </a:extLst>
          </p:cNvPr>
          <p:cNvGraphicFramePr>
            <a:graphicFrameLocks noGrp="1"/>
          </p:cNvGraphicFramePr>
          <p:nvPr/>
        </p:nvGraphicFramePr>
        <p:xfrm>
          <a:off x="838200" y="3178334"/>
          <a:ext cx="10515600" cy="1645920"/>
        </p:xfrm>
        <a:graphic>
          <a:graphicData uri="http://schemas.openxmlformats.org/drawingml/2006/table">
            <a:tbl>
              <a:tblPr/>
              <a:tblGrid>
                <a:gridCol w="10515600">
                  <a:extLst>
                    <a:ext uri="{9D8B030D-6E8A-4147-A177-3AD203B41FA5}">
                      <a16:colId xmlns:a16="http://schemas.microsoft.com/office/drawing/2014/main" val="1610760487"/>
                    </a:ext>
                  </a:extLst>
                </a:gridCol>
              </a:tblGrid>
              <a:tr h="0">
                <a:tc>
                  <a:txBody>
                    <a:bodyPr/>
                    <a:lstStyle/>
                    <a:p>
                      <a:r>
                        <a:rPr lang="tr-TR">
                          <a:effectLst/>
                        </a:rPr>
                        <a:t>Aktaş Arnas ,Y., Bilaloğlu Günay, R. ve Aslan D. 2007. Okul Öncesi Dönemde Fen Eğitimi, Kök Yayıncılık, Ankara </a:t>
                      </a:r>
                    </a:p>
                  </a:txBody>
                  <a:tcPr marL="0" marR="0" marT="0" marB="0" anchor="ctr">
                    <a:lnL>
                      <a:noFill/>
                    </a:lnL>
                    <a:lnR>
                      <a:noFill/>
                    </a:lnR>
                    <a:lnT>
                      <a:noFill/>
                    </a:lnT>
                    <a:lnB>
                      <a:noFill/>
                    </a:lnB>
                  </a:tcPr>
                </a:tc>
                <a:extLst>
                  <a:ext uri="{0D108BD9-81ED-4DB2-BD59-A6C34878D82A}">
                    <a16:rowId xmlns:a16="http://schemas.microsoft.com/office/drawing/2014/main" val="3792142961"/>
                  </a:ext>
                </a:extLst>
              </a:tr>
              <a:tr h="0">
                <a:tc>
                  <a:txBody>
                    <a:bodyPr/>
                    <a:lstStyle/>
                    <a:p>
                      <a:r>
                        <a:rPr lang="tr-TR">
                          <a:effectLst/>
                        </a:rPr>
                        <a:t>Aktaş Arnas,Y. 2005. Fen ve Matematik Öğreniyorum. Morpa Yayınevi, İstanbul </a:t>
                      </a:r>
                    </a:p>
                  </a:txBody>
                  <a:tcPr marL="0" marR="0" marT="0" marB="0" anchor="ctr">
                    <a:lnL>
                      <a:noFill/>
                    </a:lnL>
                    <a:lnR>
                      <a:noFill/>
                    </a:lnR>
                    <a:lnT>
                      <a:noFill/>
                    </a:lnT>
                    <a:lnB>
                      <a:noFill/>
                    </a:lnB>
                  </a:tcPr>
                </a:tc>
                <a:extLst>
                  <a:ext uri="{0D108BD9-81ED-4DB2-BD59-A6C34878D82A}">
                    <a16:rowId xmlns:a16="http://schemas.microsoft.com/office/drawing/2014/main" val="781654168"/>
                  </a:ext>
                </a:extLst>
              </a:tr>
              <a:tr h="0">
                <a:tc>
                  <a:txBody>
                    <a:bodyPr/>
                    <a:lstStyle/>
                    <a:p>
                      <a:r>
                        <a:rPr lang="tr-TR">
                          <a:effectLst/>
                        </a:rPr>
                        <a:t>Aktaş Arnas,Y. 2006. Okulöncesi Dönemde Matematik Öğretimi. Adana Nobel Tıp Kitabevi, Genişletilmiş 3. Baskı, Adana. </a:t>
                      </a:r>
                    </a:p>
                  </a:txBody>
                  <a:tcPr marL="0" marR="0" marT="0" marB="0" anchor="ctr">
                    <a:lnL>
                      <a:noFill/>
                    </a:lnL>
                    <a:lnR>
                      <a:noFill/>
                    </a:lnR>
                    <a:lnT>
                      <a:noFill/>
                    </a:lnT>
                    <a:lnB>
                      <a:noFill/>
                    </a:lnB>
                  </a:tcPr>
                </a:tc>
                <a:extLst>
                  <a:ext uri="{0D108BD9-81ED-4DB2-BD59-A6C34878D82A}">
                    <a16:rowId xmlns:a16="http://schemas.microsoft.com/office/drawing/2014/main" val="1589975403"/>
                  </a:ext>
                </a:extLst>
              </a:tr>
              <a:tr h="0">
                <a:tc>
                  <a:txBody>
                    <a:bodyPr/>
                    <a:lstStyle/>
                    <a:p>
                      <a:r>
                        <a:rPr lang="tr-TR">
                          <a:effectLst/>
                        </a:rPr>
                        <a:t>Güven, Y.1999. Okulöncesinde Matematik. Ya-Pa Yayınları, İstanbul. </a:t>
                      </a:r>
                    </a:p>
                  </a:txBody>
                  <a:tcPr marL="0" marR="0" marT="0" marB="0" anchor="ctr">
                    <a:lnL>
                      <a:noFill/>
                    </a:lnL>
                    <a:lnR>
                      <a:noFill/>
                    </a:lnR>
                    <a:lnT>
                      <a:noFill/>
                    </a:lnT>
                    <a:lnB>
                      <a:noFill/>
                    </a:lnB>
                  </a:tcPr>
                </a:tc>
                <a:extLst>
                  <a:ext uri="{0D108BD9-81ED-4DB2-BD59-A6C34878D82A}">
                    <a16:rowId xmlns:a16="http://schemas.microsoft.com/office/drawing/2014/main" val="1176838403"/>
                  </a:ext>
                </a:extLst>
              </a:tr>
              <a:tr h="0">
                <a:tc>
                  <a:txBody>
                    <a:bodyPr/>
                    <a:lstStyle/>
                    <a:p>
                      <a:r>
                        <a:rPr lang="tr-TR" dirty="0">
                          <a:effectLst/>
                        </a:rPr>
                        <a:t>Metin, N. 1992. Okulöncesi Dönemdeki Çocuklarda Matematik Kavramların Gelişimi. Ya-</a:t>
                      </a:r>
                      <a:r>
                        <a:rPr lang="tr-TR" dirty="0" err="1">
                          <a:effectLst/>
                        </a:rPr>
                        <a:t>Pa</a:t>
                      </a:r>
                      <a:r>
                        <a:rPr lang="tr-TR" dirty="0">
                          <a:effectLst/>
                        </a:rPr>
                        <a:t> Yayınları, İstanbul. </a:t>
                      </a:r>
                    </a:p>
                  </a:txBody>
                  <a:tcPr marL="0" marR="0" marT="0" marB="0" anchor="ctr">
                    <a:lnL>
                      <a:noFill/>
                    </a:lnL>
                    <a:lnR>
                      <a:noFill/>
                    </a:lnR>
                    <a:lnT>
                      <a:noFill/>
                    </a:lnT>
                    <a:lnB>
                      <a:noFill/>
                    </a:lnB>
                  </a:tcPr>
                </a:tc>
                <a:extLst>
                  <a:ext uri="{0D108BD9-81ED-4DB2-BD59-A6C34878D82A}">
                    <a16:rowId xmlns:a16="http://schemas.microsoft.com/office/drawing/2014/main" val="1053573558"/>
                  </a:ext>
                </a:extLst>
              </a:tr>
            </a:tbl>
          </a:graphicData>
        </a:graphic>
      </p:graphicFrame>
    </p:spTree>
    <p:extLst>
      <p:ext uri="{BB962C8B-B14F-4D97-AF65-F5344CB8AC3E}">
        <p14:creationId xmlns:p14="http://schemas.microsoft.com/office/powerpoint/2010/main" val="424032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4313" y="690101"/>
            <a:ext cx="11615737" cy="4401205"/>
          </a:xfrm>
          <a:prstGeom prst="rect">
            <a:avLst/>
          </a:prstGeom>
        </p:spPr>
        <p:txBody>
          <a:bodyPr wrap="square">
            <a:spAutoFit/>
          </a:bodyPr>
          <a:lstStyle/>
          <a:p>
            <a:pPr algn="just"/>
            <a:r>
              <a:rPr lang="tr-TR" sz="2800" b="1" dirty="0">
                <a:solidFill>
                  <a:srgbClr val="000000"/>
                </a:solidFill>
                <a:latin typeface="Times New Roman" panose="02020603050405020304" pitchFamily="18" charset="0"/>
              </a:rPr>
              <a:t>Fen Etkinlikleri Planlanırken Dikkat Edilecek Noktalar </a:t>
            </a:r>
          </a:p>
          <a:p>
            <a:pPr algn="just"/>
            <a:endParaRPr lang="tr-TR" sz="2800" dirty="0">
              <a:solidFill>
                <a:srgbClr val="000000"/>
              </a:solidFill>
              <a:latin typeface="Times New Roman" panose="02020603050405020304" pitchFamily="18" charset="0"/>
            </a:endParaRPr>
          </a:p>
          <a:p>
            <a:pPr algn="just"/>
            <a:r>
              <a:rPr lang="tr-TR" sz="2800" dirty="0">
                <a:solidFill>
                  <a:srgbClr val="000000"/>
                </a:solidFill>
                <a:latin typeface="Times New Roman" panose="02020603050405020304" pitchFamily="18" charset="0"/>
              </a:rPr>
              <a:t>Okul öncesi eğitiminde etkili fen çalışmaları planlanırken dikkat edilmesi gereken bazı noktalar mevcuttur. İlk olarak fen deneyimleri çocukların ön bilgileri, ön yargıları ve yanlış anlamaları dikkate alınarak planlanmalıdır. Bir çalışmaya başlamadan önce çocukların söz konusu olan öğrenme yaşantısı ile ilgili ne bilip ne bilmedikleri saptanmalıdır. Aksi takdirde planlanan öğrenme deneyimleri çocukların var olan seviyelerinin çok üstünde ya da çok altında kalma riskini taşıyacaktır. Her iki durumda da öğrenmenin gerçekleşmesi mümkün olmayacaktır. </a:t>
            </a:r>
            <a:endParaRPr lang="tr-TR" sz="4400" dirty="0"/>
          </a:p>
        </p:txBody>
      </p:sp>
    </p:spTree>
    <p:extLst>
      <p:ext uri="{BB962C8B-B14F-4D97-AF65-F5344CB8AC3E}">
        <p14:creationId xmlns:p14="http://schemas.microsoft.com/office/powerpoint/2010/main" val="35152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3" y="600075"/>
            <a:ext cx="11558589" cy="5657850"/>
          </a:xfrm>
          <a:prstGeom prst="rect">
            <a:avLst/>
          </a:prstGeom>
        </p:spPr>
      </p:pic>
    </p:spTree>
    <p:extLst>
      <p:ext uri="{BB962C8B-B14F-4D97-AF65-F5344CB8AC3E}">
        <p14:creationId xmlns:p14="http://schemas.microsoft.com/office/powerpoint/2010/main" val="134738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0038" y="1603414"/>
            <a:ext cx="11530011" cy="3539430"/>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Okul öncesi çocukları, işlem öncesi düşünceye sahip oldukları ve soyut düşünme gerektiren fen deneyimlerinin onların gelişim seviyesi ile bağdaşmamasıdır. Bu nedenle çocukların aktif şekilde katılabilecekleri, duyularını kullanarak öğrenmelerini sağlayabilecek çeşit-li ve nitelikli deneyimlere yer verilmesi gerekmektedir. Dokunulmayan, görülemeyen, tadılamayan, koklanamayan ve duyulamayan fenomenler çocuklara öğretilmemelidir. Çocuklar kavramları somut nesneleri kullanarak ve birçok deneyim araştırmaları sonucunda geliştirirler. </a:t>
            </a:r>
            <a:endParaRPr lang="tr-TR" sz="4400" dirty="0"/>
          </a:p>
        </p:txBody>
      </p:sp>
    </p:spTree>
    <p:extLst>
      <p:ext uri="{BB962C8B-B14F-4D97-AF65-F5344CB8AC3E}">
        <p14:creationId xmlns:p14="http://schemas.microsoft.com/office/powerpoint/2010/main" val="363439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8" y="571500"/>
            <a:ext cx="11644311" cy="5729288"/>
          </a:xfrm>
          <a:prstGeom prst="rect">
            <a:avLst/>
          </a:prstGeom>
        </p:spPr>
      </p:pic>
    </p:spTree>
    <p:extLst>
      <p:ext uri="{BB962C8B-B14F-4D97-AF65-F5344CB8AC3E}">
        <p14:creationId xmlns:p14="http://schemas.microsoft.com/office/powerpoint/2010/main" val="282997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4337" y="974765"/>
            <a:ext cx="11487149" cy="4524315"/>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Çocukların ilgisini çekebilecek konular seçmek gerekmektedir. Bu konular </a:t>
            </a:r>
            <a:r>
              <a:rPr lang="tr-TR" sz="2800" dirty="0">
                <a:solidFill>
                  <a:srgbClr val="000000"/>
                </a:solidFill>
                <a:latin typeface="Times New Roman" panose="02020603050405020304" pitchFamily="18" charset="0"/>
              </a:rPr>
              <a:t>çevrede</a:t>
            </a:r>
            <a:r>
              <a:rPr lang="tr-TR" sz="3200" dirty="0">
                <a:solidFill>
                  <a:srgbClr val="000000"/>
                </a:solidFill>
                <a:latin typeface="Times New Roman" panose="02020603050405020304" pitchFamily="18" charset="0"/>
              </a:rPr>
              <a:t> her zaman karşılaşabildiğimiz basit konulardır. Konu seçildikten sonra çocuklara yeterli süreyi tanıyarak ayrıntılarıyla seçilmiş konu ile ilgili gerçekleşen durumu ya da özellikleri incelemek için fırsatlar vermek gerekmektedir. Çalışmalar süresince yeri geldiğinde kazanılmış yeni becerilerin ve öğrenilenlerin tekrar edilmesi ve pekiştirilmesi de sağlanmalıdır. Bu çalışmalarda da tüm okul öncesi etkinliklerde olduğu gibi oyunu unutmamak ve çalışmaları oyunla gerçekleştirmek gereklidir. </a:t>
            </a:r>
            <a:endParaRPr lang="tr-TR" sz="4800" dirty="0"/>
          </a:p>
        </p:txBody>
      </p:sp>
    </p:spTree>
    <p:extLst>
      <p:ext uri="{BB962C8B-B14F-4D97-AF65-F5344CB8AC3E}">
        <p14:creationId xmlns:p14="http://schemas.microsoft.com/office/powerpoint/2010/main" val="255562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5763" y="1372642"/>
            <a:ext cx="11444287" cy="3539430"/>
          </a:xfrm>
          <a:prstGeom prst="rect">
            <a:avLst/>
          </a:prstGeom>
        </p:spPr>
        <p:txBody>
          <a:bodyPr wrap="square">
            <a:spAutoFit/>
          </a:bodyPr>
          <a:lstStyle/>
          <a:p>
            <a:pPr algn="just"/>
            <a:r>
              <a:rPr lang="tr-TR" sz="3200" dirty="0">
                <a:solidFill>
                  <a:srgbClr val="000000"/>
                </a:solidFill>
                <a:latin typeface="Times New Roman" panose="02020603050405020304" pitchFamily="18" charset="0"/>
              </a:rPr>
              <a:t>Etkinliklerin çocuklara seçim yapma fırsatı sunması, beş duyuyu kullanmaya yönelik, eğlenceli ve tartışma ortamı yaratabilecek nitelikte olması, çocuklara birden çok beceri ve bilgi kazandırmayı amaçlaması sağlanmalıdır. Çocukların fikirlerini ve gözlemlediklerini sözel olarak ifade etmelerinin yanı sıra çizim ya da oyunlar yolu ile yansıtmalarını sağlamak gelişimleri açısından yararlıdır. </a:t>
            </a:r>
            <a:endParaRPr lang="tr-TR" sz="4800" dirty="0"/>
          </a:p>
        </p:txBody>
      </p:sp>
    </p:spTree>
    <p:extLst>
      <p:ext uri="{BB962C8B-B14F-4D97-AF65-F5344CB8AC3E}">
        <p14:creationId xmlns:p14="http://schemas.microsoft.com/office/powerpoint/2010/main" val="254626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887" y="567942"/>
            <a:ext cx="11472863" cy="4832092"/>
          </a:xfrm>
          <a:prstGeom prst="rect">
            <a:avLst/>
          </a:prstGeom>
        </p:spPr>
        <p:txBody>
          <a:bodyPr wrap="square">
            <a:spAutoFit/>
          </a:bodyPr>
          <a:lstStyle/>
          <a:p>
            <a:endParaRPr lang="tr-TR" sz="1200" dirty="0">
              <a:solidFill>
                <a:srgbClr val="000000"/>
              </a:solidFill>
              <a:latin typeface="Times New Roman" panose="02020603050405020304" pitchFamily="18" charset="0"/>
            </a:endParaRPr>
          </a:p>
          <a:p>
            <a:pPr algn="ctr"/>
            <a:r>
              <a:rPr lang="tr-TR" sz="3600" b="1" dirty="0">
                <a:solidFill>
                  <a:srgbClr val="000000"/>
                </a:solidFill>
                <a:latin typeface="Times New Roman" panose="02020603050405020304" pitchFamily="18" charset="0"/>
              </a:rPr>
              <a:t>Sınıf ortamında fen etkinlikleri gerçekleştirebilmek için dikkat edilmesi gereken özellikler</a:t>
            </a:r>
            <a:r>
              <a:rPr lang="tr-TR" sz="2000" b="1" dirty="0">
                <a:solidFill>
                  <a:srgbClr val="000000"/>
                </a:solidFill>
                <a:latin typeface="Times New Roman" panose="02020603050405020304" pitchFamily="18" charset="0"/>
              </a:rPr>
              <a:t>: </a:t>
            </a:r>
          </a:p>
          <a:p>
            <a:pPr algn="ctr"/>
            <a:endParaRPr lang="tr-TR" sz="2000" b="1" dirty="0">
              <a:solidFill>
                <a:srgbClr val="000000"/>
              </a:solidFill>
              <a:latin typeface="Times New Roman" panose="02020603050405020304" pitchFamily="18" charset="0"/>
            </a:endParaRPr>
          </a:p>
          <a:p>
            <a:pPr algn="just"/>
            <a:endParaRPr lang="tr-TR" sz="1200"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tr-TR" sz="2400" dirty="0">
                <a:solidFill>
                  <a:srgbClr val="000000"/>
                </a:solidFill>
                <a:latin typeface="Times New Roman" panose="02020603050405020304" pitchFamily="18" charset="0"/>
              </a:rPr>
              <a:t> Öncelikle sınıf içinde hazırlanacak fen ve doğa merkezi çocuk göz hizasında raflara gerekli olan ve çocuklar için tehlike oluşturmayacak nitelik-te malzemeler yerleştirilmeli ve bu malzemelerin belirli aralıklarla çocuklar tarafından yenilenmesi sağlanmalıdır. Çocukların bu malzemeleri </a:t>
            </a:r>
            <a:r>
              <a:rPr lang="tr-TR" sz="2400" dirty="0" err="1">
                <a:solidFill>
                  <a:srgbClr val="000000"/>
                </a:solidFill>
                <a:latin typeface="Times New Roman" panose="02020603050405020304" pitchFamily="18" charset="0"/>
              </a:rPr>
              <a:t>manipule</a:t>
            </a:r>
            <a:r>
              <a:rPr lang="tr-TR" sz="2400" dirty="0">
                <a:solidFill>
                  <a:srgbClr val="000000"/>
                </a:solidFill>
                <a:latin typeface="Times New Roman" panose="02020603050405020304" pitchFamily="18" charset="0"/>
              </a:rPr>
              <a:t> ederek ve bunlarla kendi kendilerine özgürce deneyler yaparak keşfetmelerine yardımcı olmak gerekmektedir. </a:t>
            </a:r>
          </a:p>
          <a:p>
            <a:pPr marL="457200" indent="-457200" algn="just">
              <a:buFont typeface="Arial" panose="020B0604020202020204" pitchFamily="34" charset="0"/>
              <a:buChar char="•"/>
            </a:pPr>
            <a:r>
              <a:rPr lang="tr-TR" sz="2400" dirty="0">
                <a:solidFill>
                  <a:srgbClr val="000000"/>
                </a:solidFill>
                <a:latin typeface="Times New Roman" panose="02020603050405020304" pitchFamily="18" charset="0"/>
              </a:rPr>
              <a:t>Uygulanacak etkinlikler için gerekli tüm materyaller kullanıma hazır şe-kilde düzenlenmelidir. Etkinliğin uygulanacağı ortamda çocukların dikkatini dağıtabilecek durumların ve malzemelerin olmamasına dikkat etmelidir. </a:t>
            </a:r>
          </a:p>
        </p:txBody>
      </p:sp>
    </p:spTree>
    <p:extLst>
      <p:ext uri="{BB962C8B-B14F-4D97-AF65-F5344CB8AC3E}">
        <p14:creationId xmlns:p14="http://schemas.microsoft.com/office/powerpoint/2010/main" val="4231079100"/>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1229</Words>
  <Application>Microsoft Macintosh PowerPoint</Application>
  <PresentationFormat>Geniş ekran</PresentationFormat>
  <Paragraphs>38</Paragraphs>
  <Slides>27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Arial Rounded MT Bold</vt:lpstr>
      <vt:lpstr>Arial TUR</vt:lpstr>
      <vt:lpstr>Calibri</vt:lpstr>
      <vt:lpstr>Calibri Light</vt:lpstr>
      <vt:lpstr>Jokerman</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12</cp:revision>
  <dcterms:created xsi:type="dcterms:W3CDTF">2017-12-02T18:14:13Z</dcterms:created>
  <dcterms:modified xsi:type="dcterms:W3CDTF">2020-05-04T20:03:59Z</dcterms:modified>
</cp:coreProperties>
</file>