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2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86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261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256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643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500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22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739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39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77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65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50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70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38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87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81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88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ABA4308-9CC0-4D40-9024-E34856F25D93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86BE9E-79DC-49F8-9B43-2C27436FB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00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VET144 BİLGİSAYAR PROGRAMLAMA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147252" y="3868805"/>
            <a:ext cx="6400800" cy="1947333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Prof. Dr. İ. Safa GÜRCAN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59329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Html’e Giriş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685800"/>
            <a:ext cx="10105708" cy="3861262"/>
          </a:xfrm>
        </p:spPr>
        <p:txBody>
          <a:bodyPr>
            <a:noAutofit/>
          </a:bodyPr>
          <a:lstStyle/>
          <a:p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Hypertext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Markup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Language (HTML ) belgelerin birbirlerine nasıl bağlanacaklarını ve belge içindeki metin ve resimlerin nasıl yerleşeceklerini belirleyen ve etiket (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tag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) denilen kod parçalarından oluşan bir sistemdir. Belgeleri birbirlerine bağlamak için kullanılan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Hypertextler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oldukça güçlüdürler. Internet üzerinde yaşayan World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Wide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Web (Kısaca WWW ya da Web ), HTML sisteminin arkasında etkileşimli, çok platformlu,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multimedia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 ve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</a:rPr>
              <a:t>client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</a:rPr>
              <a:t>/server uygulamaları yaratmak için kullanılır. </a:t>
            </a:r>
            <a:endParaRPr lang="tr-TR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76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Html’e Giriş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685800"/>
            <a:ext cx="10105708" cy="3801532"/>
          </a:xfrm>
        </p:spPr>
        <p:txBody>
          <a:bodyPr>
            <a:normAutofit lnSpcReduction="10000"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Web, formatlı metinler, ses ve resimlerden oluşan "yaşayan" belgelerden oluşur. Bu belgeler </a:t>
            </a:r>
            <a:r>
              <a:rPr lang="tr-TR" sz="2800" dirty="0" err="1">
                <a:solidFill>
                  <a:schemeClr val="tx1"/>
                </a:solidFill>
              </a:rPr>
              <a:t>Webspace</a:t>
            </a:r>
            <a:r>
              <a:rPr lang="tr-TR" sz="2800" dirty="0">
                <a:solidFill>
                  <a:schemeClr val="tx1"/>
                </a:solidFill>
              </a:rPr>
              <a:t> denen alanları oluşturur. Bir </a:t>
            </a:r>
            <a:r>
              <a:rPr lang="tr-TR" sz="2800" dirty="0" err="1">
                <a:solidFill>
                  <a:schemeClr val="tx1"/>
                </a:solidFill>
              </a:rPr>
              <a:t>webspace</a:t>
            </a:r>
            <a:r>
              <a:rPr lang="tr-TR" sz="2800" dirty="0">
                <a:solidFill>
                  <a:schemeClr val="tx1"/>
                </a:solidFill>
              </a:rPr>
              <a:t> tipik </a:t>
            </a:r>
            <a:r>
              <a:rPr lang="tr-TR" sz="2800" dirty="0" err="1">
                <a:solidFill>
                  <a:schemeClr val="tx1"/>
                </a:solidFill>
              </a:rPr>
              <a:t>olarak,home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page</a:t>
            </a:r>
            <a:r>
              <a:rPr lang="tr-TR" sz="2800" dirty="0">
                <a:solidFill>
                  <a:schemeClr val="tx1"/>
                </a:solidFill>
              </a:rPr>
              <a:t> etrafında biriken </a:t>
            </a:r>
            <a:r>
              <a:rPr lang="tr-TR" sz="2800" dirty="0" err="1">
                <a:solidFill>
                  <a:schemeClr val="tx1"/>
                </a:solidFill>
              </a:rPr>
              <a:t>linkli</a:t>
            </a:r>
            <a:r>
              <a:rPr lang="tr-TR" sz="2800" dirty="0">
                <a:solidFill>
                  <a:schemeClr val="tx1"/>
                </a:solidFill>
              </a:rPr>
              <a:t> sayfalardan oluşur. Bu linkler </a:t>
            </a:r>
            <a:r>
              <a:rPr lang="tr-TR" sz="2800" dirty="0" err="1">
                <a:solidFill>
                  <a:schemeClr val="tx1"/>
                </a:solidFill>
              </a:rPr>
              <a:t>webspace</a:t>
            </a:r>
            <a:r>
              <a:rPr lang="tr-TR" sz="2800" dirty="0">
                <a:solidFill>
                  <a:schemeClr val="tx1"/>
                </a:solidFill>
              </a:rPr>
              <a:t> içinden bir iç adres ya da dış kaynaklı bir adres olabilir. Bir </a:t>
            </a:r>
            <a:r>
              <a:rPr lang="tr-TR" sz="2800" dirty="0" err="1">
                <a:solidFill>
                  <a:schemeClr val="tx1"/>
                </a:solidFill>
              </a:rPr>
              <a:t>home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page</a:t>
            </a:r>
            <a:r>
              <a:rPr lang="tr-TR" sz="2800" dirty="0">
                <a:solidFill>
                  <a:schemeClr val="tx1"/>
                </a:solidFill>
              </a:rPr>
              <a:t> ise bilgi paylaşımını sağlamak için kullanılan bir sanal buluşma ortamı durumundadır.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388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Html’e Giriş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685800"/>
            <a:ext cx="10380028" cy="3615267"/>
          </a:xfrm>
        </p:spPr>
        <p:txBody>
          <a:bodyPr>
            <a:normAutofit lnSpcReduction="10000"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Teknik olarak HTML, Standard </a:t>
            </a:r>
            <a:r>
              <a:rPr lang="tr-TR" sz="2800" dirty="0" err="1">
                <a:solidFill>
                  <a:schemeClr val="tx1"/>
                </a:solidFill>
              </a:rPr>
              <a:t>Generalized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Markup</a:t>
            </a:r>
            <a:r>
              <a:rPr lang="tr-TR" sz="2800" dirty="0">
                <a:solidFill>
                  <a:schemeClr val="tx1"/>
                </a:solidFill>
              </a:rPr>
              <a:t> Language (SGML ) </a:t>
            </a:r>
            <a:r>
              <a:rPr lang="tr-TR" sz="2800" dirty="0" err="1">
                <a:solidFill>
                  <a:schemeClr val="tx1"/>
                </a:solidFill>
              </a:rPr>
              <a:t>Document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Type</a:t>
            </a:r>
            <a:r>
              <a:rPr lang="tr-TR" sz="2800" dirty="0">
                <a:solidFill>
                  <a:schemeClr val="tx1"/>
                </a:solidFill>
              </a:rPr>
              <a:t> Definition (DTD ) olarak tanımlanır. İlk olarak IBM tarafından 1960’ların sonlarında, değişik bilgisayar ortamlarında belge taşıma sorununa çözüm olarak GML (General </a:t>
            </a:r>
            <a:r>
              <a:rPr lang="tr-TR" sz="2800" dirty="0" err="1">
                <a:solidFill>
                  <a:schemeClr val="tx1"/>
                </a:solidFill>
              </a:rPr>
              <a:t>Markup</a:t>
            </a:r>
            <a:r>
              <a:rPr lang="tr-TR" sz="2800" dirty="0">
                <a:solidFill>
                  <a:schemeClr val="tx1"/>
                </a:solidFill>
              </a:rPr>
              <a:t> Language ) olarak geliştirilmiştir. Zaman içinde GML, SGML olarak International </a:t>
            </a:r>
            <a:r>
              <a:rPr lang="tr-TR" sz="2800" dirty="0" err="1">
                <a:solidFill>
                  <a:schemeClr val="tx1"/>
                </a:solidFill>
              </a:rPr>
              <a:t>Standards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Organization</a:t>
            </a:r>
            <a:r>
              <a:rPr lang="tr-TR" sz="2800" dirty="0">
                <a:solidFill>
                  <a:schemeClr val="tx1"/>
                </a:solidFill>
              </a:rPr>
              <a:t> (ISO ) tarafından standart haline getirildi.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369328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210</Words>
  <Application>Microsoft Office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Dilim</vt:lpstr>
      <vt:lpstr>VET144 BİLGİSAYAR PROGRAMLAMA</vt:lpstr>
      <vt:lpstr>Html’e Giriş </vt:lpstr>
      <vt:lpstr>Html’e Giriş </vt:lpstr>
      <vt:lpstr>Html’e Giriş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VET144 BİLGİSAYAR PROGRAMLAMA</dc:title>
  <dc:creator>sgurcan</dc:creator>
  <cp:lastModifiedBy>sgurcan</cp:lastModifiedBy>
  <cp:revision>1</cp:revision>
  <dcterms:created xsi:type="dcterms:W3CDTF">2018-05-09T06:15:53Z</dcterms:created>
  <dcterms:modified xsi:type="dcterms:W3CDTF">2018-05-09T06:22:20Z</dcterms:modified>
</cp:coreProperties>
</file>