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4308-9CC0-4D40-9024-E34856F25D93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BE9E-79DC-49F8-9B43-2C27436FB39A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7233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4308-9CC0-4D40-9024-E34856F25D93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BE9E-79DC-49F8-9B43-2C27436FB3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4864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4308-9CC0-4D40-9024-E34856F25D93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BE9E-79DC-49F8-9B43-2C27436FB3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261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4308-9CC0-4D40-9024-E34856F25D93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BE9E-79DC-49F8-9B43-2C27436FB39A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3256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4308-9CC0-4D40-9024-E34856F25D93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BE9E-79DC-49F8-9B43-2C27436FB3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0643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4308-9CC0-4D40-9024-E34856F25D93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BE9E-79DC-49F8-9B43-2C27436FB39A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95003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4308-9CC0-4D40-9024-E34856F25D93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BE9E-79DC-49F8-9B43-2C27436FB3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9229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4308-9CC0-4D40-9024-E34856F25D93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BE9E-79DC-49F8-9B43-2C27436FB3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57391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4308-9CC0-4D40-9024-E34856F25D93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BE9E-79DC-49F8-9B43-2C27436FB3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5395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4308-9CC0-4D40-9024-E34856F25D93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BE9E-79DC-49F8-9B43-2C27436FB3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6779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4308-9CC0-4D40-9024-E34856F25D93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BE9E-79DC-49F8-9B43-2C27436FB3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6652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4308-9CC0-4D40-9024-E34856F25D93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BE9E-79DC-49F8-9B43-2C27436FB3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8504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4308-9CC0-4D40-9024-E34856F25D93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BE9E-79DC-49F8-9B43-2C27436FB3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8709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4308-9CC0-4D40-9024-E34856F25D93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BE9E-79DC-49F8-9B43-2C27436FB3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4387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4308-9CC0-4D40-9024-E34856F25D93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BE9E-79DC-49F8-9B43-2C27436FB3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9876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4308-9CC0-4D40-9024-E34856F25D93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BE9E-79DC-49F8-9B43-2C27436FB3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2817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4308-9CC0-4D40-9024-E34856F25D93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BE9E-79DC-49F8-9B43-2C27436FB3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0884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ABA4308-9CC0-4D40-9024-E34856F25D93}" type="datetimeFigureOut">
              <a:rPr lang="tr-TR" smtClean="0"/>
              <a:t>9.05.2018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186BE9E-79DC-49F8-9B43-2C27436FB3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1003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  <p:sldLayoutId id="2147483788" r:id="rId15"/>
    <p:sldLayoutId id="2147483789" r:id="rId16"/>
    <p:sldLayoutId id="214748379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5400" dirty="0" smtClean="0"/>
              <a:t>VET144 BİLGİSAYAR PROGRAMLAMA</a:t>
            </a:r>
            <a:endParaRPr lang="tr-TR" sz="5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147252" y="3868805"/>
            <a:ext cx="6400800" cy="1947333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Prof. Dr. İ. Safa GÜRCAN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3593295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Html’e Giriş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685800"/>
            <a:ext cx="10105708" cy="3861262"/>
          </a:xfrm>
        </p:spPr>
        <p:txBody>
          <a:bodyPr>
            <a:noAutofit/>
          </a:bodyPr>
          <a:lstStyle/>
          <a:p>
            <a:r>
              <a:rPr lang="tr-TR" sz="2400" dirty="0" err="1">
                <a:solidFill>
                  <a:schemeClr val="tx1">
                    <a:lumMod val="95000"/>
                  </a:schemeClr>
                </a:solidFill>
              </a:rPr>
              <a:t>Hypertext</a:t>
            </a:r>
            <a:r>
              <a:rPr lang="tr-TR" sz="24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tr-TR" sz="2400" dirty="0" err="1">
                <a:solidFill>
                  <a:schemeClr val="tx1">
                    <a:lumMod val="95000"/>
                  </a:schemeClr>
                </a:solidFill>
              </a:rPr>
              <a:t>Markup</a:t>
            </a:r>
            <a:r>
              <a:rPr lang="tr-TR" sz="2400" dirty="0">
                <a:solidFill>
                  <a:schemeClr val="tx1">
                    <a:lumMod val="95000"/>
                  </a:schemeClr>
                </a:solidFill>
              </a:rPr>
              <a:t> Language (HTML ) belgelerin birbirlerine nasıl bağlanacaklarını ve belge içindeki metin ve resimlerin nasıl yerleşeceklerini belirleyen ve etiket (</a:t>
            </a:r>
            <a:r>
              <a:rPr lang="tr-TR" sz="2400" dirty="0" err="1">
                <a:solidFill>
                  <a:schemeClr val="tx1">
                    <a:lumMod val="95000"/>
                  </a:schemeClr>
                </a:solidFill>
              </a:rPr>
              <a:t>tag</a:t>
            </a:r>
            <a:r>
              <a:rPr lang="tr-TR" sz="2400" dirty="0">
                <a:solidFill>
                  <a:schemeClr val="tx1">
                    <a:lumMod val="95000"/>
                  </a:schemeClr>
                </a:solidFill>
              </a:rPr>
              <a:t> ) denilen kod parçalarından oluşan bir sistemdir. Belgeleri birbirlerine bağlamak için kullanılan </a:t>
            </a:r>
            <a:r>
              <a:rPr lang="tr-TR" sz="2400" dirty="0" err="1">
                <a:solidFill>
                  <a:schemeClr val="tx1">
                    <a:lumMod val="95000"/>
                  </a:schemeClr>
                </a:solidFill>
              </a:rPr>
              <a:t>Hypertextler</a:t>
            </a:r>
            <a:r>
              <a:rPr lang="tr-TR" sz="2400" dirty="0">
                <a:solidFill>
                  <a:schemeClr val="tx1">
                    <a:lumMod val="95000"/>
                  </a:schemeClr>
                </a:solidFill>
              </a:rPr>
              <a:t> oldukça güçlüdürler. Internet üzerinde yaşayan World </a:t>
            </a:r>
            <a:r>
              <a:rPr lang="tr-TR" sz="2400" dirty="0" err="1">
                <a:solidFill>
                  <a:schemeClr val="tx1">
                    <a:lumMod val="95000"/>
                  </a:schemeClr>
                </a:solidFill>
              </a:rPr>
              <a:t>Wide</a:t>
            </a:r>
            <a:r>
              <a:rPr lang="tr-TR" sz="2400" dirty="0">
                <a:solidFill>
                  <a:schemeClr val="tx1">
                    <a:lumMod val="95000"/>
                  </a:schemeClr>
                </a:solidFill>
              </a:rPr>
              <a:t> Web (Kısaca WWW ya da Web ), HTML sisteminin arkasında etkileşimli, çok platformlu, </a:t>
            </a:r>
            <a:r>
              <a:rPr lang="tr-TR" sz="2400" dirty="0" err="1">
                <a:solidFill>
                  <a:schemeClr val="tx1">
                    <a:lumMod val="95000"/>
                  </a:schemeClr>
                </a:solidFill>
              </a:rPr>
              <a:t>multimedia</a:t>
            </a:r>
            <a:r>
              <a:rPr lang="tr-TR" sz="2400" dirty="0">
                <a:solidFill>
                  <a:schemeClr val="tx1">
                    <a:lumMod val="95000"/>
                  </a:schemeClr>
                </a:solidFill>
              </a:rPr>
              <a:t> ve </a:t>
            </a:r>
            <a:r>
              <a:rPr lang="tr-TR" sz="2400" dirty="0" err="1">
                <a:solidFill>
                  <a:schemeClr val="tx1">
                    <a:lumMod val="95000"/>
                  </a:schemeClr>
                </a:solidFill>
              </a:rPr>
              <a:t>client</a:t>
            </a:r>
            <a:r>
              <a:rPr lang="tr-TR" sz="2400" dirty="0">
                <a:solidFill>
                  <a:schemeClr val="tx1">
                    <a:lumMod val="95000"/>
                  </a:schemeClr>
                </a:solidFill>
              </a:rPr>
              <a:t>/server uygulamaları yaratmak için kullanılır. </a:t>
            </a:r>
            <a:endParaRPr lang="tr-TR" sz="24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761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Html’e Giriş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685800"/>
            <a:ext cx="10105708" cy="3801532"/>
          </a:xfrm>
        </p:spPr>
        <p:txBody>
          <a:bodyPr>
            <a:normAutofit lnSpcReduction="10000"/>
          </a:bodyPr>
          <a:lstStyle/>
          <a:p>
            <a:r>
              <a:rPr lang="tr-TR" sz="2800" dirty="0">
                <a:solidFill>
                  <a:schemeClr val="tx1"/>
                </a:solidFill>
              </a:rPr>
              <a:t>Web, formatlı metinler, ses ve resimlerden oluşan "yaşayan" belgelerden oluşur. Bu belgeler </a:t>
            </a:r>
            <a:r>
              <a:rPr lang="tr-TR" sz="2800" dirty="0" err="1">
                <a:solidFill>
                  <a:schemeClr val="tx1"/>
                </a:solidFill>
              </a:rPr>
              <a:t>Webspace</a:t>
            </a:r>
            <a:r>
              <a:rPr lang="tr-TR" sz="2800" dirty="0">
                <a:solidFill>
                  <a:schemeClr val="tx1"/>
                </a:solidFill>
              </a:rPr>
              <a:t> denen alanları oluşturur. Bir </a:t>
            </a:r>
            <a:r>
              <a:rPr lang="tr-TR" sz="2800" dirty="0" err="1">
                <a:solidFill>
                  <a:schemeClr val="tx1"/>
                </a:solidFill>
              </a:rPr>
              <a:t>webspace</a:t>
            </a:r>
            <a:r>
              <a:rPr lang="tr-TR" sz="2800" dirty="0">
                <a:solidFill>
                  <a:schemeClr val="tx1"/>
                </a:solidFill>
              </a:rPr>
              <a:t> tipik </a:t>
            </a:r>
            <a:r>
              <a:rPr lang="tr-TR" sz="2800" dirty="0" err="1">
                <a:solidFill>
                  <a:schemeClr val="tx1"/>
                </a:solidFill>
              </a:rPr>
              <a:t>olarak,home</a:t>
            </a:r>
            <a:r>
              <a:rPr lang="tr-TR" sz="2800" dirty="0">
                <a:solidFill>
                  <a:schemeClr val="tx1"/>
                </a:solidFill>
              </a:rPr>
              <a:t> </a:t>
            </a:r>
            <a:r>
              <a:rPr lang="tr-TR" sz="2800" dirty="0" err="1">
                <a:solidFill>
                  <a:schemeClr val="tx1"/>
                </a:solidFill>
              </a:rPr>
              <a:t>page</a:t>
            </a:r>
            <a:r>
              <a:rPr lang="tr-TR" sz="2800" dirty="0">
                <a:solidFill>
                  <a:schemeClr val="tx1"/>
                </a:solidFill>
              </a:rPr>
              <a:t> etrafında biriken </a:t>
            </a:r>
            <a:r>
              <a:rPr lang="tr-TR" sz="2800" dirty="0" err="1">
                <a:solidFill>
                  <a:schemeClr val="tx1"/>
                </a:solidFill>
              </a:rPr>
              <a:t>linkli</a:t>
            </a:r>
            <a:r>
              <a:rPr lang="tr-TR" sz="2800" dirty="0">
                <a:solidFill>
                  <a:schemeClr val="tx1"/>
                </a:solidFill>
              </a:rPr>
              <a:t> sayfalardan oluşur. Bu linkler </a:t>
            </a:r>
            <a:r>
              <a:rPr lang="tr-TR" sz="2800" dirty="0" err="1">
                <a:solidFill>
                  <a:schemeClr val="tx1"/>
                </a:solidFill>
              </a:rPr>
              <a:t>webspace</a:t>
            </a:r>
            <a:r>
              <a:rPr lang="tr-TR" sz="2800" dirty="0">
                <a:solidFill>
                  <a:schemeClr val="tx1"/>
                </a:solidFill>
              </a:rPr>
              <a:t> içinden bir iç adres ya da dış kaynaklı bir adres olabilir. Bir </a:t>
            </a:r>
            <a:r>
              <a:rPr lang="tr-TR" sz="2800" dirty="0" err="1">
                <a:solidFill>
                  <a:schemeClr val="tx1"/>
                </a:solidFill>
              </a:rPr>
              <a:t>home</a:t>
            </a:r>
            <a:r>
              <a:rPr lang="tr-TR" sz="2800" dirty="0">
                <a:solidFill>
                  <a:schemeClr val="tx1"/>
                </a:solidFill>
              </a:rPr>
              <a:t> </a:t>
            </a:r>
            <a:r>
              <a:rPr lang="tr-TR" sz="2800" dirty="0" err="1">
                <a:solidFill>
                  <a:schemeClr val="tx1"/>
                </a:solidFill>
              </a:rPr>
              <a:t>page</a:t>
            </a:r>
            <a:r>
              <a:rPr lang="tr-TR" sz="2800" dirty="0">
                <a:solidFill>
                  <a:schemeClr val="tx1"/>
                </a:solidFill>
              </a:rPr>
              <a:t> ise bilgi paylaşımını sağlamak için kullanılan bir sanal buluşma ortamı durumundadır.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9388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Html’e Giriş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685800"/>
            <a:ext cx="10380028" cy="3615267"/>
          </a:xfrm>
        </p:spPr>
        <p:txBody>
          <a:bodyPr>
            <a:normAutofit lnSpcReduction="10000"/>
          </a:bodyPr>
          <a:lstStyle/>
          <a:p>
            <a:r>
              <a:rPr lang="tr-TR" sz="2800" dirty="0">
                <a:solidFill>
                  <a:schemeClr val="tx1"/>
                </a:solidFill>
              </a:rPr>
              <a:t>Teknik olarak HTML, Standard </a:t>
            </a:r>
            <a:r>
              <a:rPr lang="tr-TR" sz="2800" dirty="0" err="1">
                <a:solidFill>
                  <a:schemeClr val="tx1"/>
                </a:solidFill>
              </a:rPr>
              <a:t>Generalized</a:t>
            </a:r>
            <a:r>
              <a:rPr lang="tr-TR" sz="2800" dirty="0">
                <a:solidFill>
                  <a:schemeClr val="tx1"/>
                </a:solidFill>
              </a:rPr>
              <a:t> </a:t>
            </a:r>
            <a:r>
              <a:rPr lang="tr-TR" sz="2800" dirty="0" err="1">
                <a:solidFill>
                  <a:schemeClr val="tx1"/>
                </a:solidFill>
              </a:rPr>
              <a:t>Markup</a:t>
            </a:r>
            <a:r>
              <a:rPr lang="tr-TR" sz="2800" dirty="0">
                <a:solidFill>
                  <a:schemeClr val="tx1"/>
                </a:solidFill>
              </a:rPr>
              <a:t> Language (SGML ) </a:t>
            </a:r>
            <a:r>
              <a:rPr lang="tr-TR" sz="2800" dirty="0" err="1">
                <a:solidFill>
                  <a:schemeClr val="tx1"/>
                </a:solidFill>
              </a:rPr>
              <a:t>Document</a:t>
            </a:r>
            <a:r>
              <a:rPr lang="tr-TR" sz="2800" dirty="0">
                <a:solidFill>
                  <a:schemeClr val="tx1"/>
                </a:solidFill>
              </a:rPr>
              <a:t> </a:t>
            </a:r>
            <a:r>
              <a:rPr lang="tr-TR" sz="2800" dirty="0" err="1">
                <a:solidFill>
                  <a:schemeClr val="tx1"/>
                </a:solidFill>
              </a:rPr>
              <a:t>Type</a:t>
            </a:r>
            <a:r>
              <a:rPr lang="tr-TR" sz="2800" dirty="0">
                <a:solidFill>
                  <a:schemeClr val="tx1"/>
                </a:solidFill>
              </a:rPr>
              <a:t> Definition (DTD ) olarak tanımlanır. İlk olarak IBM tarafından 1960’ların sonlarında, değişik bilgisayar ortamlarında belge taşıma sorununa çözüm olarak GML (General </a:t>
            </a:r>
            <a:r>
              <a:rPr lang="tr-TR" sz="2800" dirty="0" err="1">
                <a:solidFill>
                  <a:schemeClr val="tx1"/>
                </a:solidFill>
              </a:rPr>
              <a:t>Markup</a:t>
            </a:r>
            <a:r>
              <a:rPr lang="tr-TR" sz="2800" dirty="0">
                <a:solidFill>
                  <a:schemeClr val="tx1"/>
                </a:solidFill>
              </a:rPr>
              <a:t> Language ) olarak geliştirilmiştir. Zaman içinde GML, SGML olarak International </a:t>
            </a:r>
            <a:r>
              <a:rPr lang="tr-TR" sz="2800" dirty="0" err="1">
                <a:solidFill>
                  <a:schemeClr val="tx1"/>
                </a:solidFill>
              </a:rPr>
              <a:t>Standards</a:t>
            </a:r>
            <a:r>
              <a:rPr lang="tr-TR" sz="2800" dirty="0">
                <a:solidFill>
                  <a:schemeClr val="tx1"/>
                </a:solidFill>
              </a:rPr>
              <a:t> </a:t>
            </a:r>
            <a:r>
              <a:rPr lang="tr-TR" sz="2800" dirty="0" err="1">
                <a:solidFill>
                  <a:schemeClr val="tx1"/>
                </a:solidFill>
              </a:rPr>
              <a:t>Organization</a:t>
            </a:r>
            <a:r>
              <a:rPr lang="tr-TR" sz="2800" dirty="0">
                <a:solidFill>
                  <a:schemeClr val="tx1"/>
                </a:solidFill>
              </a:rPr>
              <a:t> (ISO ) tarafından standart haline getirildi.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3693288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</TotalTime>
  <Words>210</Words>
  <Application>Microsoft Office PowerPoint</Application>
  <PresentationFormat>Geniş ekran</PresentationFormat>
  <Paragraphs>8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Dilim</vt:lpstr>
      <vt:lpstr>VET144 BİLGİSAYAR PROGRAMLAMA</vt:lpstr>
      <vt:lpstr>Html’e Giriş </vt:lpstr>
      <vt:lpstr>Html’e Giriş </vt:lpstr>
      <vt:lpstr>Html’e Giriş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VET144 BİLGİSAYAR PROGRAMLAMA</dc:title>
  <dc:creator>sgurcan</dc:creator>
  <cp:lastModifiedBy>sgurcan</cp:lastModifiedBy>
  <cp:revision>1</cp:revision>
  <dcterms:created xsi:type="dcterms:W3CDTF">2018-05-09T06:15:53Z</dcterms:created>
  <dcterms:modified xsi:type="dcterms:W3CDTF">2018-05-09T06:22:20Z</dcterms:modified>
</cp:coreProperties>
</file>