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4FD4BC8-8A34-4D24-93E4-A6E69EF8508C}"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3520711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FD4BC8-8A34-4D24-93E4-A6E69EF8508C}"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1770492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FD4BC8-8A34-4D24-93E4-A6E69EF8508C}"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4275583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4FD4BC8-8A34-4D24-93E4-A6E69EF8508C}"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18721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4FD4BC8-8A34-4D24-93E4-A6E69EF8508C}"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2627744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4FD4BC8-8A34-4D24-93E4-A6E69EF8508C}"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2199731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4FD4BC8-8A34-4D24-93E4-A6E69EF8508C}" type="datetimeFigureOut">
              <a:rPr lang="tr-TR" smtClean="0"/>
              <a:t>14.03.2017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4200546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4FD4BC8-8A34-4D24-93E4-A6E69EF8508C}" type="datetimeFigureOut">
              <a:rPr lang="tr-TR" smtClean="0"/>
              <a:t>14.03.2017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3063486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4FD4BC8-8A34-4D24-93E4-A6E69EF8508C}" type="datetimeFigureOut">
              <a:rPr lang="tr-TR" smtClean="0"/>
              <a:t>14.03.2017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3284757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4FD4BC8-8A34-4D24-93E4-A6E69EF8508C}"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515481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4FD4BC8-8A34-4D24-93E4-A6E69EF8508C}"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4BDB0D3-94A0-4733-8F5C-9638EE61DB0F}" type="slidenum">
              <a:rPr lang="tr-TR" smtClean="0"/>
              <a:t>‹#›</a:t>
            </a:fld>
            <a:endParaRPr lang="tr-TR"/>
          </a:p>
        </p:txBody>
      </p:sp>
    </p:spTree>
    <p:extLst>
      <p:ext uri="{BB962C8B-B14F-4D97-AF65-F5344CB8AC3E}">
        <p14:creationId xmlns:p14="http://schemas.microsoft.com/office/powerpoint/2010/main" val="207147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FD4BC8-8A34-4D24-93E4-A6E69EF8508C}" type="datetimeFigureOut">
              <a:rPr lang="tr-TR" smtClean="0"/>
              <a:t>14.03.2017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BDB0D3-94A0-4733-8F5C-9638EE61DB0F}" type="slidenum">
              <a:rPr lang="tr-TR" smtClean="0"/>
              <a:t>‹#›</a:t>
            </a:fld>
            <a:endParaRPr lang="tr-TR"/>
          </a:p>
        </p:txBody>
      </p:sp>
    </p:spTree>
    <p:extLst>
      <p:ext uri="{BB962C8B-B14F-4D97-AF65-F5344CB8AC3E}">
        <p14:creationId xmlns:p14="http://schemas.microsoft.com/office/powerpoint/2010/main" val="2970683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9"/>
          <p:cNvSpPr>
            <a:spLocks noGrp="1" noChangeArrowheads="1"/>
          </p:cNvSpPr>
          <p:nvPr>
            <p:ph type="sldNum" sz="quarter" idx="4294967295"/>
          </p:nvPr>
        </p:nvSpPr>
        <p:spPr/>
        <p:txBody>
          <a:bodyPr/>
          <a:lstStyle/>
          <a:p>
            <a:fld id="{9E89C799-E86C-47A7-8596-52E5BECD77D6}" type="slidenum">
              <a:rPr lang="tr-TR" altLang="tr-TR"/>
              <a:pPr/>
              <a:t>1</a:t>
            </a:fld>
            <a:endParaRPr lang="tr-TR" altLang="tr-TR"/>
          </a:p>
        </p:txBody>
      </p:sp>
      <p:sp>
        <p:nvSpPr>
          <p:cNvPr id="2050" name="Rectangle 2"/>
          <p:cNvSpPr>
            <a:spLocks noGrp="1" noChangeArrowheads="1"/>
          </p:cNvSpPr>
          <p:nvPr>
            <p:ph type="ctrTitle"/>
          </p:nvPr>
        </p:nvSpPr>
        <p:spPr>
          <a:xfrm>
            <a:off x="2209800" y="2820988"/>
            <a:ext cx="7772400" cy="608012"/>
          </a:xfrm>
        </p:spPr>
        <p:txBody>
          <a:bodyPr>
            <a:normAutofit fontScale="90000"/>
          </a:bodyPr>
          <a:lstStyle/>
          <a:p>
            <a:r>
              <a:rPr lang="tr-TR" altLang="tr-TR">
                <a:latin typeface="Comic Sans MS" panose="030F0702030302020204" pitchFamily="66" charset="0"/>
              </a:rPr>
              <a:t>X-IŞINLARI KRİSTALOGRAFİSİ</a:t>
            </a:r>
          </a:p>
        </p:txBody>
      </p:sp>
      <p:sp>
        <p:nvSpPr>
          <p:cNvPr id="2051" name="Rectangle 3"/>
          <p:cNvSpPr>
            <a:spLocks noGrp="1" noChangeArrowheads="1"/>
          </p:cNvSpPr>
          <p:nvPr>
            <p:ph type="subTitle" idx="1"/>
          </p:nvPr>
        </p:nvSpPr>
        <p:spPr/>
        <p:txBody>
          <a:bodyPr/>
          <a:lstStyle/>
          <a:p>
            <a:r>
              <a:rPr lang="tr-TR" altLang="tr-TR">
                <a:latin typeface="Comic Sans MS" panose="030F0702030302020204" pitchFamily="66" charset="0"/>
              </a:rPr>
              <a:t>“Uzay Grupları”</a:t>
            </a:r>
          </a:p>
          <a:p>
            <a:endParaRPr lang="tr-TR" altLang="tr-TR">
              <a:latin typeface="Comic Sans MS" panose="030F0702030302020204" pitchFamily="66" charset="0"/>
            </a:endParaRPr>
          </a:p>
          <a:p>
            <a:r>
              <a:rPr lang="tr-TR" altLang="tr-TR">
                <a:latin typeface="Comic Sans MS" panose="030F0702030302020204" pitchFamily="66" charset="0"/>
              </a:rPr>
              <a:t>Prof. Dr. Ayhan ELMALI</a:t>
            </a:r>
          </a:p>
        </p:txBody>
      </p:sp>
    </p:spTree>
    <p:extLst>
      <p:ext uri="{BB962C8B-B14F-4D97-AF65-F5344CB8AC3E}">
        <p14:creationId xmlns:p14="http://schemas.microsoft.com/office/powerpoint/2010/main" val="2791973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ayt Numarası Yer Tutucusu 6"/>
          <p:cNvSpPr>
            <a:spLocks noGrp="1"/>
          </p:cNvSpPr>
          <p:nvPr>
            <p:ph type="sldNum" sz="quarter" idx="12"/>
          </p:nvPr>
        </p:nvSpPr>
        <p:spPr/>
        <p:txBody>
          <a:bodyPr/>
          <a:lstStyle/>
          <a:p>
            <a:fld id="{555343B2-C83F-4A2A-89EF-D63DC5AF7638}" type="slidenum">
              <a:rPr lang="tr-TR" altLang="tr-TR"/>
              <a:pPr/>
              <a:t>10</a:t>
            </a:fld>
            <a:endParaRPr lang="tr-TR" altLang="tr-TR"/>
          </a:p>
        </p:txBody>
      </p:sp>
      <p:sp>
        <p:nvSpPr>
          <p:cNvPr id="54274" name="Rectangle 2"/>
          <p:cNvSpPr>
            <a:spLocks noGrp="1" noChangeArrowheads="1"/>
          </p:cNvSpPr>
          <p:nvPr>
            <p:ph type="title"/>
          </p:nvPr>
        </p:nvSpPr>
        <p:spPr/>
        <p:txBody>
          <a:bodyPr/>
          <a:lstStyle/>
          <a:p>
            <a:endParaRPr lang="tr-TR" altLang="tr-TR"/>
          </a:p>
        </p:txBody>
      </p:sp>
      <p:sp>
        <p:nvSpPr>
          <p:cNvPr id="54275" name="Rectangle 3"/>
          <p:cNvSpPr>
            <a:spLocks noGrp="1" noChangeArrowheads="1"/>
          </p:cNvSpPr>
          <p:nvPr>
            <p:ph type="body" sz="half" idx="1"/>
          </p:nvPr>
        </p:nvSpPr>
        <p:spPr/>
        <p:txBody>
          <a:bodyPr/>
          <a:lstStyle/>
          <a:p>
            <a:r>
              <a:rPr lang="tr-TR" altLang="tr-TR"/>
              <a:t>Ama t</a:t>
            </a:r>
            <a:r>
              <a:rPr lang="tr-TR" altLang="tr-TR" baseline="-25000"/>
              <a:t>1</a:t>
            </a:r>
            <a:r>
              <a:rPr lang="tr-TR" altLang="tr-TR"/>
              <a:t> ve t</a:t>
            </a:r>
            <a:r>
              <a:rPr lang="tr-TR" altLang="tr-TR" baseline="-25000"/>
              <a:t>2</a:t>
            </a:r>
            <a:r>
              <a:rPr lang="tr-TR" altLang="tr-TR"/>
              <a:t> C</a:t>
            </a:r>
            <a:r>
              <a:rPr lang="el-GR" altLang="tr-TR">
                <a:cs typeface="Arial" panose="020B0604020202020204" pitchFamily="34" charset="0"/>
              </a:rPr>
              <a:t>γ</a:t>
            </a:r>
            <a:r>
              <a:rPr lang="tr-TR" altLang="tr-TR"/>
              <a:t> ya dik olduğundan </a:t>
            </a:r>
          </a:p>
          <a:p>
            <a:r>
              <a:rPr lang="tr-TR" altLang="tr-TR"/>
              <a:t>t</a:t>
            </a:r>
            <a:r>
              <a:rPr lang="tr-TR" altLang="tr-TR" baseline="-25000"/>
              <a:t>1</a:t>
            </a:r>
            <a:r>
              <a:rPr lang="tr-TR" altLang="tr-TR"/>
              <a:t>.C</a:t>
            </a:r>
            <a:r>
              <a:rPr lang="el-GR" altLang="tr-TR">
                <a:cs typeface="Arial" panose="020B0604020202020204" pitchFamily="34" charset="0"/>
              </a:rPr>
              <a:t>γ≠</a:t>
            </a:r>
            <a:r>
              <a:rPr lang="tr-TR" altLang="tr-TR"/>
              <a:t> C</a:t>
            </a:r>
            <a:r>
              <a:rPr lang="el-GR" altLang="tr-TR">
                <a:cs typeface="Arial" panose="020B0604020202020204" pitchFamily="34" charset="0"/>
              </a:rPr>
              <a:t>γ</a:t>
            </a:r>
            <a:r>
              <a:rPr lang="tr-TR" altLang="tr-TR"/>
              <a:t>.t</a:t>
            </a:r>
            <a:r>
              <a:rPr lang="tr-TR" altLang="tr-TR" baseline="-25000"/>
              <a:t>2</a:t>
            </a:r>
          </a:p>
          <a:p>
            <a:pPr>
              <a:buFontTx/>
              <a:buNone/>
            </a:pPr>
            <a:r>
              <a:rPr lang="tr-TR" altLang="tr-TR"/>
              <a:t>   t</a:t>
            </a:r>
            <a:r>
              <a:rPr lang="tr-TR" altLang="tr-TR" baseline="-25000"/>
              <a:t>1</a:t>
            </a:r>
            <a:r>
              <a:rPr lang="tr-TR" altLang="tr-TR" baseline="30000"/>
              <a:t>-1</a:t>
            </a:r>
            <a:r>
              <a:rPr lang="tr-TR" altLang="tr-TR" baseline="-25000"/>
              <a:t> </a:t>
            </a:r>
            <a:r>
              <a:rPr lang="tr-TR" altLang="tr-TR"/>
              <a:t>C</a:t>
            </a:r>
            <a:r>
              <a:rPr lang="el-GR" altLang="tr-TR">
                <a:cs typeface="Arial" panose="020B0604020202020204" pitchFamily="34" charset="0"/>
              </a:rPr>
              <a:t>γ</a:t>
            </a:r>
            <a:r>
              <a:rPr lang="tr-TR" altLang="tr-TR" baseline="30000">
                <a:cs typeface="Arial" panose="020B0604020202020204" pitchFamily="34" charset="0"/>
              </a:rPr>
              <a:t>’</a:t>
            </a:r>
            <a:r>
              <a:rPr lang="tr-TR" altLang="tr-TR" baseline="-25000"/>
              <a:t> </a:t>
            </a:r>
            <a:r>
              <a:rPr lang="tr-TR" altLang="tr-TR"/>
              <a:t>t</a:t>
            </a:r>
            <a:r>
              <a:rPr lang="tr-TR" altLang="tr-TR" baseline="-25000"/>
              <a:t>1 </a:t>
            </a:r>
            <a:r>
              <a:rPr lang="tr-TR" altLang="tr-TR"/>
              <a:t>=C</a:t>
            </a:r>
            <a:r>
              <a:rPr lang="el-GR" altLang="tr-TR">
                <a:cs typeface="Arial" panose="020B0604020202020204" pitchFamily="34" charset="0"/>
              </a:rPr>
              <a:t>γ</a:t>
            </a:r>
            <a:r>
              <a:rPr lang="tr-TR" altLang="tr-TR">
                <a:cs typeface="Arial" panose="020B0604020202020204" pitchFamily="34" charset="0"/>
              </a:rPr>
              <a:t> (</a:t>
            </a:r>
            <a:r>
              <a:rPr lang="tr-TR" altLang="tr-TR"/>
              <a:t>C</a:t>
            </a:r>
            <a:r>
              <a:rPr lang="el-GR" altLang="tr-TR">
                <a:cs typeface="Arial" panose="020B0604020202020204" pitchFamily="34" charset="0"/>
              </a:rPr>
              <a:t>γ</a:t>
            </a:r>
            <a:r>
              <a:rPr lang="tr-TR" altLang="tr-TR" baseline="30000">
                <a:cs typeface="Arial" panose="020B0604020202020204" pitchFamily="34" charset="0"/>
              </a:rPr>
              <a:t>’</a:t>
            </a:r>
            <a:r>
              <a:rPr lang="el-GR" altLang="tr-TR">
                <a:cs typeface="Arial" panose="020B0604020202020204" pitchFamily="34" charset="0"/>
              </a:rPr>
              <a:t> </a:t>
            </a:r>
            <a:r>
              <a:rPr lang="tr-TR" altLang="tr-TR">
                <a:cs typeface="Arial" panose="020B0604020202020204" pitchFamily="34" charset="0"/>
              </a:rPr>
              <a:t>nün vasıtası ile dönüşmüşü </a:t>
            </a:r>
            <a:r>
              <a:rPr lang="tr-TR" altLang="tr-TR"/>
              <a:t>C</a:t>
            </a:r>
            <a:r>
              <a:rPr lang="el-GR" altLang="tr-TR">
                <a:cs typeface="Arial" panose="020B0604020202020204" pitchFamily="34" charset="0"/>
              </a:rPr>
              <a:t>γ</a:t>
            </a:r>
            <a:r>
              <a:rPr lang="tr-TR" altLang="tr-TR">
                <a:cs typeface="Arial" panose="020B0604020202020204" pitchFamily="34" charset="0"/>
              </a:rPr>
              <a:t>  dır.)</a:t>
            </a:r>
            <a:endParaRPr lang="tr-TR" altLang="tr-TR" baseline="-25000"/>
          </a:p>
          <a:p>
            <a:pPr>
              <a:buFontTx/>
              <a:buNone/>
            </a:pPr>
            <a:r>
              <a:rPr lang="tr-TR" altLang="tr-TR"/>
              <a:t>C</a:t>
            </a:r>
            <a:r>
              <a:rPr lang="el-GR" altLang="tr-TR">
                <a:cs typeface="Arial" panose="020B0604020202020204" pitchFamily="34" charset="0"/>
              </a:rPr>
              <a:t>γ</a:t>
            </a:r>
            <a:r>
              <a:rPr lang="tr-TR" altLang="tr-TR" baseline="30000">
                <a:cs typeface="Arial" panose="020B0604020202020204" pitchFamily="34" charset="0"/>
              </a:rPr>
              <a:t>’</a:t>
            </a:r>
            <a:r>
              <a:rPr lang="tr-TR" altLang="tr-TR"/>
              <a:t> .t</a:t>
            </a:r>
            <a:r>
              <a:rPr lang="tr-TR" altLang="tr-TR" baseline="-25000"/>
              <a:t>1</a:t>
            </a:r>
            <a:r>
              <a:rPr lang="tr-TR" altLang="tr-TR"/>
              <a:t>=t</a:t>
            </a:r>
            <a:r>
              <a:rPr lang="tr-TR" altLang="tr-TR" baseline="-25000"/>
              <a:t>1 </a:t>
            </a:r>
            <a:r>
              <a:rPr lang="tr-TR" altLang="tr-TR"/>
              <a:t>.C</a:t>
            </a:r>
            <a:r>
              <a:rPr lang="el-GR" altLang="tr-TR">
                <a:cs typeface="Arial" panose="020B0604020202020204" pitchFamily="34" charset="0"/>
              </a:rPr>
              <a:t>γ</a:t>
            </a:r>
            <a:endParaRPr lang="tr-TR" altLang="tr-TR" baseline="-25000"/>
          </a:p>
          <a:p>
            <a:pPr>
              <a:buFontTx/>
              <a:buNone/>
            </a:pPr>
            <a:r>
              <a:rPr lang="tr-TR" altLang="tr-TR" sz="2000"/>
              <a:t>A</a:t>
            </a:r>
            <a:r>
              <a:rPr lang="el-GR" altLang="tr-TR" sz="2000" baseline="-25000">
                <a:cs typeface="Arial" panose="020B0604020202020204" pitchFamily="34" charset="0"/>
              </a:rPr>
              <a:t>α</a:t>
            </a:r>
            <a:r>
              <a:rPr lang="tr-TR" altLang="tr-TR" sz="2000" baseline="-25000">
                <a:cs typeface="Arial" panose="020B0604020202020204" pitchFamily="34" charset="0"/>
              </a:rPr>
              <a:t>,</a:t>
            </a:r>
            <a:r>
              <a:rPr lang="tr-TR" altLang="tr-TR" sz="2000"/>
              <a:t> </a:t>
            </a:r>
            <a:r>
              <a:rPr lang="tr-TR" altLang="tr-TR" sz="2000" baseline="-25000"/>
              <a:t>t1 </a:t>
            </a:r>
            <a:r>
              <a:rPr lang="tr-TR" altLang="tr-TR" sz="2000"/>
              <a:t>B</a:t>
            </a:r>
            <a:r>
              <a:rPr lang="el-GR" altLang="tr-TR" sz="2000" baseline="-25000">
                <a:cs typeface="Arial" panose="020B0604020202020204" pitchFamily="34" charset="0"/>
              </a:rPr>
              <a:t>β</a:t>
            </a:r>
            <a:r>
              <a:rPr lang="tr-TR" altLang="tr-TR" sz="2000" baseline="-25000">
                <a:cs typeface="Arial" panose="020B0604020202020204" pitchFamily="34" charset="0"/>
              </a:rPr>
              <a:t>,t2</a:t>
            </a:r>
            <a:r>
              <a:rPr lang="tr-TR" altLang="tr-TR" sz="2000"/>
              <a:t> =C</a:t>
            </a:r>
            <a:r>
              <a:rPr lang="el-GR" altLang="tr-TR" sz="2000">
                <a:cs typeface="Arial" panose="020B0604020202020204" pitchFamily="34" charset="0"/>
              </a:rPr>
              <a:t>γ</a:t>
            </a:r>
            <a:r>
              <a:rPr lang="tr-TR" altLang="tr-TR" sz="2000" baseline="30000">
                <a:cs typeface="Arial" panose="020B0604020202020204" pitchFamily="34" charset="0"/>
              </a:rPr>
              <a:t>’ </a:t>
            </a:r>
            <a:r>
              <a:rPr lang="tr-TR" altLang="tr-TR" sz="2000"/>
              <a:t>.t</a:t>
            </a:r>
            <a:r>
              <a:rPr lang="tr-TR" altLang="tr-TR" sz="2000" baseline="-25000"/>
              <a:t>1</a:t>
            </a:r>
            <a:r>
              <a:rPr lang="tr-TR" altLang="tr-TR" sz="2000"/>
              <a:t>.t</a:t>
            </a:r>
            <a:r>
              <a:rPr lang="tr-TR" altLang="tr-TR" sz="2000" baseline="-25000"/>
              <a:t>2 </a:t>
            </a:r>
            <a:r>
              <a:rPr lang="tr-TR" altLang="tr-TR" sz="2000"/>
              <a:t>=C</a:t>
            </a:r>
            <a:r>
              <a:rPr lang="el-GR" altLang="tr-TR" sz="2000">
                <a:cs typeface="Arial" panose="020B0604020202020204" pitchFamily="34" charset="0"/>
              </a:rPr>
              <a:t>γ</a:t>
            </a:r>
            <a:r>
              <a:rPr lang="tr-TR" altLang="tr-TR" sz="2000" baseline="30000">
                <a:cs typeface="Arial" panose="020B0604020202020204" pitchFamily="34" charset="0"/>
              </a:rPr>
              <a:t>’</a:t>
            </a:r>
            <a:r>
              <a:rPr lang="tr-TR" altLang="tr-TR" sz="2000"/>
              <a:t>.T= C</a:t>
            </a:r>
            <a:r>
              <a:rPr lang="el-GR" altLang="tr-TR" sz="2000">
                <a:cs typeface="Arial" panose="020B0604020202020204" pitchFamily="34" charset="0"/>
              </a:rPr>
              <a:t>γ</a:t>
            </a:r>
            <a:r>
              <a:rPr lang="tr-TR" altLang="tr-TR" sz="2000" baseline="30000">
                <a:cs typeface="Arial" panose="020B0604020202020204" pitchFamily="34" charset="0"/>
              </a:rPr>
              <a:t>’’</a:t>
            </a:r>
            <a:r>
              <a:rPr lang="tr-TR" altLang="tr-TR" sz="2000"/>
              <a:t> </a:t>
            </a:r>
            <a:endParaRPr lang="tr-TR" altLang="tr-TR"/>
          </a:p>
        </p:txBody>
      </p:sp>
      <p:sp>
        <p:nvSpPr>
          <p:cNvPr id="54276" name="Rectangle 4"/>
          <p:cNvSpPr>
            <a:spLocks noGrp="1" noChangeArrowheads="1"/>
          </p:cNvSpPr>
          <p:nvPr>
            <p:ph type="body" sz="half" idx="2"/>
          </p:nvPr>
        </p:nvSpPr>
        <p:spPr/>
        <p:txBody>
          <a:bodyPr/>
          <a:lstStyle/>
          <a:p>
            <a:endParaRPr lang="tr-TR" altLang="tr-TR"/>
          </a:p>
        </p:txBody>
      </p:sp>
      <p:sp>
        <p:nvSpPr>
          <p:cNvPr id="54277" name="Rectangle 5"/>
          <p:cNvSpPr>
            <a:spLocks noChangeArrowheads="1"/>
          </p:cNvSpPr>
          <p:nvPr/>
        </p:nvSpPr>
        <p:spPr bwMode="auto">
          <a:xfrm>
            <a:off x="6096000" y="1828800"/>
            <a:ext cx="39624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pPr>
            <a:endParaRPr lang="tr-TR" altLang="tr-TR" sz="2800"/>
          </a:p>
          <a:p>
            <a:pPr>
              <a:spcBef>
                <a:spcPct val="20000"/>
              </a:spcBef>
            </a:pPr>
            <a:r>
              <a:rPr lang="tr-TR" altLang="tr-TR" sz="2800"/>
              <a:t>                  </a:t>
            </a:r>
            <a:r>
              <a:rPr lang="tr-TR" altLang="tr-TR"/>
              <a:t>C</a:t>
            </a:r>
            <a:r>
              <a:rPr lang="el-GR" altLang="tr-TR">
                <a:cs typeface="Arial" panose="020B0604020202020204" pitchFamily="34" charset="0"/>
              </a:rPr>
              <a:t>γ</a:t>
            </a:r>
            <a:r>
              <a:rPr lang="tr-TR" altLang="tr-TR" baseline="30000">
                <a:cs typeface="Arial" panose="020B0604020202020204" pitchFamily="34" charset="0"/>
              </a:rPr>
              <a:t>’’</a:t>
            </a:r>
          </a:p>
          <a:p>
            <a:pPr>
              <a:spcBef>
                <a:spcPct val="20000"/>
              </a:spcBef>
            </a:pPr>
            <a:r>
              <a:rPr lang="tr-TR" altLang="tr-TR">
                <a:cs typeface="Arial" panose="020B0604020202020204" pitchFamily="34" charset="0"/>
              </a:rPr>
              <a:t>                        h</a:t>
            </a:r>
          </a:p>
          <a:p>
            <a:pPr>
              <a:spcBef>
                <a:spcPct val="20000"/>
              </a:spcBef>
            </a:pPr>
            <a:r>
              <a:rPr lang="tr-TR" altLang="tr-TR">
                <a:cs typeface="Arial" panose="020B0604020202020204" pitchFamily="34" charset="0"/>
              </a:rPr>
              <a:t>                       </a:t>
            </a:r>
            <a:r>
              <a:rPr lang="tr-TR" altLang="tr-TR" b="1">
                <a:cs typeface="Arial" panose="020B0604020202020204" pitchFamily="34" charset="0"/>
              </a:rPr>
              <a:t> T</a:t>
            </a:r>
            <a:r>
              <a:rPr lang="tr-TR" altLang="tr-TR">
                <a:cs typeface="Arial" panose="020B0604020202020204" pitchFamily="34" charset="0"/>
              </a:rPr>
              <a:t>=</a:t>
            </a:r>
            <a:r>
              <a:rPr lang="tr-TR" altLang="tr-TR" b="1">
                <a:cs typeface="Arial" panose="020B0604020202020204" pitchFamily="34" charset="0"/>
              </a:rPr>
              <a:t>t</a:t>
            </a:r>
            <a:r>
              <a:rPr lang="tr-TR" altLang="tr-TR" b="1" baseline="-25000">
                <a:cs typeface="Arial" panose="020B0604020202020204" pitchFamily="34" charset="0"/>
              </a:rPr>
              <a:t>1</a:t>
            </a:r>
            <a:r>
              <a:rPr lang="tr-TR" altLang="tr-TR" b="1">
                <a:cs typeface="Arial" panose="020B0604020202020204" pitchFamily="34" charset="0"/>
              </a:rPr>
              <a:t>+t</a:t>
            </a:r>
            <a:r>
              <a:rPr lang="tr-TR" altLang="tr-TR" b="1" baseline="-25000">
                <a:cs typeface="Arial" panose="020B0604020202020204" pitchFamily="34" charset="0"/>
              </a:rPr>
              <a:t>2</a:t>
            </a:r>
            <a:r>
              <a:rPr lang="tr-TR" altLang="tr-TR" baseline="-25000">
                <a:cs typeface="Arial" panose="020B0604020202020204" pitchFamily="34" charset="0"/>
              </a:rPr>
              <a:t>         </a:t>
            </a:r>
            <a:r>
              <a:rPr lang="tr-TR" altLang="tr-TR">
                <a:cs typeface="Arial" panose="020B0604020202020204" pitchFamily="34" charset="0"/>
              </a:rPr>
              <a:t>B</a:t>
            </a:r>
            <a:r>
              <a:rPr lang="el-GR" altLang="tr-TR" sz="2000" baseline="-25000">
                <a:cs typeface="Arial" panose="020B0604020202020204" pitchFamily="34" charset="0"/>
              </a:rPr>
              <a:t>π</a:t>
            </a:r>
            <a:r>
              <a:rPr lang="tr-TR" altLang="tr-TR" sz="2000">
                <a:cs typeface="Arial" panose="020B0604020202020204" pitchFamily="34" charset="0"/>
              </a:rPr>
              <a:t> </a:t>
            </a:r>
          </a:p>
          <a:p>
            <a:pPr>
              <a:spcBef>
                <a:spcPct val="20000"/>
              </a:spcBef>
            </a:pPr>
            <a:r>
              <a:rPr lang="tr-TR" altLang="tr-TR" sz="2000"/>
              <a:t> C</a:t>
            </a:r>
            <a:r>
              <a:rPr lang="el-GR" altLang="tr-TR" sz="2000">
                <a:cs typeface="Arial" panose="020B0604020202020204" pitchFamily="34" charset="0"/>
              </a:rPr>
              <a:t>γ</a:t>
            </a:r>
            <a:r>
              <a:rPr lang="tr-TR" altLang="tr-TR" sz="2000" baseline="30000">
                <a:cs typeface="Arial" panose="020B0604020202020204" pitchFamily="34" charset="0"/>
              </a:rPr>
              <a:t>’                                                                  </a:t>
            </a:r>
            <a:r>
              <a:rPr lang="tr-TR" altLang="tr-TR" sz="2000">
                <a:cs typeface="Arial" panose="020B0604020202020204" pitchFamily="34" charset="0"/>
              </a:rPr>
              <a:t>P</a:t>
            </a:r>
          </a:p>
          <a:p>
            <a:pPr>
              <a:spcBef>
                <a:spcPct val="20000"/>
              </a:spcBef>
            </a:pPr>
            <a:r>
              <a:rPr lang="tr-TR" altLang="tr-TR" sz="2000"/>
              <a:t>          </a:t>
            </a:r>
            <a:r>
              <a:rPr lang="tr-TR" altLang="tr-TR" sz="2000" b="1"/>
              <a:t> t</a:t>
            </a:r>
            <a:r>
              <a:rPr lang="tr-TR" altLang="tr-TR" sz="2000" b="1" baseline="-25000"/>
              <a:t>1</a:t>
            </a:r>
            <a:r>
              <a:rPr lang="tr-TR" altLang="tr-TR" sz="2000">
                <a:cs typeface="Arial" panose="020B0604020202020204" pitchFamily="34" charset="0"/>
              </a:rPr>
              <a:t> </a:t>
            </a:r>
            <a:r>
              <a:rPr lang="tr-TR" altLang="tr-TR" sz="2000"/>
              <a:t>                            </a:t>
            </a:r>
            <a:r>
              <a:rPr lang="tr-TR" altLang="tr-TR" sz="2000" b="1"/>
              <a:t>t</a:t>
            </a:r>
            <a:r>
              <a:rPr lang="tr-TR" altLang="tr-TR" sz="2000" b="1" baseline="-25000"/>
              <a:t>2</a:t>
            </a:r>
            <a:r>
              <a:rPr lang="tr-TR" altLang="tr-TR" sz="2000" b="1">
                <a:cs typeface="Arial" panose="020B0604020202020204" pitchFamily="34" charset="0"/>
              </a:rPr>
              <a:t> </a:t>
            </a:r>
          </a:p>
          <a:p>
            <a:pPr>
              <a:spcBef>
                <a:spcPct val="20000"/>
              </a:spcBef>
            </a:pPr>
            <a:r>
              <a:rPr lang="tr-TR" altLang="tr-TR" sz="2000"/>
              <a:t>                          C</a:t>
            </a:r>
            <a:r>
              <a:rPr lang="el-GR" altLang="tr-TR" sz="2000">
                <a:cs typeface="Arial" panose="020B0604020202020204" pitchFamily="34" charset="0"/>
              </a:rPr>
              <a:t>γ</a:t>
            </a:r>
            <a:endParaRPr lang="tr-TR" altLang="tr-TR" sz="2000">
              <a:cs typeface="Arial" panose="020B0604020202020204" pitchFamily="34" charset="0"/>
            </a:endParaRPr>
          </a:p>
          <a:p>
            <a:pPr>
              <a:spcBef>
                <a:spcPct val="20000"/>
              </a:spcBef>
            </a:pPr>
            <a:endParaRPr lang="tr-TR" altLang="tr-TR" sz="2000">
              <a:cs typeface="Arial" panose="020B0604020202020204" pitchFamily="34" charset="0"/>
            </a:endParaRPr>
          </a:p>
          <a:p>
            <a:pPr>
              <a:spcBef>
                <a:spcPct val="20000"/>
              </a:spcBef>
            </a:pPr>
            <a:r>
              <a:rPr lang="tr-TR" altLang="tr-TR" sz="2000"/>
              <a:t>                                       A</a:t>
            </a:r>
            <a:r>
              <a:rPr lang="el-GR" altLang="tr-TR" sz="2000" baseline="-25000">
                <a:cs typeface="Arial" panose="020B0604020202020204" pitchFamily="34" charset="0"/>
              </a:rPr>
              <a:t>π</a:t>
            </a:r>
            <a:endParaRPr lang="tr-TR" altLang="tr-TR" sz="2000" baseline="-25000">
              <a:cs typeface="Arial" panose="020B0604020202020204" pitchFamily="34" charset="0"/>
            </a:endParaRPr>
          </a:p>
        </p:txBody>
      </p:sp>
      <p:sp>
        <p:nvSpPr>
          <p:cNvPr id="54278" name="Line 6"/>
          <p:cNvSpPr>
            <a:spLocks noChangeShapeType="1"/>
          </p:cNvSpPr>
          <p:nvPr/>
        </p:nvSpPr>
        <p:spPr bwMode="auto">
          <a:xfrm>
            <a:off x="6591301" y="3944938"/>
            <a:ext cx="28813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79" name="Line 7"/>
          <p:cNvSpPr>
            <a:spLocks noChangeShapeType="1"/>
          </p:cNvSpPr>
          <p:nvPr/>
        </p:nvSpPr>
        <p:spPr bwMode="auto">
          <a:xfrm flipH="1">
            <a:off x="6591301" y="2794000"/>
            <a:ext cx="1439863" cy="11509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0" name="Line 8"/>
          <p:cNvSpPr>
            <a:spLocks noChangeShapeType="1"/>
          </p:cNvSpPr>
          <p:nvPr/>
        </p:nvSpPr>
        <p:spPr bwMode="auto">
          <a:xfrm>
            <a:off x="8031163" y="2794000"/>
            <a:ext cx="1441450" cy="11509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1" name="Line 9"/>
          <p:cNvSpPr>
            <a:spLocks noChangeShapeType="1"/>
          </p:cNvSpPr>
          <p:nvPr/>
        </p:nvSpPr>
        <p:spPr bwMode="auto">
          <a:xfrm>
            <a:off x="8031163" y="2794000"/>
            <a:ext cx="0" cy="11509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2" name="Line 10"/>
          <p:cNvSpPr>
            <a:spLocks noChangeShapeType="1"/>
          </p:cNvSpPr>
          <p:nvPr/>
        </p:nvSpPr>
        <p:spPr bwMode="auto">
          <a:xfrm>
            <a:off x="6159500" y="3729039"/>
            <a:ext cx="3240088" cy="17287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3" name="Line 11"/>
          <p:cNvSpPr>
            <a:spLocks noChangeShapeType="1"/>
          </p:cNvSpPr>
          <p:nvPr/>
        </p:nvSpPr>
        <p:spPr bwMode="auto">
          <a:xfrm>
            <a:off x="7959726" y="4665663"/>
            <a:ext cx="1439863"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4" name="Line 12"/>
          <p:cNvSpPr>
            <a:spLocks noChangeShapeType="1"/>
          </p:cNvSpPr>
          <p:nvPr/>
        </p:nvSpPr>
        <p:spPr bwMode="auto">
          <a:xfrm flipV="1">
            <a:off x="7672389" y="3729038"/>
            <a:ext cx="2232025"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5" name="Line 13"/>
          <p:cNvSpPr>
            <a:spLocks noChangeShapeType="1"/>
          </p:cNvSpPr>
          <p:nvPr/>
        </p:nvSpPr>
        <p:spPr bwMode="auto">
          <a:xfrm flipH="1">
            <a:off x="6375400" y="3944939"/>
            <a:ext cx="21590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6" name="Line 14"/>
          <p:cNvSpPr>
            <a:spLocks noChangeShapeType="1"/>
          </p:cNvSpPr>
          <p:nvPr/>
        </p:nvSpPr>
        <p:spPr bwMode="auto">
          <a:xfrm flipH="1">
            <a:off x="7888289" y="4737101"/>
            <a:ext cx="14287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7" name="Line 15"/>
          <p:cNvSpPr>
            <a:spLocks noChangeShapeType="1"/>
          </p:cNvSpPr>
          <p:nvPr/>
        </p:nvSpPr>
        <p:spPr bwMode="auto">
          <a:xfrm>
            <a:off x="9472613" y="3944939"/>
            <a:ext cx="215900" cy="2174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8" name="Line 16"/>
          <p:cNvSpPr>
            <a:spLocks noChangeShapeType="1"/>
          </p:cNvSpPr>
          <p:nvPr/>
        </p:nvSpPr>
        <p:spPr bwMode="auto">
          <a:xfrm>
            <a:off x="8031164" y="4737100"/>
            <a:ext cx="217487"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9" name="Line 17"/>
          <p:cNvSpPr>
            <a:spLocks noChangeShapeType="1"/>
          </p:cNvSpPr>
          <p:nvPr/>
        </p:nvSpPr>
        <p:spPr bwMode="auto">
          <a:xfrm>
            <a:off x="6448425" y="4162425"/>
            <a:ext cx="1295400" cy="7191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90" name="Line 18"/>
          <p:cNvSpPr>
            <a:spLocks noChangeShapeType="1"/>
          </p:cNvSpPr>
          <p:nvPr/>
        </p:nvSpPr>
        <p:spPr bwMode="auto">
          <a:xfrm flipV="1">
            <a:off x="8175625" y="4162426"/>
            <a:ext cx="1512888" cy="7905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91" name="Line 19"/>
          <p:cNvSpPr>
            <a:spLocks noChangeShapeType="1"/>
          </p:cNvSpPr>
          <p:nvPr/>
        </p:nvSpPr>
        <p:spPr bwMode="auto">
          <a:xfrm>
            <a:off x="8031163" y="3729038"/>
            <a:ext cx="1444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92" name="Line 20"/>
          <p:cNvSpPr>
            <a:spLocks noChangeShapeType="1"/>
          </p:cNvSpPr>
          <p:nvPr/>
        </p:nvSpPr>
        <p:spPr bwMode="auto">
          <a:xfrm>
            <a:off x="8175625" y="37290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2107741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ayt Numarası Yer Tutucusu 6"/>
          <p:cNvSpPr>
            <a:spLocks noGrp="1"/>
          </p:cNvSpPr>
          <p:nvPr>
            <p:ph type="sldNum" sz="quarter" idx="12"/>
          </p:nvPr>
        </p:nvSpPr>
        <p:spPr/>
        <p:txBody>
          <a:bodyPr/>
          <a:lstStyle/>
          <a:p>
            <a:fld id="{A92C4322-762F-490E-85D4-C5908BBF5FA0}" type="slidenum">
              <a:rPr lang="tr-TR" altLang="tr-TR"/>
              <a:pPr/>
              <a:t>11</a:t>
            </a:fld>
            <a:endParaRPr lang="tr-TR" altLang="tr-TR"/>
          </a:p>
        </p:txBody>
      </p:sp>
      <p:sp>
        <p:nvSpPr>
          <p:cNvPr id="55298" name="Rectangle 2"/>
          <p:cNvSpPr>
            <a:spLocks noGrp="1" noChangeArrowheads="1"/>
          </p:cNvSpPr>
          <p:nvPr>
            <p:ph type="title"/>
          </p:nvPr>
        </p:nvSpPr>
        <p:spPr/>
        <p:txBody>
          <a:bodyPr/>
          <a:lstStyle/>
          <a:p>
            <a:endParaRPr lang="tr-TR" altLang="tr-TR"/>
          </a:p>
        </p:txBody>
      </p:sp>
      <p:sp>
        <p:nvSpPr>
          <p:cNvPr id="55299" name="Rectangle 3"/>
          <p:cNvSpPr>
            <a:spLocks noGrp="1" noChangeArrowheads="1"/>
          </p:cNvSpPr>
          <p:nvPr>
            <p:ph type="body" sz="half" idx="1"/>
          </p:nvPr>
        </p:nvSpPr>
        <p:spPr/>
        <p:txBody>
          <a:bodyPr/>
          <a:lstStyle/>
          <a:p>
            <a:endParaRPr lang="tr-TR" altLang="tr-TR"/>
          </a:p>
        </p:txBody>
      </p:sp>
      <p:sp>
        <p:nvSpPr>
          <p:cNvPr id="55300" name="Rectangle 4"/>
          <p:cNvSpPr>
            <a:spLocks noGrp="1" noChangeArrowheads="1"/>
          </p:cNvSpPr>
          <p:nvPr>
            <p:ph type="body" sz="half" idx="2"/>
          </p:nvPr>
        </p:nvSpPr>
        <p:spPr/>
        <p:txBody>
          <a:bodyPr/>
          <a:lstStyle/>
          <a:p>
            <a:pPr>
              <a:lnSpc>
                <a:spcPct val="90000"/>
              </a:lnSpc>
            </a:pPr>
            <a:r>
              <a:rPr lang="tr-TR" altLang="tr-TR" sz="2000"/>
              <a:t>A</a:t>
            </a:r>
            <a:r>
              <a:rPr lang="el-GR" altLang="tr-TR" sz="2000" baseline="-25000">
                <a:cs typeface="Arial" panose="020B0604020202020204" pitchFamily="34" charset="0"/>
              </a:rPr>
              <a:t>π</a:t>
            </a:r>
            <a:r>
              <a:rPr lang="tr-TR" altLang="tr-TR" sz="2000" baseline="-25000">
                <a:cs typeface="Arial" panose="020B0604020202020204" pitchFamily="34" charset="0"/>
              </a:rPr>
              <a:t>,t1 </a:t>
            </a:r>
            <a:r>
              <a:rPr lang="tr-TR" altLang="tr-TR" sz="2000"/>
              <a:t>ve B</a:t>
            </a:r>
            <a:r>
              <a:rPr lang="el-GR" altLang="tr-TR" sz="2000" baseline="-25000">
                <a:cs typeface="Arial" panose="020B0604020202020204" pitchFamily="34" charset="0"/>
              </a:rPr>
              <a:t>π</a:t>
            </a:r>
            <a:r>
              <a:rPr lang="tr-TR" altLang="tr-TR" sz="2000" baseline="-25000">
                <a:cs typeface="Arial" panose="020B0604020202020204" pitchFamily="34" charset="0"/>
              </a:rPr>
              <a:t>,t2     </a:t>
            </a:r>
            <a:r>
              <a:rPr lang="tr-TR" altLang="tr-TR" sz="2000">
                <a:cs typeface="Arial" panose="020B0604020202020204" pitchFamily="34" charset="0"/>
              </a:rPr>
              <a:t>gibi iki vida ekseni birbirini kesmeyebilir. Böyle iki vida ekseninin bileşkesini bulalım. Bu iki eksen arasındaki dik uzaklık “s” olsun. Bir eksenle dik ötelemenin bileşiminden, </a:t>
            </a:r>
            <a:endParaRPr lang="tr-TR" altLang="tr-TR" sz="2000"/>
          </a:p>
          <a:p>
            <a:pPr>
              <a:lnSpc>
                <a:spcPct val="90000"/>
              </a:lnSpc>
              <a:buFontTx/>
              <a:buNone/>
            </a:pPr>
            <a:r>
              <a:rPr lang="tr-TR" altLang="tr-TR" sz="2000" baseline="-25000">
                <a:cs typeface="Arial" panose="020B0604020202020204" pitchFamily="34" charset="0"/>
              </a:rPr>
              <a:t>               </a:t>
            </a:r>
            <a:r>
              <a:rPr lang="tr-TR" altLang="tr-TR" sz="2000"/>
              <a:t>B</a:t>
            </a:r>
            <a:r>
              <a:rPr lang="el-GR" altLang="tr-TR" sz="2000" baseline="-25000">
                <a:cs typeface="Arial" panose="020B0604020202020204" pitchFamily="34" charset="0"/>
              </a:rPr>
              <a:t>π</a:t>
            </a:r>
            <a:r>
              <a:rPr lang="tr-TR" altLang="tr-TR" sz="2000">
                <a:cs typeface="Arial" panose="020B0604020202020204" pitchFamily="34" charset="0"/>
              </a:rPr>
              <a:t>.2s = </a:t>
            </a:r>
            <a:r>
              <a:rPr lang="tr-TR" altLang="tr-TR" sz="2000"/>
              <a:t>B</a:t>
            </a:r>
            <a:r>
              <a:rPr lang="el-GR" altLang="tr-TR" sz="2000" baseline="-25000">
                <a:cs typeface="Arial" panose="020B0604020202020204" pitchFamily="34" charset="0"/>
              </a:rPr>
              <a:t>π</a:t>
            </a:r>
            <a:endParaRPr lang="tr-TR" altLang="tr-TR" sz="2000" baseline="-25000">
              <a:cs typeface="Arial" panose="020B0604020202020204" pitchFamily="34" charset="0"/>
            </a:endParaRPr>
          </a:p>
          <a:p>
            <a:pPr>
              <a:lnSpc>
                <a:spcPct val="90000"/>
              </a:lnSpc>
              <a:buFontTx/>
              <a:buNone/>
            </a:pPr>
            <a:endParaRPr lang="tr-TR" altLang="tr-TR" sz="2000" baseline="-25000">
              <a:cs typeface="Arial" panose="020B0604020202020204" pitchFamily="34" charset="0"/>
            </a:endParaRPr>
          </a:p>
          <a:p>
            <a:pPr>
              <a:lnSpc>
                <a:spcPct val="90000"/>
              </a:lnSpc>
              <a:buFontTx/>
              <a:buNone/>
            </a:pPr>
            <a:r>
              <a:rPr lang="tr-TR" altLang="tr-TR" sz="2000">
                <a:cs typeface="Arial" panose="020B0604020202020204" pitchFamily="34" charset="0"/>
              </a:rPr>
              <a:t>     olduğunu biliyoruz.</a:t>
            </a:r>
            <a:endParaRPr lang="tr-TR" altLang="tr-TR"/>
          </a:p>
        </p:txBody>
      </p:sp>
      <p:sp>
        <p:nvSpPr>
          <p:cNvPr id="55301" name="Rectangle 5"/>
          <p:cNvSpPr>
            <a:spLocks noChangeArrowheads="1"/>
          </p:cNvSpPr>
          <p:nvPr/>
        </p:nvSpPr>
        <p:spPr bwMode="auto">
          <a:xfrm>
            <a:off x="1981200" y="17526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buFontTx/>
              <a:buChar char="•"/>
            </a:pPr>
            <a:r>
              <a:rPr lang="tr-TR" altLang="tr-TR" sz="2000"/>
              <a:t>W açısı ile kesişen A ve B vida eksenlerinin adımları t</a:t>
            </a:r>
            <a:r>
              <a:rPr lang="tr-TR" altLang="tr-TR" sz="2000" baseline="-25000"/>
              <a:t>1</a:t>
            </a:r>
            <a:r>
              <a:rPr lang="tr-TR" altLang="tr-TR" sz="2000"/>
              <a:t>,t</a:t>
            </a:r>
            <a:r>
              <a:rPr lang="tr-TR" altLang="tr-TR" sz="2000" baseline="-25000"/>
              <a:t>2</a:t>
            </a:r>
            <a:r>
              <a:rPr lang="tr-TR" altLang="tr-TR" sz="2000"/>
              <a:t> ise kesim noktalarından itibaren iki eksen üzerinde t</a:t>
            </a:r>
            <a:r>
              <a:rPr lang="tr-TR" altLang="tr-TR" sz="2000" baseline="-25000"/>
              <a:t>1 </a:t>
            </a:r>
            <a:r>
              <a:rPr lang="tr-TR" altLang="tr-TR" sz="2000"/>
              <a:t>ve t</a:t>
            </a:r>
            <a:r>
              <a:rPr lang="tr-TR" altLang="tr-TR" sz="2000" baseline="-25000"/>
              <a:t>2</a:t>
            </a:r>
            <a:r>
              <a:rPr lang="tr-TR" altLang="tr-TR" sz="2000"/>
              <a:t> uzunluklarını alarak C’CP üçgenini meydana getirir. C’P nin ortasından üçgen düzleminde t</a:t>
            </a:r>
            <a:r>
              <a:rPr lang="tr-TR" altLang="tr-TR" sz="2000" baseline="-25000"/>
              <a:t>1</a:t>
            </a:r>
            <a:r>
              <a:rPr lang="tr-TR" altLang="tr-TR" sz="2000"/>
              <a:t>+t</a:t>
            </a:r>
            <a:r>
              <a:rPr lang="tr-TR" altLang="tr-TR" sz="2000" baseline="-25000"/>
              <a:t>2</a:t>
            </a:r>
            <a:r>
              <a:rPr lang="tr-TR" altLang="tr-TR" sz="2000"/>
              <a:t>=T ye çıkılan dikme üzerinde h=(t</a:t>
            </a:r>
            <a:r>
              <a:rPr lang="tr-TR" altLang="tr-TR" sz="2000" baseline="-25000"/>
              <a:t>1</a:t>
            </a:r>
            <a:r>
              <a:rPr lang="tr-TR" altLang="tr-TR" sz="2000"/>
              <a:t>+t</a:t>
            </a:r>
            <a:r>
              <a:rPr lang="tr-TR" altLang="tr-TR" sz="2000" baseline="-25000"/>
              <a:t>2</a:t>
            </a:r>
            <a:r>
              <a:rPr lang="tr-TR" altLang="tr-TR" sz="2000"/>
              <a:t>)/2cot</a:t>
            </a:r>
            <a:r>
              <a:rPr lang="el-GR" altLang="tr-TR" sz="2000">
                <a:cs typeface="Arial" panose="020B0604020202020204" pitchFamily="34" charset="0"/>
              </a:rPr>
              <a:t>γ</a:t>
            </a:r>
            <a:r>
              <a:rPr lang="tr-TR" altLang="tr-TR" sz="2000"/>
              <a:t>/2 uzunluğunu alırız. Bulduğumuz C’’ noktasından üçgen düzlemine çıkılan dikme C</a:t>
            </a:r>
            <a:r>
              <a:rPr lang="el-GR" altLang="tr-TR" sz="2000">
                <a:cs typeface="Arial" panose="020B0604020202020204" pitchFamily="34" charset="0"/>
              </a:rPr>
              <a:t>γ</a:t>
            </a:r>
            <a:r>
              <a:rPr lang="tr-TR" altLang="tr-TR" sz="2000">
                <a:cs typeface="Arial" panose="020B0604020202020204" pitchFamily="34" charset="0"/>
              </a:rPr>
              <a:t>’’ </a:t>
            </a:r>
            <a:r>
              <a:rPr lang="tr-TR" altLang="tr-TR" sz="2000"/>
              <a:t>bileşke eksenini verir.</a:t>
            </a:r>
          </a:p>
        </p:txBody>
      </p:sp>
    </p:spTree>
    <p:extLst>
      <p:ext uri="{BB962C8B-B14F-4D97-AF65-F5344CB8AC3E}">
        <p14:creationId xmlns:p14="http://schemas.microsoft.com/office/powerpoint/2010/main" val="3205519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ayt Numarası Yer Tutucusu 6"/>
          <p:cNvSpPr>
            <a:spLocks noGrp="1"/>
          </p:cNvSpPr>
          <p:nvPr>
            <p:ph type="sldNum" sz="quarter" idx="12"/>
          </p:nvPr>
        </p:nvSpPr>
        <p:spPr/>
        <p:txBody>
          <a:bodyPr/>
          <a:lstStyle/>
          <a:p>
            <a:fld id="{2FA85EEF-BDBE-4FF7-B07B-1836B07E548F}" type="slidenum">
              <a:rPr lang="tr-TR" altLang="tr-TR"/>
              <a:pPr/>
              <a:t>12</a:t>
            </a:fld>
            <a:endParaRPr lang="tr-TR" altLang="tr-TR"/>
          </a:p>
        </p:txBody>
      </p:sp>
      <p:sp>
        <p:nvSpPr>
          <p:cNvPr id="56322" name="Rectangle 2"/>
          <p:cNvSpPr>
            <a:spLocks noGrp="1" noChangeArrowheads="1"/>
          </p:cNvSpPr>
          <p:nvPr>
            <p:ph type="title"/>
          </p:nvPr>
        </p:nvSpPr>
        <p:spPr/>
        <p:txBody>
          <a:bodyPr/>
          <a:lstStyle/>
          <a:p>
            <a:r>
              <a:rPr lang="tr-TR" altLang="tr-TR" sz="4000"/>
              <a:t>Kesişmeyen iki vida ekseninin bileşimi</a:t>
            </a:r>
          </a:p>
        </p:txBody>
      </p:sp>
      <p:sp>
        <p:nvSpPr>
          <p:cNvPr id="56323" name="Rectangle 3"/>
          <p:cNvSpPr>
            <a:spLocks noGrp="1" noChangeArrowheads="1"/>
          </p:cNvSpPr>
          <p:nvPr>
            <p:ph type="body" sz="half" idx="1"/>
          </p:nvPr>
        </p:nvSpPr>
        <p:spPr/>
        <p:txBody>
          <a:bodyPr/>
          <a:lstStyle/>
          <a:p>
            <a:endParaRPr lang="tr-TR" altLang="tr-TR"/>
          </a:p>
        </p:txBody>
      </p:sp>
      <p:sp>
        <p:nvSpPr>
          <p:cNvPr id="56324" name="Rectangle 4"/>
          <p:cNvSpPr>
            <a:spLocks noGrp="1" noChangeArrowheads="1"/>
          </p:cNvSpPr>
          <p:nvPr>
            <p:ph type="body" sz="half" idx="2"/>
          </p:nvPr>
        </p:nvSpPr>
        <p:spPr/>
        <p:txBody>
          <a:bodyPr/>
          <a:lstStyle/>
          <a:p>
            <a:pPr>
              <a:buFontTx/>
              <a:buNone/>
            </a:pPr>
            <a:r>
              <a:rPr lang="tr-TR" altLang="tr-TR" sz="2400"/>
              <a:t>A</a:t>
            </a:r>
            <a:r>
              <a:rPr lang="el-GR" altLang="tr-TR" sz="2400" baseline="-25000">
                <a:cs typeface="Arial" panose="020B0604020202020204" pitchFamily="34" charset="0"/>
              </a:rPr>
              <a:t>π</a:t>
            </a:r>
            <a:r>
              <a:rPr lang="tr-TR" altLang="tr-TR" sz="2400" baseline="-25000">
                <a:cs typeface="Arial" panose="020B0604020202020204" pitchFamily="34" charset="0"/>
              </a:rPr>
              <a:t>,t1</a:t>
            </a:r>
            <a:r>
              <a:rPr lang="tr-TR" altLang="tr-TR" sz="2400"/>
              <a:t>.B</a:t>
            </a:r>
            <a:r>
              <a:rPr lang="el-GR" altLang="tr-TR" sz="2400" baseline="-25000">
                <a:cs typeface="Arial" panose="020B0604020202020204" pitchFamily="34" charset="0"/>
              </a:rPr>
              <a:t>π</a:t>
            </a:r>
            <a:r>
              <a:rPr lang="tr-TR" altLang="tr-TR" sz="2400" baseline="-25000">
                <a:cs typeface="Arial" panose="020B0604020202020204" pitchFamily="34" charset="0"/>
              </a:rPr>
              <a:t>,t2 </a:t>
            </a:r>
            <a:r>
              <a:rPr lang="tr-TR" altLang="tr-TR" sz="2400"/>
              <a:t>=t</a:t>
            </a:r>
            <a:r>
              <a:rPr lang="tr-TR" altLang="tr-TR" sz="2400" baseline="-25000"/>
              <a:t>1</a:t>
            </a:r>
            <a:r>
              <a:rPr lang="tr-TR" altLang="tr-TR" sz="2400"/>
              <a:t>. A</a:t>
            </a:r>
            <a:r>
              <a:rPr lang="el-GR" altLang="tr-TR" sz="2400" baseline="-25000">
                <a:cs typeface="Arial" panose="020B0604020202020204" pitchFamily="34" charset="0"/>
              </a:rPr>
              <a:t>π</a:t>
            </a:r>
            <a:r>
              <a:rPr lang="tr-TR" altLang="tr-TR" sz="2400"/>
              <a:t>.B</a:t>
            </a:r>
            <a:r>
              <a:rPr lang="el-GR" altLang="tr-TR" sz="2400" baseline="-25000">
                <a:cs typeface="Arial" panose="020B0604020202020204" pitchFamily="34" charset="0"/>
              </a:rPr>
              <a:t>π</a:t>
            </a:r>
            <a:r>
              <a:rPr lang="tr-TR" altLang="tr-TR" sz="2400">
                <a:cs typeface="Arial" panose="020B0604020202020204" pitchFamily="34" charset="0"/>
              </a:rPr>
              <a:t>.t</a:t>
            </a:r>
            <a:r>
              <a:rPr lang="tr-TR" altLang="tr-TR" sz="2400" baseline="-25000">
                <a:cs typeface="Arial" panose="020B0604020202020204" pitchFamily="34" charset="0"/>
              </a:rPr>
              <a:t>2 </a:t>
            </a:r>
          </a:p>
          <a:p>
            <a:pPr>
              <a:buFontTx/>
              <a:buNone/>
            </a:pPr>
            <a:r>
              <a:rPr lang="tr-TR" altLang="tr-TR" sz="2400" baseline="-25000">
                <a:cs typeface="Arial" panose="020B0604020202020204" pitchFamily="34" charset="0"/>
              </a:rPr>
              <a:t>                       </a:t>
            </a:r>
            <a:r>
              <a:rPr lang="tr-TR" altLang="tr-TR" sz="2400"/>
              <a:t>=t</a:t>
            </a:r>
            <a:r>
              <a:rPr lang="tr-TR" altLang="tr-TR" sz="2400" baseline="-25000"/>
              <a:t>1</a:t>
            </a:r>
            <a:r>
              <a:rPr lang="tr-TR" altLang="tr-TR" sz="2400"/>
              <a:t>. A</a:t>
            </a:r>
            <a:r>
              <a:rPr lang="el-GR" altLang="tr-TR" sz="2400" baseline="-25000">
                <a:cs typeface="Arial" panose="020B0604020202020204" pitchFamily="34" charset="0"/>
              </a:rPr>
              <a:t>π</a:t>
            </a:r>
            <a:r>
              <a:rPr lang="tr-TR" altLang="tr-TR" sz="2400"/>
              <a:t>.B’</a:t>
            </a:r>
            <a:r>
              <a:rPr lang="el-GR" altLang="tr-TR" sz="2400" baseline="-25000">
                <a:cs typeface="Arial" panose="020B0604020202020204" pitchFamily="34" charset="0"/>
              </a:rPr>
              <a:t>π</a:t>
            </a:r>
            <a:r>
              <a:rPr lang="tr-TR" altLang="tr-TR" sz="2400">
                <a:cs typeface="Arial" panose="020B0604020202020204" pitchFamily="34" charset="0"/>
              </a:rPr>
              <a:t>.2s.t</a:t>
            </a:r>
            <a:r>
              <a:rPr lang="tr-TR" altLang="tr-TR" sz="2400" baseline="-25000">
                <a:cs typeface="Arial" panose="020B0604020202020204" pitchFamily="34" charset="0"/>
              </a:rPr>
              <a:t>2 </a:t>
            </a:r>
          </a:p>
          <a:p>
            <a:pPr>
              <a:buFontTx/>
              <a:buNone/>
            </a:pPr>
            <a:r>
              <a:rPr lang="tr-TR" altLang="tr-TR"/>
              <a:t>             </a:t>
            </a:r>
            <a:r>
              <a:rPr lang="tr-TR" altLang="tr-TR" sz="2400"/>
              <a:t>=t</a:t>
            </a:r>
            <a:r>
              <a:rPr lang="tr-TR" altLang="tr-TR" sz="2400" baseline="-25000"/>
              <a:t>1</a:t>
            </a:r>
            <a:r>
              <a:rPr lang="tr-TR" altLang="tr-TR" sz="2400"/>
              <a:t>.C</a:t>
            </a:r>
            <a:r>
              <a:rPr lang="el-GR" altLang="tr-TR" sz="2400" baseline="-25000">
                <a:cs typeface="Arial" panose="020B0604020202020204" pitchFamily="34" charset="0"/>
              </a:rPr>
              <a:t>γ</a:t>
            </a:r>
            <a:r>
              <a:rPr lang="tr-TR" altLang="tr-TR" sz="2400"/>
              <a:t>.2s</a:t>
            </a:r>
            <a:r>
              <a:rPr lang="tr-TR" altLang="tr-TR" sz="2400">
                <a:cs typeface="Arial" panose="020B0604020202020204" pitchFamily="34" charset="0"/>
              </a:rPr>
              <a:t>.t</a:t>
            </a:r>
            <a:r>
              <a:rPr lang="tr-TR" altLang="tr-TR" sz="2400" baseline="-25000">
                <a:cs typeface="Arial" panose="020B0604020202020204" pitchFamily="34" charset="0"/>
              </a:rPr>
              <a:t>2</a:t>
            </a:r>
          </a:p>
          <a:p>
            <a:pPr>
              <a:buFontTx/>
              <a:buNone/>
            </a:pPr>
            <a:r>
              <a:rPr lang="tr-TR" altLang="tr-TR" sz="2400"/>
              <a:t>               =C’</a:t>
            </a:r>
            <a:r>
              <a:rPr lang="el-GR" altLang="tr-TR" sz="2400" baseline="-25000">
                <a:cs typeface="Arial" panose="020B0604020202020204" pitchFamily="34" charset="0"/>
              </a:rPr>
              <a:t>γ</a:t>
            </a:r>
            <a:r>
              <a:rPr lang="tr-TR" altLang="tr-TR" sz="2400"/>
              <a:t>.2s</a:t>
            </a:r>
            <a:r>
              <a:rPr lang="tr-TR" altLang="tr-TR" sz="2400">
                <a:cs typeface="Arial" panose="020B0604020202020204" pitchFamily="34" charset="0"/>
              </a:rPr>
              <a:t>.t</a:t>
            </a:r>
            <a:r>
              <a:rPr lang="tr-TR" altLang="tr-TR" sz="2400" baseline="-25000">
                <a:cs typeface="Arial" panose="020B0604020202020204" pitchFamily="34" charset="0"/>
              </a:rPr>
              <a:t>1 </a:t>
            </a:r>
            <a:r>
              <a:rPr lang="tr-TR" altLang="tr-TR" sz="2400">
                <a:cs typeface="Arial" panose="020B0604020202020204" pitchFamily="34" charset="0"/>
              </a:rPr>
              <a:t>.t</a:t>
            </a:r>
            <a:r>
              <a:rPr lang="tr-TR" altLang="tr-TR" sz="2400" baseline="-25000">
                <a:cs typeface="Arial" panose="020B0604020202020204" pitchFamily="34" charset="0"/>
              </a:rPr>
              <a:t>2</a:t>
            </a:r>
          </a:p>
          <a:p>
            <a:pPr>
              <a:buFontTx/>
              <a:buNone/>
            </a:pPr>
            <a:r>
              <a:rPr lang="tr-TR" altLang="tr-TR" sz="2400"/>
              <a:t>               =C’</a:t>
            </a:r>
            <a:r>
              <a:rPr lang="el-GR" altLang="tr-TR" sz="2400" baseline="-25000">
                <a:cs typeface="Arial" panose="020B0604020202020204" pitchFamily="34" charset="0"/>
              </a:rPr>
              <a:t>γ</a:t>
            </a:r>
            <a:r>
              <a:rPr lang="tr-TR" altLang="tr-TR" sz="2400"/>
              <a:t>.2s</a:t>
            </a:r>
            <a:r>
              <a:rPr lang="tr-TR" altLang="tr-TR" sz="2400">
                <a:cs typeface="Arial" panose="020B0604020202020204" pitchFamily="34" charset="0"/>
              </a:rPr>
              <a:t>.T</a:t>
            </a:r>
          </a:p>
          <a:p>
            <a:pPr>
              <a:buFontTx/>
              <a:buNone/>
            </a:pPr>
            <a:r>
              <a:rPr lang="tr-TR" altLang="tr-TR" sz="2400"/>
              <a:t>               =C”</a:t>
            </a:r>
            <a:r>
              <a:rPr lang="el-GR" altLang="tr-TR" sz="2400" baseline="-25000">
                <a:cs typeface="Arial" panose="020B0604020202020204" pitchFamily="34" charset="0"/>
              </a:rPr>
              <a:t>γ</a:t>
            </a:r>
            <a:r>
              <a:rPr lang="tr-TR" altLang="tr-TR" sz="2400" baseline="-25000">
                <a:cs typeface="Arial" panose="020B0604020202020204" pitchFamily="34" charset="0"/>
              </a:rPr>
              <a:t>,2s</a:t>
            </a:r>
            <a:endParaRPr lang="tr-TR" altLang="tr-TR"/>
          </a:p>
        </p:txBody>
      </p:sp>
      <p:sp>
        <p:nvSpPr>
          <p:cNvPr id="56325" name="Rectangle 5"/>
          <p:cNvSpPr>
            <a:spLocks noChangeArrowheads="1"/>
          </p:cNvSpPr>
          <p:nvPr/>
        </p:nvSpPr>
        <p:spPr bwMode="auto">
          <a:xfrm>
            <a:off x="1992313" y="1628775"/>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pPr>
            <a:endParaRPr lang="tr-TR" altLang="tr-TR" sz="2800"/>
          </a:p>
          <a:p>
            <a:pPr>
              <a:spcBef>
                <a:spcPct val="20000"/>
              </a:spcBef>
            </a:pPr>
            <a:r>
              <a:rPr lang="tr-TR" altLang="tr-TR" sz="2800"/>
              <a:t>             </a:t>
            </a:r>
            <a:r>
              <a:rPr lang="tr-TR" altLang="tr-TR"/>
              <a:t>C”</a:t>
            </a:r>
            <a:r>
              <a:rPr lang="el-GR" altLang="tr-TR" baseline="-25000">
                <a:cs typeface="Arial" panose="020B0604020202020204" pitchFamily="34" charset="0"/>
              </a:rPr>
              <a:t>π</a:t>
            </a:r>
            <a:endParaRPr lang="tr-TR" altLang="tr-TR" baseline="-25000">
              <a:cs typeface="Arial" panose="020B0604020202020204" pitchFamily="34" charset="0"/>
            </a:endParaRPr>
          </a:p>
          <a:p>
            <a:pPr>
              <a:spcBef>
                <a:spcPct val="20000"/>
              </a:spcBef>
            </a:pPr>
            <a:r>
              <a:rPr lang="tr-TR" altLang="tr-TR">
                <a:cs typeface="Arial" panose="020B0604020202020204" pitchFamily="34" charset="0"/>
              </a:rPr>
              <a:t> C’-                               P</a:t>
            </a:r>
          </a:p>
          <a:p>
            <a:pPr>
              <a:spcBef>
                <a:spcPct val="20000"/>
              </a:spcBef>
            </a:pPr>
            <a:r>
              <a:rPr lang="tr-TR" altLang="tr-TR">
                <a:cs typeface="Arial" panose="020B0604020202020204" pitchFamily="34" charset="0"/>
              </a:rPr>
              <a:t>            </a:t>
            </a:r>
            <a:r>
              <a:rPr lang="tr-TR" altLang="tr-TR" sz="2000">
                <a:cs typeface="Arial" panose="020B0604020202020204" pitchFamily="34" charset="0"/>
              </a:rPr>
              <a:t>C”     h</a:t>
            </a:r>
          </a:p>
          <a:p>
            <a:pPr>
              <a:spcBef>
                <a:spcPct val="20000"/>
              </a:spcBef>
            </a:pPr>
            <a:r>
              <a:rPr lang="tr-TR" altLang="tr-TR" sz="2000">
                <a:cs typeface="Arial" panose="020B0604020202020204" pitchFamily="34" charset="0"/>
              </a:rPr>
              <a:t>                        T=t</a:t>
            </a:r>
            <a:r>
              <a:rPr lang="tr-TR" altLang="tr-TR" sz="2000" baseline="-25000">
                <a:cs typeface="Arial" panose="020B0604020202020204" pitchFamily="34" charset="0"/>
              </a:rPr>
              <a:t>1</a:t>
            </a:r>
            <a:r>
              <a:rPr lang="tr-TR" altLang="tr-TR" sz="2000">
                <a:cs typeface="Arial" panose="020B0604020202020204" pitchFamily="34" charset="0"/>
              </a:rPr>
              <a:t>+t</a:t>
            </a:r>
            <a:r>
              <a:rPr lang="tr-TR" altLang="tr-TR" sz="2000" baseline="-25000">
                <a:cs typeface="Arial" panose="020B0604020202020204" pitchFamily="34" charset="0"/>
              </a:rPr>
              <a:t>2                 </a:t>
            </a:r>
            <a:r>
              <a:rPr lang="tr-TR" altLang="tr-TR" sz="2000">
                <a:cs typeface="Arial" panose="020B0604020202020204" pitchFamily="34" charset="0"/>
              </a:rPr>
              <a:t>P</a:t>
            </a:r>
          </a:p>
          <a:p>
            <a:pPr>
              <a:spcBef>
                <a:spcPct val="20000"/>
              </a:spcBef>
            </a:pPr>
            <a:r>
              <a:rPr lang="tr-TR" altLang="tr-TR" sz="2000">
                <a:cs typeface="Arial" panose="020B0604020202020204" pitchFamily="34" charset="0"/>
              </a:rPr>
              <a:t> </a:t>
            </a:r>
            <a:r>
              <a:rPr lang="tr-TR" altLang="tr-TR"/>
              <a:t>                  C</a:t>
            </a:r>
            <a:r>
              <a:rPr lang="el-GR" altLang="tr-TR" baseline="-25000">
                <a:cs typeface="Arial" panose="020B0604020202020204" pitchFamily="34" charset="0"/>
              </a:rPr>
              <a:t>γ</a:t>
            </a:r>
            <a:r>
              <a:rPr lang="tr-TR" altLang="tr-TR" baseline="-25000">
                <a:cs typeface="Arial" panose="020B0604020202020204" pitchFamily="34" charset="0"/>
              </a:rPr>
              <a:t>                       </a:t>
            </a:r>
            <a:r>
              <a:rPr lang="tr-TR" altLang="tr-TR"/>
              <a:t>B</a:t>
            </a:r>
            <a:r>
              <a:rPr lang="el-GR" altLang="tr-TR" baseline="-25000">
                <a:cs typeface="Arial" panose="020B0604020202020204" pitchFamily="34" charset="0"/>
              </a:rPr>
              <a:t>π</a:t>
            </a:r>
            <a:r>
              <a:rPr lang="tr-TR" altLang="tr-TR">
                <a:cs typeface="Arial" panose="020B0604020202020204" pitchFamily="34" charset="0"/>
              </a:rPr>
              <a:t>,t</a:t>
            </a:r>
            <a:r>
              <a:rPr lang="tr-TR" altLang="tr-TR" baseline="-25000">
                <a:cs typeface="Arial" panose="020B0604020202020204" pitchFamily="34" charset="0"/>
              </a:rPr>
              <a:t>2</a:t>
            </a:r>
          </a:p>
          <a:p>
            <a:pPr>
              <a:spcBef>
                <a:spcPct val="20000"/>
              </a:spcBef>
            </a:pPr>
            <a:r>
              <a:rPr lang="tr-TR" altLang="tr-TR" baseline="-25000">
                <a:cs typeface="Arial" panose="020B0604020202020204" pitchFamily="34" charset="0"/>
              </a:rPr>
              <a:t>                                         </a:t>
            </a:r>
            <a:r>
              <a:rPr lang="tr-TR" altLang="tr-TR">
                <a:cs typeface="Arial" panose="020B0604020202020204" pitchFamily="34" charset="0"/>
              </a:rPr>
              <a:t>t</a:t>
            </a:r>
            <a:r>
              <a:rPr lang="tr-TR" altLang="tr-TR" baseline="-25000">
                <a:cs typeface="Arial" panose="020B0604020202020204" pitchFamily="34" charset="0"/>
              </a:rPr>
              <a:t>2</a:t>
            </a:r>
          </a:p>
          <a:p>
            <a:pPr>
              <a:spcBef>
                <a:spcPct val="20000"/>
              </a:spcBef>
            </a:pPr>
            <a:r>
              <a:rPr lang="tr-TR" altLang="tr-TR" baseline="-25000">
                <a:cs typeface="Arial" panose="020B0604020202020204" pitchFamily="34" charset="0"/>
              </a:rPr>
              <a:t>                               </a:t>
            </a:r>
            <a:r>
              <a:rPr lang="tr-TR" altLang="tr-TR">
                <a:cs typeface="Arial" panose="020B0604020202020204" pitchFamily="34" charset="0"/>
              </a:rPr>
              <a:t>S </a:t>
            </a:r>
            <a:r>
              <a:rPr lang="tr-TR" altLang="tr-TR"/>
              <a:t>           B’</a:t>
            </a:r>
            <a:r>
              <a:rPr lang="el-GR" altLang="tr-TR" baseline="-25000">
                <a:cs typeface="Arial" panose="020B0604020202020204" pitchFamily="34" charset="0"/>
              </a:rPr>
              <a:t>π</a:t>
            </a:r>
            <a:endParaRPr lang="tr-TR" altLang="tr-TR" baseline="-25000">
              <a:cs typeface="Arial" panose="020B0604020202020204" pitchFamily="34" charset="0"/>
            </a:endParaRPr>
          </a:p>
          <a:p>
            <a:pPr>
              <a:spcBef>
                <a:spcPct val="20000"/>
              </a:spcBef>
            </a:pPr>
            <a:r>
              <a:rPr lang="tr-TR" altLang="tr-TR">
                <a:cs typeface="Arial" panose="020B0604020202020204" pitchFamily="34" charset="0"/>
              </a:rPr>
              <a:t>                 t</a:t>
            </a:r>
            <a:r>
              <a:rPr lang="tr-TR" altLang="tr-TR" baseline="-25000">
                <a:cs typeface="Arial" panose="020B0604020202020204" pitchFamily="34" charset="0"/>
              </a:rPr>
              <a:t>1                  </a:t>
            </a:r>
          </a:p>
          <a:p>
            <a:pPr>
              <a:spcBef>
                <a:spcPct val="20000"/>
              </a:spcBef>
            </a:pPr>
            <a:r>
              <a:rPr lang="tr-TR" altLang="tr-TR" baseline="-25000">
                <a:cs typeface="Arial" panose="020B0604020202020204" pitchFamily="34" charset="0"/>
              </a:rPr>
              <a:t> </a:t>
            </a:r>
            <a:r>
              <a:rPr lang="tr-TR" altLang="tr-TR"/>
              <a:t>                             A</a:t>
            </a:r>
            <a:r>
              <a:rPr lang="el-GR" altLang="tr-TR" baseline="-25000">
                <a:cs typeface="Arial" panose="020B0604020202020204" pitchFamily="34" charset="0"/>
              </a:rPr>
              <a:t>π</a:t>
            </a:r>
            <a:r>
              <a:rPr lang="tr-TR" altLang="tr-TR">
                <a:cs typeface="Arial" panose="020B0604020202020204" pitchFamily="34" charset="0"/>
              </a:rPr>
              <a:t>,t</a:t>
            </a:r>
            <a:r>
              <a:rPr lang="tr-TR" altLang="tr-TR" baseline="-25000">
                <a:cs typeface="Arial" panose="020B0604020202020204" pitchFamily="34" charset="0"/>
              </a:rPr>
              <a:t>1</a:t>
            </a:r>
            <a:endParaRPr lang="el-GR" altLang="tr-TR" baseline="-25000">
              <a:cs typeface="Arial" panose="020B0604020202020204" pitchFamily="34" charset="0"/>
            </a:endParaRPr>
          </a:p>
        </p:txBody>
      </p:sp>
      <p:sp>
        <p:nvSpPr>
          <p:cNvPr id="56326" name="Line 6"/>
          <p:cNvSpPr>
            <a:spLocks noChangeShapeType="1"/>
          </p:cNvSpPr>
          <p:nvPr/>
        </p:nvSpPr>
        <p:spPr bwMode="auto">
          <a:xfrm>
            <a:off x="2279650" y="3716338"/>
            <a:ext cx="29527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27" name="Line 7"/>
          <p:cNvSpPr>
            <a:spLocks noChangeShapeType="1"/>
          </p:cNvSpPr>
          <p:nvPr/>
        </p:nvSpPr>
        <p:spPr bwMode="auto">
          <a:xfrm flipH="1">
            <a:off x="2279650" y="2781300"/>
            <a:ext cx="1079500" cy="9350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28" name="Line 8"/>
          <p:cNvSpPr>
            <a:spLocks noChangeShapeType="1"/>
          </p:cNvSpPr>
          <p:nvPr/>
        </p:nvSpPr>
        <p:spPr bwMode="auto">
          <a:xfrm>
            <a:off x="3359150" y="2781300"/>
            <a:ext cx="1873250" cy="9350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29" name="Line 9"/>
          <p:cNvSpPr>
            <a:spLocks noChangeShapeType="1"/>
          </p:cNvSpPr>
          <p:nvPr/>
        </p:nvSpPr>
        <p:spPr bwMode="auto">
          <a:xfrm>
            <a:off x="2279651" y="3716338"/>
            <a:ext cx="1800225" cy="792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30" name="Line 10"/>
          <p:cNvSpPr>
            <a:spLocks noChangeShapeType="1"/>
          </p:cNvSpPr>
          <p:nvPr/>
        </p:nvSpPr>
        <p:spPr bwMode="auto">
          <a:xfrm flipV="1">
            <a:off x="4079876" y="3716338"/>
            <a:ext cx="1152525" cy="792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31" name="Line 11"/>
          <p:cNvSpPr>
            <a:spLocks noChangeShapeType="1"/>
          </p:cNvSpPr>
          <p:nvPr/>
        </p:nvSpPr>
        <p:spPr bwMode="auto">
          <a:xfrm>
            <a:off x="2279650" y="3213100"/>
            <a:ext cx="0" cy="1511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32" name="Line 12"/>
          <p:cNvSpPr>
            <a:spLocks noChangeShapeType="1"/>
          </p:cNvSpPr>
          <p:nvPr/>
        </p:nvSpPr>
        <p:spPr bwMode="auto">
          <a:xfrm>
            <a:off x="4079875" y="4149726"/>
            <a:ext cx="0" cy="14398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33" name="Line 13"/>
          <p:cNvSpPr>
            <a:spLocks noChangeShapeType="1"/>
          </p:cNvSpPr>
          <p:nvPr/>
        </p:nvSpPr>
        <p:spPr bwMode="auto">
          <a:xfrm>
            <a:off x="2279650" y="4724401"/>
            <a:ext cx="2376488"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34" name="Line 14"/>
          <p:cNvSpPr>
            <a:spLocks noChangeShapeType="1"/>
          </p:cNvSpPr>
          <p:nvPr/>
        </p:nvSpPr>
        <p:spPr bwMode="auto">
          <a:xfrm>
            <a:off x="5232400" y="3068639"/>
            <a:ext cx="0" cy="17287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35" name="Line 15"/>
          <p:cNvSpPr>
            <a:spLocks noChangeShapeType="1"/>
          </p:cNvSpPr>
          <p:nvPr/>
        </p:nvSpPr>
        <p:spPr bwMode="auto">
          <a:xfrm flipV="1">
            <a:off x="4079876" y="4149725"/>
            <a:ext cx="1368425" cy="9350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36" name="Line 16"/>
          <p:cNvSpPr>
            <a:spLocks noChangeShapeType="1"/>
          </p:cNvSpPr>
          <p:nvPr/>
        </p:nvSpPr>
        <p:spPr bwMode="auto">
          <a:xfrm flipV="1">
            <a:off x="4079876" y="4652964"/>
            <a:ext cx="1368425" cy="9366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37" name="Line 17"/>
          <p:cNvSpPr>
            <a:spLocks noChangeShapeType="1"/>
          </p:cNvSpPr>
          <p:nvPr/>
        </p:nvSpPr>
        <p:spPr bwMode="auto">
          <a:xfrm>
            <a:off x="3359150" y="2492376"/>
            <a:ext cx="0" cy="18002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6338" name="Line 18"/>
          <p:cNvSpPr>
            <a:spLocks noChangeShapeType="1"/>
          </p:cNvSpPr>
          <p:nvPr/>
        </p:nvSpPr>
        <p:spPr bwMode="auto">
          <a:xfrm>
            <a:off x="3359150" y="2781300"/>
            <a:ext cx="433388" cy="9350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972427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706FC264-0005-47D5-AE96-41AE2BA83939}" type="slidenum">
              <a:rPr lang="tr-TR" altLang="tr-TR"/>
              <a:pPr/>
              <a:t>13</a:t>
            </a:fld>
            <a:endParaRPr lang="tr-TR" altLang="tr-TR"/>
          </a:p>
        </p:txBody>
      </p:sp>
      <p:sp>
        <p:nvSpPr>
          <p:cNvPr id="57346" name="Rectangle 2"/>
          <p:cNvSpPr>
            <a:spLocks noGrp="1" noChangeArrowheads="1"/>
          </p:cNvSpPr>
          <p:nvPr>
            <p:ph type="title"/>
          </p:nvPr>
        </p:nvSpPr>
        <p:spPr/>
        <p:txBody>
          <a:bodyPr/>
          <a:lstStyle/>
          <a:p>
            <a:endParaRPr lang="tr-TR" altLang="tr-TR"/>
          </a:p>
        </p:txBody>
      </p:sp>
      <p:sp>
        <p:nvSpPr>
          <p:cNvPr id="57347" name="Rectangle 3"/>
          <p:cNvSpPr>
            <a:spLocks noGrp="1" noChangeArrowheads="1"/>
          </p:cNvSpPr>
          <p:nvPr>
            <p:ph type="body" idx="1"/>
          </p:nvPr>
        </p:nvSpPr>
        <p:spPr/>
        <p:txBody>
          <a:bodyPr/>
          <a:lstStyle/>
          <a:p>
            <a:r>
              <a:rPr lang="tr-TR" altLang="tr-TR"/>
              <a:t>Şu halde birbirini kesmeyen s aralıklı iki ikili vida ekseninin bileşimi bunlara dik bir vida eksenidir. Bu vidanın adımı s aralığının iki katıdır. Vidanın dönme açısı ikili eksenler arasındaki açının iki –katıdır.</a:t>
            </a:r>
          </a:p>
        </p:txBody>
      </p:sp>
    </p:spTree>
    <p:extLst>
      <p:ext uri="{BB962C8B-B14F-4D97-AF65-F5344CB8AC3E}">
        <p14:creationId xmlns:p14="http://schemas.microsoft.com/office/powerpoint/2010/main" val="4009444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B021BE61-5638-43FC-8E8F-CA51EA516CE6}" type="slidenum">
              <a:rPr lang="tr-TR" altLang="tr-TR"/>
              <a:pPr/>
              <a:t>14</a:t>
            </a:fld>
            <a:endParaRPr lang="tr-TR" altLang="tr-TR"/>
          </a:p>
        </p:txBody>
      </p:sp>
      <p:sp>
        <p:nvSpPr>
          <p:cNvPr id="60418" name="Rectangle 2"/>
          <p:cNvSpPr>
            <a:spLocks noGrp="1" noChangeArrowheads="1"/>
          </p:cNvSpPr>
          <p:nvPr>
            <p:ph type="title"/>
          </p:nvPr>
        </p:nvSpPr>
        <p:spPr/>
        <p:txBody>
          <a:bodyPr/>
          <a:lstStyle/>
          <a:p>
            <a:r>
              <a:rPr lang="tr-TR" altLang="tr-TR" sz="3600"/>
              <a:t>222, 322, 422 ve 622 Nokta Gruplarından Elde Edilen Uzay Grupları</a:t>
            </a:r>
          </a:p>
        </p:txBody>
      </p:sp>
      <p:sp>
        <p:nvSpPr>
          <p:cNvPr id="60419" name="Rectangle 3"/>
          <p:cNvSpPr>
            <a:spLocks noGrp="1" noChangeArrowheads="1"/>
          </p:cNvSpPr>
          <p:nvPr>
            <p:ph type="body" idx="1"/>
          </p:nvPr>
        </p:nvSpPr>
        <p:spPr/>
        <p:txBody>
          <a:bodyPr/>
          <a:lstStyle/>
          <a:p>
            <a:pPr>
              <a:lnSpc>
                <a:spcPct val="90000"/>
              </a:lnSpc>
            </a:pPr>
            <a:r>
              <a:rPr lang="tr-TR" altLang="tr-TR"/>
              <a:t>222 nokta grubu ile ilgili uzay gruplarının örneklerini verelim. Bu nokta grubunda üç eksen birbirine diktir(</a:t>
            </a:r>
            <a:r>
              <a:rPr lang="el-GR" altLang="tr-TR">
                <a:cs typeface="Arial" panose="020B0604020202020204" pitchFamily="34" charset="0"/>
              </a:rPr>
              <a:t>α</a:t>
            </a:r>
            <a:r>
              <a:rPr lang="tr-TR" altLang="tr-TR"/>
              <a:t>=</a:t>
            </a:r>
            <a:r>
              <a:rPr lang="el-GR" altLang="tr-TR">
                <a:cs typeface="Arial" panose="020B0604020202020204" pitchFamily="34" charset="0"/>
              </a:rPr>
              <a:t>β</a:t>
            </a:r>
            <a:r>
              <a:rPr lang="tr-TR" altLang="tr-TR"/>
              <a:t>=</a:t>
            </a:r>
            <a:r>
              <a:rPr lang="el-GR" altLang="tr-TR">
                <a:cs typeface="Arial" panose="020B0604020202020204" pitchFamily="34" charset="0"/>
              </a:rPr>
              <a:t>γ</a:t>
            </a:r>
            <a:r>
              <a:rPr lang="en-US" altLang="tr-TR">
                <a:cs typeface="Arial" panose="020B0604020202020204" pitchFamily="34" charset="0"/>
              </a:rPr>
              <a:t>=</a:t>
            </a:r>
            <a:r>
              <a:rPr lang="el-GR" altLang="tr-TR">
                <a:cs typeface="Arial" panose="020B0604020202020204" pitchFamily="34" charset="0"/>
              </a:rPr>
              <a:t>π</a:t>
            </a:r>
            <a:r>
              <a:rPr lang="tr-TR" altLang="tr-TR"/>
              <a:t>). Bu üç eksen ortorombik sistemdedir. Ortorombik örgü P yalın, C(veya A, B) taban merkezli, F yüzey merkezli ve I hacim merkezli olabilir. Diğer yandan üç eksenden bazıları vida ekseni olabilir. Bu olasılıklar; 222, 222</a:t>
            </a:r>
            <a:r>
              <a:rPr lang="tr-TR" altLang="tr-TR" baseline="-25000"/>
              <a:t>1</a:t>
            </a:r>
            <a:r>
              <a:rPr lang="tr-TR" altLang="tr-TR"/>
              <a:t>, 2</a:t>
            </a:r>
            <a:r>
              <a:rPr lang="tr-TR" altLang="tr-TR" baseline="-25000"/>
              <a:t>1</a:t>
            </a:r>
            <a:r>
              <a:rPr lang="tr-TR" altLang="tr-TR"/>
              <a:t>2</a:t>
            </a:r>
            <a:r>
              <a:rPr lang="tr-TR" altLang="tr-TR" baseline="-25000"/>
              <a:t>1</a:t>
            </a:r>
            <a:r>
              <a:rPr lang="tr-TR" altLang="tr-TR"/>
              <a:t>2 ve 2</a:t>
            </a:r>
            <a:r>
              <a:rPr lang="tr-TR" altLang="tr-TR" baseline="-25000"/>
              <a:t>1</a:t>
            </a:r>
            <a:r>
              <a:rPr lang="tr-TR" altLang="tr-TR"/>
              <a:t>2</a:t>
            </a:r>
            <a:r>
              <a:rPr lang="tr-TR" altLang="tr-TR" baseline="-25000"/>
              <a:t>1</a:t>
            </a:r>
            <a:r>
              <a:rPr lang="tr-TR" altLang="tr-TR"/>
              <a:t>2</a:t>
            </a:r>
            <a:r>
              <a:rPr lang="tr-TR" altLang="tr-TR" baseline="-25000"/>
              <a:t>1</a:t>
            </a:r>
            <a:endParaRPr lang="tr-TR" altLang="tr-TR"/>
          </a:p>
        </p:txBody>
      </p:sp>
    </p:spTree>
    <p:extLst>
      <p:ext uri="{BB962C8B-B14F-4D97-AF65-F5344CB8AC3E}">
        <p14:creationId xmlns:p14="http://schemas.microsoft.com/office/powerpoint/2010/main" val="2335792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layt Numarası Yer Tutucusu 5"/>
          <p:cNvSpPr>
            <a:spLocks noGrp="1"/>
          </p:cNvSpPr>
          <p:nvPr>
            <p:ph type="sldNum" sz="quarter" idx="12"/>
          </p:nvPr>
        </p:nvSpPr>
        <p:spPr/>
        <p:txBody>
          <a:bodyPr/>
          <a:lstStyle/>
          <a:p>
            <a:fld id="{3ADF4101-97A7-415C-8B15-1E91F6872558}" type="slidenum">
              <a:rPr lang="tr-TR" altLang="tr-TR"/>
              <a:pPr/>
              <a:t>15</a:t>
            </a:fld>
            <a:endParaRPr lang="tr-TR" altLang="tr-TR"/>
          </a:p>
        </p:txBody>
      </p:sp>
      <p:sp>
        <p:nvSpPr>
          <p:cNvPr id="61442" name="Rectangle 2"/>
          <p:cNvSpPr>
            <a:spLocks noGrp="1" noChangeArrowheads="1"/>
          </p:cNvSpPr>
          <p:nvPr>
            <p:ph type="title"/>
          </p:nvPr>
        </p:nvSpPr>
        <p:spPr/>
        <p:txBody>
          <a:bodyPr/>
          <a:lstStyle/>
          <a:p>
            <a:endParaRPr lang="tr-TR" altLang="tr-TR"/>
          </a:p>
        </p:txBody>
      </p:sp>
      <p:sp>
        <p:nvSpPr>
          <p:cNvPr id="61443" name="Rectangle 3"/>
          <p:cNvSpPr>
            <a:spLocks noGrp="1" noChangeArrowheads="1"/>
          </p:cNvSpPr>
          <p:nvPr>
            <p:ph type="body" idx="1"/>
          </p:nvPr>
        </p:nvSpPr>
        <p:spPr/>
        <p:txBody>
          <a:bodyPr/>
          <a:lstStyle/>
          <a:p>
            <a:endParaRPr lang="tr-TR" altLang="tr-TR"/>
          </a:p>
        </p:txBody>
      </p:sp>
      <p:graphicFrame>
        <p:nvGraphicFramePr>
          <p:cNvPr id="61444" name="Group 4"/>
          <p:cNvGraphicFramePr>
            <a:graphicFrameLocks noGrp="1"/>
          </p:cNvGraphicFramePr>
          <p:nvPr/>
        </p:nvGraphicFramePr>
        <p:xfrm>
          <a:off x="1992313" y="1628775"/>
          <a:ext cx="8280400" cy="4464050"/>
        </p:xfrm>
        <a:graphic>
          <a:graphicData uri="http://schemas.openxmlformats.org/drawingml/2006/table">
            <a:tbl>
              <a:tblPr/>
              <a:tblGrid>
                <a:gridCol w="1439862">
                  <a:extLst>
                    <a:ext uri="{9D8B030D-6E8A-4147-A177-3AD203B41FA5}">
                      <a16:colId xmlns:a16="http://schemas.microsoft.com/office/drawing/2014/main" val="2579172084"/>
                    </a:ext>
                  </a:extLst>
                </a:gridCol>
                <a:gridCol w="1584325">
                  <a:extLst>
                    <a:ext uri="{9D8B030D-6E8A-4147-A177-3AD203B41FA5}">
                      <a16:colId xmlns:a16="http://schemas.microsoft.com/office/drawing/2014/main" val="1945948272"/>
                    </a:ext>
                  </a:extLst>
                </a:gridCol>
                <a:gridCol w="1655763">
                  <a:extLst>
                    <a:ext uri="{9D8B030D-6E8A-4147-A177-3AD203B41FA5}">
                      <a16:colId xmlns:a16="http://schemas.microsoft.com/office/drawing/2014/main" val="4229490768"/>
                    </a:ext>
                  </a:extLst>
                </a:gridCol>
                <a:gridCol w="1800225">
                  <a:extLst>
                    <a:ext uri="{9D8B030D-6E8A-4147-A177-3AD203B41FA5}">
                      <a16:colId xmlns:a16="http://schemas.microsoft.com/office/drawing/2014/main" val="3849065099"/>
                    </a:ext>
                  </a:extLst>
                </a:gridCol>
                <a:gridCol w="1800225">
                  <a:extLst>
                    <a:ext uri="{9D8B030D-6E8A-4147-A177-3AD203B41FA5}">
                      <a16:colId xmlns:a16="http://schemas.microsoft.com/office/drawing/2014/main" val="784309628"/>
                    </a:ext>
                  </a:extLst>
                </a:gridCol>
              </a:tblGrid>
              <a:tr h="50482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altLang="tr-TR" sz="28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289997"/>
                  </a:ext>
                </a:extLst>
              </a:tr>
              <a:tr h="635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222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P222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C222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I222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F222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36243862"/>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222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P222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C222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I222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F222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62523377"/>
                  </a:ext>
                </a:extLst>
              </a:tr>
              <a:tr h="6477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I2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F2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50860272"/>
                  </a:ext>
                </a:extLst>
              </a:tr>
              <a:tr h="6477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endParaRPr kumimoji="0" lang="tr-TR" altLang="tr-TR" sz="28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endParaRPr kumimoji="0" lang="tr-TR" altLang="tr-TR" sz="28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endParaRPr kumimoji="0" lang="tr-TR" altLang="tr-TR" sz="28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I2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endParaRPr kumimoji="0" lang="tr-TR" altLang="tr-TR" sz="28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F2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endParaRPr kumimoji="0" lang="tr-TR" altLang="tr-TR" sz="28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03603487"/>
                  </a:ext>
                </a:extLst>
              </a:tr>
              <a:tr h="1439863">
                <a:tc gridSpan="5">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Tablodaki uzay gruplarından bazıları tekrar olduğu için 9 tane uzay grubu olabilir.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732073145"/>
                  </a:ext>
                </a:extLst>
              </a:tr>
            </a:tbl>
          </a:graphicData>
        </a:graphic>
      </p:graphicFrame>
      <p:sp>
        <p:nvSpPr>
          <p:cNvPr id="61485" name="Line 45"/>
          <p:cNvSpPr>
            <a:spLocks noChangeShapeType="1"/>
          </p:cNvSpPr>
          <p:nvPr/>
        </p:nvSpPr>
        <p:spPr bwMode="auto">
          <a:xfrm>
            <a:off x="5087938" y="3573463"/>
            <a:ext cx="1295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1486" name="Line 46"/>
          <p:cNvSpPr>
            <a:spLocks noChangeShapeType="1"/>
          </p:cNvSpPr>
          <p:nvPr/>
        </p:nvSpPr>
        <p:spPr bwMode="auto">
          <a:xfrm>
            <a:off x="5087938" y="4292600"/>
            <a:ext cx="1295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1487" name="Line 47"/>
          <p:cNvSpPr>
            <a:spLocks noChangeShapeType="1"/>
          </p:cNvSpPr>
          <p:nvPr/>
        </p:nvSpPr>
        <p:spPr bwMode="auto">
          <a:xfrm>
            <a:off x="6743700" y="2997200"/>
            <a:ext cx="1295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1488" name="Line 48"/>
          <p:cNvSpPr>
            <a:spLocks noChangeShapeType="1"/>
          </p:cNvSpPr>
          <p:nvPr/>
        </p:nvSpPr>
        <p:spPr bwMode="auto">
          <a:xfrm>
            <a:off x="6743700" y="3644900"/>
            <a:ext cx="1295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1489" name="Line 49"/>
          <p:cNvSpPr>
            <a:spLocks noChangeShapeType="1"/>
          </p:cNvSpPr>
          <p:nvPr/>
        </p:nvSpPr>
        <p:spPr bwMode="auto">
          <a:xfrm>
            <a:off x="8472488" y="4292600"/>
            <a:ext cx="1295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1490" name="Line 50"/>
          <p:cNvSpPr>
            <a:spLocks noChangeShapeType="1"/>
          </p:cNvSpPr>
          <p:nvPr/>
        </p:nvSpPr>
        <p:spPr bwMode="auto">
          <a:xfrm>
            <a:off x="8543925" y="3068638"/>
            <a:ext cx="1295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1491" name="Line 51"/>
          <p:cNvSpPr>
            <a:spLocks noChangeShapeType="1"/>
          </p:cNvSpPr>
          <p:nvPr/>
        </p:nvSpPr>
        <p:spPr bwMode="auto">
          <a:xfrm>
            <a:off x="8543925" y="3644900"/>
            <a:ext cx="1295400" cy="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992372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ayt Numarası Yer Tutucusu 6"/>
          <p:cNvSpPr>
            <a:spLocks noGrp="1"/>
          </p:cNvSpPr>
          <p:nvPr>
            <p:ph type="sldNum" sz="quarter" idx="12"/>
          </p:nvPr>
        </p:nvSpPr>
        <p:spPr/>
        <p:txBody>
          <a:bodyPr/>
          <a:lstStyle/>
          <a:p>
            <a:fld id="{05A8333D-6308-4650-B3B3-B63B47751630}" type="slidenum">
              <a:rPr lang="tr-TR" altLang="tr-TR"/>
              <a:pPr/>
              <a:t>16</a:t>
            </a:fld>
            <a:endParaRPr lang="tr-TR" altLang="tr-TR"/>
          </a:p>
        </p:txBody>
      </p:sp>
      <p:sp>
        <p:nvSpPr>
          <p:cNvPr id="62466" name="Rectangle 2"/>
          <p:cNvSpPr>
            <a:spLocks noGrp="1" noChangeArrowheads="1"/>
          </p:cNvSpPr>
          <p:nvPr>
            <p:ph type="title"/>
          </p:nvPr>
        </p:nvSpPr>
        <p:spPr/>
        <p:txBody>
          <a:bodyPr/>
          <a:lstStyle/>
          <a:p>
            <a:endParaRPr lang="tr-TR" altLang="tr-TR"/>
          </a:p>
        </p:txBody>
      </p:sp>
      <p:sp>
        <p:nvSpPr>
          <p:cNvPr id="62467" name="Rectangle 3"/>
          <p:cNvSpPr>
            <a:spLocks noGrp="1" noChangeArrowheads="1"/>
          </p:cNvSpPr>
          <p:nvPr>
            <p:ph type="body" sz="half" idx="1"/>
          </p:nvPr>
        </p:nvSpPr>
        <p:spPr/>
        <p:txBody>
          <a:bodyPr/>
          <a:lstStyle/>
          <a:p>
            <a:r>
              <a:rPr lang="tr-TR" altLang="tr-TR" sz="2400" i="1" u="sng"/>
              <a:t>1) P222:</a:t>
            </a:r>
            <a:r>
              <a:rPr lang="tr-TR" altLang="tr-TR" sz="2400"/>
              <a:t> Üç ikili eksen başlangıçtan geçsin. </a:t>
            </a:r>
            <a:r>
              <a:rPr lang="tr-TR" altLang="tr-TR" sz="2400" b="1"/>
              <a:t>a</a:t>
            </a:r>
            <a:r>
              <a:rPr lang="tr-TR" altLang="tr-TR" sz="2400"/>
              <a:t>, </a:t>
            </a:r>
            <a:r>
              <a:rPr lang="tr-TR" altLang="tr-TR" sz="2400" b="1"/>
              <a:t>b </a:t>
            </a:r>
            <a:r>
              <a:rPr lang="tr-TR" altLang="tr-TR" sz="2400"/>
              <a:t>ve </a:t>
            </a:r>
            <a:r>
              <a:rPr lang="tr-TR" altLang="tr-TR" sz="2400" b="1"/>
              <a:t>a</a:t>
            </a:r>
            <a:r>
              <a:rPr lang="tr-TR" altLang="tr-TR" sz="2400"/>
              <a:t>+</a:t>
            </a:r>
            <a:r>
              <a:rPr lang="tr-TR" altLang="tr-TR" sz="2400" b="1"/>
              <a:t>b</a:t>
            </a:r>
            <a:r>
              <a:rPr lang="tr-TR" altLang="tr-TR" sz="2400"/>
              <a:t> ötelemeleri ile z doğrultusunda ikili eksenin bileşimleri A, B ve C den geçen ve yine z doğrultusunda üç ikili eksen doğurur. Benzer durum x ve y içinde geçerlidir.</a:t>
            </a:r>
          </a:p>
        </p:txBody>
      </p:sp>
      <p:sp>
        <p:nvSpPr>
          <p:cNvPr id="62468" name="Rectangle 4"/>
          <p:cNvSpPr>
            <a:spLocks noGrp="1" noChangeArrowheads="1"/>
          </p:cNvSpPr>
          <p:nvPr>
            <p:ph type="body" sz="half" idx="2"/>
          </p:nvPr>
        </p:nvSpPr>
        <p:spPr/>
        <p:txBody>
          <a:bodyPr/>
          <a:lstStyle/>
          <a:p>
            <a:endParaRPr lang="tr-TR" altLang="tr-TR"/>
          </a:p>
        </p:txBody>
      </p:sp>
      <p:sp>
        <p:nvSpPr>
          <p:cNvPr id="62469" name="Rectangle 5"/>
          <p:cNvSpPr>
            <a:spLocks noChangeArrowheads="1"/>
          </p:cNvSpPr>
          <p:nvPr/>
        </p:nvSpPr>
        <p:spPr bwMode="auto">
          <a:xfrm>
            <a:off x="5943600" y="18288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pPr>
            <a:endParaRPr lang="tr-TR" altLang="tr-TR" sz="2800"/>
          </a:p>
          <a:p>
            <a:pPr>
              <a:lnSpc>
                <a:spcPct val="90000"/>
              </a:lnSpc>
              <a:spcBef>
                <a:spcPct val="20000"/>
              </a:spcBef>
            </a:pPr>
            <a:r>
              <a:rPr lang="tr-TR" altLang="tr-TR" sz="2800"/>
              <a:t>   O          B      b   B</a:t>
            </a:r>
            <a:r>
              <a:rPr lang="el-GR" altLang="tr-TR" sz="2800" baseline="-25000">
                <a:cs typeface="Arial" panose="020B0604020202020204" pitchFamily="34" charset="0"/>
              </a:rPr>
              <a:t>π</a:t>
            </a:r>
          </a:p>
          <a:p>
            <a:pPr>
              <a:lnSpc>
                <a:spcPct val="90000"/>
              </a:lnSpc>
              <a:spcBef>
                <a:spcPct val="20000"/>
              </a:spcBef>
            </a:pPr>
            <a:endParaRPr lang="tr-TR" altLang="tr-TR" sz="2800" baseline="-25000"/>
          </a:p>
          <a:p>
            <a:pPr>
              <a:lnSpc>
                <a:spcPct val="90000"/>
              </a:lnSpc>
              <a:spcBef>
                <a:spcPct val="20000"/>
              </a:spcBef>
            </a:pPr>
            <a:endParaRPr lang="tr-TR" altLang="tr-TR" sz="2800"/>
          </a:p>
          <a:p>
            <a:pPr>
              <a:lnSpc>
                <a:spcPct val="90000"/>
              </a:lnSpc>
              <a:spcBef>
                <a:spcPct val="20000"/>
              </a:spcBef>
            </a:pPr>
            <a:r>
              <a:rPr lang="tr-TR" altLang="tr-TR" sz="2800"/>
              <a:t> A          C </a:t>
            </a:r>
          </a:p>
          <a:p>
            <a:pPr>
              <a:lnSpc>
                <a:spcPct val="90000"/>
              </a:lnSpc>
              <a:spcBef>
                <a:spcPct val="20000"/>
              </a:spcBef>
            </a:pPr>
            <a:r>
              <a:rPr lang="tr-TR" altLang="tr-TR" sz="2800"/>
              <a:t>  a</a:t>
            </a:r>
          </a:p>
          <a:p>
            <a:pPr>
              <a:lnSpc>
                <a:spcPct val="90000"/>
              </a:lnSpc>
              <a:spcBef>
                <a:spcPct val="20000"/>
              </a:spcBef>
            </a:pPr>
            <a:endParaRPr lang="tr-TR" altLang="tr-TR" sz="2800"/>
          </a:p>
          <a:p>
            <a:pPr>
              <a:lnSpc>
                <a:spcPct val="90000"/>
              </a:lnSpc>
              <a:spcBef>
                <a:spcPct val="20000"/>
              </a:spcBef>
            </a:pPr>
            <a:r>
              <a:rPr lang="tr-TR" altLang="tr-TR" sz="2800"/>
              <a:t>  A</a:t>
            </a:r>
            <a:r>
              <a:rPr lang="el-GR" altLang="tr-TR" sz="2800" baseline="-25000">
                <a:cs typeface="Arial" panose="020B0604020202020204" pitchFamily="34" charset="0"/>
              </a:rPr>
              <a:t>π</a:t>
            </a:r>
            <a:r>
              <a:rPr lang="tr-TR" altLang="tr-TR" sz="2800"/>
              <a:t>       A</a:t>
            </a:r>
            <a:r>
              <a:rPr lang="el-GR" altLang="tr-TR" sz="2800" baseline="-25000">
                <a:cs typeface="Arial" panose="020B0604020202020204" pitchFamily="34" charset="0"/>
              </a:rPr>
              <a:t>π</a:t>
            </a:r>
            <a:endParaRPr lang="tr-TR" altLang="tr-TR" sz="2800" baseline="-25000">
              <a:cs typeface="Arial" panose="020B0604020202020204" pitchFamily="34" charset="0"/>
            </a:endParaRPr>
          </a:p>
        </p:txBody>
      </p:sp>
      <p:sp>
        <p:nvSpPr>
          <p:cNvPr id="62470" name="Line 6"/>
          <p:cNvSpPr>
            <a:spLocks noChangeShapeType="1"/>
          </p:cNvSpPr>
          <p:nvPr/>
        </p:nvSpPr>
        <p:spPr bwMode="auto">
          <a:xfrm>
            <a:off x="6515101" y="2936875"/>
            <a:ext cx="288131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1" name="Line 7"/>
          <p:cNvSpPr>
            <a:spLocks noChangeShapeType="1"/>
          </p:cNvSpPr>
          <p:nvPr/>
        </p:nvSpPr>
        <p:spPr bwMode="auto">
          <a:xfrm>
            <a:off x="6515100" y="2936875"/>
            <a:ext cx="0"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2" name="Line 8"/>
          <p:cNvSpPr>
            <a:spLocks noChangeShapeType="1"/>
          </p:cNvSpPr>
          <p:nvPr/>
        </p:nvSpPr>
        <p:spPr bwMode="auto">
          <a:xfrm>
            <a:off x="6515100" y="3873500"/>
            <a:ext cx="28082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3" name="Line 9"/>
          <p:cNvSpPr>
            <a:spLocks noChangeShapeType="1"/>
          </p:cNvSpPr>
          <p:nvPr/>
        </p:nvSpPr>
        <p:spPr bwMode="auto">
          <a:xfrm>
            <a:off x="6515100" y="4810125"/>
            <a:ext cx="27368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4" name="Line 10"/>
          <p:cNvSpPr>
            <a:spLocks noChangeShapeType="1"/>
          </p:cNvSpPr>
          <p:nvPr/>
        </p:nvSpPr>
        <p:spPr bwMode="auto">
          <a:xfrm>
            <a:off x="7739063" y="2936875"/>
            <a:ext cx="0" cy="2305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5" name="Line 11"/>
          <p:cNvSpPr>
            <a:spLocks noChangeShapeType="1"/>
          </p:cNvSpPr>
          <p:nvPr/>
        </p:nvSpPr>
        <p:spPr bwMode="auto">
          <a:xfrm>
            <a:off x="8891589" y="2936876"/>
            <a:ext cx="1587" cy="22336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2476" name="Oval 12"/>
          <p:cNvSpPr>
            <a:spLocks noChangeArrowheads="1"/>
          </p:cNvSpPr>
          <p:nvPr/>
        </p:nvSpPr>
        <p:spPr bwMode="auto">
          <a:xfrm>
            <a:off x="6443664" y="2865439"/>
            <a:ext cx="142875" cy="142875"/>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2477" name="Oval 13"/>
          <p:cNvSpPr>
            <a:spLocks noChangeArrowheads="1"/>
          </p:cNvSpPr>
          <p:nvPr/>
        </p:nvSpPr>
        <p:spPr bwMode="auto">
          <a:xfrm>
            <a:off x="6443664" y="3802064"/>
            <a:ext cx="142875" cy="142875"/>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2478" name="Oval 14"/>
          <p:cNvSpPr>
            <a:spLocks noChangeArrowheads="1"/>
          </p:cNvSpPr>
          <p:nvPr/>
        </p:nvSpPr>
        <p:spPr bwMode="auto">
          <a:xfrm>
            <a:off x="8820151" y="2865439"/>
            <a:ext cx="142875" cy="142875"/>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2479" name="Oval 15"/>
          <p:cNvSpPr>
            <a:spLocks noChangeArrowheads="1"/>
          </p:cNvSpPr>
          <p:nvPr/>
        </p:nvSpPr>
        <p:spPr bwMode="auto">
          <a:xfrm>
            <a:off x="7667626" y="2865439"/>
            <a:ext cx="144463" cy="142875"/>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2480" name="Oval 16"/>
          <p:cNvSpPr>
            <a:spLocks noChangeArrowheads="1"/>
          </p:cNvSpPr>
          <p:nvPr/>
        </p:nvSpPr>
        <p:spPr bwMode="auto">
          <a:xfrm>
            <a:off x="8820151" y="3802064"/>
            <a:ext cx="142875" cy="142875"/>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2481" name="Oval 17"/>
          <p:cNvSpPr>
            <a:spLocks noChangeArrowheads="1"/>
          </p:cNvSpPr>
          <p:nvPr/>
        </p:nvSpPr>
        <p:spPr bwMode="auto">
          <a:xfrm>
            <a:off x="7667626" y="3802064"/>
            <a:ext cx="144463" cy="142875"/>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2482" name="Oval 18"/>
          <p:cNvSpPr>
            <a:spLocks noChangeArrowheads="1"/>
          </p:cNvSpPr>
          <p:nvPr/>
        </p:nvSpPr>
        <p:spPr bwMode="auto">
          <a:xfrm>
            <a:off x="8820151" y="4737101"/>
            <a:ext cx="142875" cy="142875"/>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2483" name="Oval 19"/>
          <p:cNvSpPr>
            <a:spLocks noChangeArrowheads="1"/>
          </p:cNvSpPr>
          <p:nvPr/>
        </p:nvSpPr>
        <p:spPr bwMode="auto">
          <a:xfrm>
            <a:off x="7667626" y="4737101"/>
            <a:ext cx="144463" cy="142875"/>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2484" name="Oval 20"/>
          <p:cNvSpPr>
            <a:spLocks noChangeArrowheads="1"/>
          </p:cNvSpPr>
          <p:nvPr/>
        </p:nvSpPr>
        <p:spPr bwMode="auto">
          <a:xfrm>
            <a:off x="6443664" y="4737101"/>
            <a:ext cx="142875" cy="142875"/>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2618789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2E5DEFA8-4B73-4D26-AD07-86FB0A085C7E}" type="slidenum">
              <a:rPr lang="tr-TR" altLang="tr-TR"/>
              <a:pPr/>
              <a:t>17</a:t>
            </a:fld>
            <a:endParaRPr lang="tr-TR" altLang="tr-TR"/>
          </a:p>
        </p:txBody>
      </p:sp>
      <p:sp>
        <p:nvSpPr>
          <p:cNvPr id="63490" name="Rectangle 2"/>
          <p:cNvSpPr>
            <a:spLocks noGrp="1" noChangeArrowheads="1"/>
          </p:cNvSpPr>
          <p:nvPr>
            <p:ph type="title"/>
          </p:nvPr>
        </p:nvSpPr>
        <p:spPr/>
        <p:txBody>
          <a:bodyPr/>
          <a:lstStyle/>
          <a:p>
            <a:endParaRPr lang="tr-TR" altLang="tr-TR"/>
          </a:p>
        </p:txBody>
      </p:sp>
      <p:sp>
        <p:nvSpPr>
          <p:cNvPr id="63491" name="Rectangle 3"/>
          <p:cNvSpPr>
            <a:spLocks noGrp="1" noChangeArrowheads="1"/>
          </p:cNvSpPr>
          <p:nvPr>
            <p:ph type="body" sz="half" idx="1"/>
          </p:nvPr>
        </p:nvSpPr>
        <p:spPr/>
        <p:txBody>
          <a:bodyPr/>
          <a:lstStyle/>
          <a:p>
            <a:pPr>
              <a:lnSpc>
                <a:spcPct val="80000"/>
              </a:lnSpc>
            </a:pPr>
            <a:r>
              <a:rPr lang="tr-TR" altLang="tr-TR" sz="1800" i="1" u="sng"/>
              <a:t>2) P2</a:t>
            </a:r>
            <a:r>
              <a:rPr lang="tr-TR" altLang="tr-TR" sz="1800" i="1" u="sng" baseline="-25000"/>
              <a:t>1</a:t>
            </a:r>
            <a:r>
              <a:rPr lang="tr-TR" altLang="tr-TR" sz="1800" i="1" u="sng"/>
              <a:t>2</a:t>
            </a:r>
            <a:r>
              <a:rPr lang="tr-TR" altLang="tr-TR" sz="1800" i="1" u="sng" baseline="-25000"/>
              <a:t>1</a:t>
            </a:r>
            <a:r>
              <a:rPr lang="tr-TR" altLang="tr-TR" sz="1800" i="1" u="sng"/>
              <a:t>2</a:t>
            </a:r>
            <a:r>
              <a:rPr lang="tr-TR" altLang="tr-TR" sz="1800" i="1" u="sng" baseline="-25000"/>
              <a:t>1</a:t>
            </a:r>
            <a:r>
              <a:rPr lang="tr-TR" altLang="tr-TR" sz="1800" baseline="-25000"/>
              <a:t> </a:t>
            </a:r>
            <a:r>
              <a:rPr lang="tr-TR" altLang="tr-TR" sz="1800"/>
              <a:t>:O başlangıcından x doğrultusunda geçen ikili vida ekseni A</a:t>
            </a:r>
            <a:r>
              <a:rPr lang="el-GR" altLang="tr-TR" sz="1800" baseline="-25000">
                <a:cs typeface="Arial" panose="020B0604020202020204" pitchFamily="34" charset="0"/>
              </a:rPr>
              <a:t>π</a:t>
            </a:r>
            <a:r>
              <a:rPr lang="tr-TR" altLang="tr-TR" sz="1800" baseline="-25000">
                <a:cs typeface="Arial" panose="020B0604020202020204" pitchFamily="34" charset="0"/>
              </a:rPr>
              <a:t>,a/2</a:t>
            </a:r>
            <a:r>
              <a:rPr lang="tr-TR" altLang="tr-TR" sz="1800"/>
              <a:t> olsun. Bu eksenin örgü ötelemeleri ile bileşimini inceleyelim.</a:t>
            </a:r>
          </a:p>
          <a:p>
            <a:pPr>
              <a:lnSpc>
                <a:spcPct val="80000"/>
              </a:lnSpc>
              <a:buFontTx/>
              <a:buNone/>
            </a:pPr>
            <a:r>
              <a:rPr lang="tr-TR" altLang="tr-TR" sz="1800"/>
              <a:t>A</a:t>
            </a:r>
            <a:r>
              <a:rPr lang="el-GR" altLang="tr-TR" sz="1800" baseline="-25000">
                <a:cs typeface="Arial" panose="020B0604020202020204" pitchFamily="34" charset="0"/>
              </a:rPr>
              <a:t>π</a:t>
            </a:r>
            <a:r>
              <a:rPr lang="tr-TR" altLang="tr-TR" sz="1800" baseline="-25000">
                <a:cs typeface="Arial" panose="020B0604020202020204" pitchFamily="34" charset="0"/>
              </a:rPr>
              <a:t>,a/2</a:t>
            </a:r>
            <a:r>
              <a:rPr lang="tr-TR" altLang="tr-TR" sz="1800"/>
              <a:t>.a= A</a:t>
            </a:r>
            <a:r>
              <a:rPr lang="el-GR" altLang="tr-TR" sz="1800" baseline="-25000">
                <a:cs typeface="Arial" panose="020B0604020202020204" pitchFamily="34" charset="0"/>
              </a:rPr>
              <a:t>π</a:t>
            </a:r>
            <a:r>
              <a:rPr lang="tr-TR" altLang="tr-TR" sz="1800"/>
              <a:t>.</a:t>
            </a:r>
            <a:r>
              <a:rPr lang="tr-TR" altLang="tr-TR" sz="1800" u="sng"/>
              <a:t>a</a:t>
            </a:r>
            <a:r>
              <a:rPr lang="tr-TR" altLang="tr-TR" sz="1800"/>
              <a:t>.a=.</a:t>
            </a:r>
            <a:r>
              <a:rPr lang="tr-TR" altLang="tr-TR" sz="1800" u="sng"/>
              <a:t>3a</a:t>
            </a:r>
            <a:r>
              <a:rPr lang="tr-TR" altLang="tr-TR" sz="1800"/>
              <a:t>.2</a:t>
            </a:r>
          </a:p>
          <a:p>
            <a:pPr>
              <a:lnSpc>
                <a:spcPct val="80000"/>
              </a:lnSpc>
              <a:buFontTx/>
              <a:buNone/>
            </a:pPr>
            <a:r>
              <a:rPr lang="tr-TR" altLang="tr-TR" sz="1800"/>
              <a:t>                    2        2</a:t>
            </a:r>
          </a:p>
          <a:p>
            <a:pPr>
              <a:lnSpc>
                <a:spcPct val="80000"/>
              </a:lnSpc>
              <a:buFontTx/>
              <a:buNone/>
            </a:pPr>
            <a:r>
              <a:rPr lang="tr-TR" altLang="tr-TR" sz="1800"/>
              <a:t>    yine vida eksenidir. Adımın 3/2 olması ile ½ olması arasında fark yoktur.</a:t>
            </a:r>
          </a:p>
          <a:p>
            <a:pPr>
              <a:lnSpc>
                <a:spcPct val="80000"/>
              </a:lnSpc>
              <a:buFontTx/>
              <a:buNone/>
            </a:pPr>
            <a:r>
              <a:rPr lang="tr-TR" altLang="tr-TR" sz="1800"/>
              <a:t>A</a:t>
            </a:r>
            <a:r>
              <a:rPr lang="el-GR" altLang="tr-TR" sz="1800" baseline="-25000">
                <a:cs typeface="Arial" panose="020B0604020202020204" pitchFamily="34" charset="0"/>
              </a:rPr>
              <a:t>π</a:t>
            </a:r>
            <a:r>
              <a:rPr lang="tr-TR" altLang="tr-TR" sz="1800" baseline="-25000">
                <a:cs typeface="Arial" panose="020B0604020202020204" pitchFamily="34" charset="0"/>
              </a:rPr>
              <a:t>,a/2</a:t>
            </a:r>
            <a:r>
              <a:rPr lang="tr-TR" altLang="tr-TR" sz="1800"/>
              <a:t>.b=A’</a:t>
            </a:r>
            <a:r>
              <a:rPr lang="el-GR" altLang="tr-TR" sz="1800" baseline="-25000">
                <a:cs typeface="Arial" panose="020B0604020202020204" pitchFamily="34" charset="0"/>
              </a:rPr>
              <a:t>π</a:t>
            </a:r>
            <a:r>
              <a:rPr lang="tr-TR" altLang="tr-TR" sz="1800" baseline="-25000">
                <a:cs typeface="Arial" panose="020B0604020202020204" pitchFamily="34" charset="0"/>
              </a:rPr>
              <a:t>,a/2</a:t>
            </a:r>
          </a:p>
          <a:p>
            <a:pPr>
              <a:lnSpc>
                <a:spcPct val="80000"/>
              </a:lnSpc>
              <a:buFontTx/>
              <a:buNone/>
            </a:pPr>
            <a:r>
              <a:rPr lang="tr-TR" altLang="tr-TR" sz="1800"/>
              <a:t>A</a:t>
            </a:r>
            <a:r>
              <a:rPr lang="el-GR" altLang="tr-TR" sz="1800" baseline="-25000">
                <a:cs typeface="Arial" panose="020B0604020202020204" pitchFamily="34" charset="0"/>
              </a:rPr>
              <a:t>π</a:t>
            </a:r>
            <a:r>
              <a:rPr lang="tr-TR" altLang="tr-TR" sz="1800" baseline="-25000">
                <a:cs typeface="Arial" panose="020B0604020202020204" pitchFamily="34" charset="0"/>
              </a:rPr>
              <a:t>,a/2</a:t>
            </a:r>
            <a:r>
              <a:rPr lang="tr-TR" altLang="tr-TR" sz="1800"/>
              <a:t>.c=A”</a:t>
            </a:r>
            <a:r>
              <a:rPr lang="el-GR" altLang="tr-TR" sz="1800" baseline="-25000">
                <a:cs typeface="Arial" panose="020B0604020202020204" pitchFamily="34" charset="0"/>
              </a:rPr>
              <a:t>π</a:t>
            </a:r>
            <a:r>
              <a:rPr lang="tr-TR" altLang="tr-TR" sz="1800" baseline="-25000">
                <a:cs typeface="Arial" panose="020B0604020202020204" pitchFamily="34" charset="0"/>
              </a:rPr>
              <a:t>,a/2</a:t>
            </a:r>
          </a:p>
          <a:p>
            <a:pPr>
              <a:lnSpc>
                <a:spcPct val="80000"/>
              </a:lnSpc>
              <a:buFontTx/>
              <a:buNone/>
            </a:pPr>
            <a:r>
              <a:rPr lang="tr-TR" altLang="tr-TR" sz="1800"/>
              <a:t> z ekseni üzerinde c/2 den geçen ve x e paralel olan bir vida eksenidir.</a:t>
            </a:r>
          </a:p>
          <a:p>
            <a:pPr>
              <a:lnSpc>
                <a:spcPct val="80000"/>
              </a:lnSpc>
              <a:buFontTx/>
              <a:buNone/>
            </a:pPr>
            <a:r>
              <a:rPr lang="tr-TR" altLang="tr-TR" sz="1800"/>
              <a:t>A</a:t>
            </a:r>
            <a:r>
              <a:rPr lang="el-GR" altLang="tr-TR" sz="1800" baseline="-25000">
                <a:cs typeface="Arial" panose="020B0604020202020204" pitchFamily="34" charset="0"/>
              </a:rPr>
              <a:t>π</a:t>
            </a:r>
            <a:r>
              <a:rPr lang="tr-TR" altLang="tr-TR" sz="1800" baseline="-25000">
                <a:cs typeface="Arial" panose="020B0604020202020204" pitchFamily="34" charset="0"/>
              </a:rPr>
              <a:t>,a/2</a:t>
            </a:r>
            <a:r>
              <a:rPr lang="tr-TR" altLang="tr-TR" sz="1800"/>
              <a:t>.(a+b)= A</a:t>
            </a:r>
            <a:r>
              <a:rPr lang="el-GR" altLang="tr-TR" sz="1800" baseline="-25000">
                <a:cs typeface="Arial" panose="020B0604020202020204" pitchFamily="34" charset="0"/>
              </a:rPr>
              <a:t>π</a:t>
            </a:r>
            <a:r>
              <a:rPr lang="tr-TR" altLang="tr-TR" sz="1800" baseline="-25000">
                <a:cs typeface="Arial" panose="020B0604020202020204" pitchFamily="34" charset="0"/>
              </a:rPr>
              <a:t>,3a/2</a:t>
            </a:r>
            <a:r>
              <a:rPr lang="tr-TR" altLang="tr-TR" sz="1800"/>
              <a:t>.b= A’</a:t>
            </a:r>
            <a:r>
              <a:rPr lang="el-GR" altLang="tr-TR" sz="1800" baseline="-25000">
                <a:cs typeface="Arial" panose="020B0604020202020204" pitchFamily="34" charset="0"/>
              </a:rPr>
              <a:t>π</a:t>
            </a:r>
            <a:r>
              <a:rPr lang="tr-TR" altLang="tr-TR" sz="1800" baseline="-25000">
                <a:cs typeface="Arial" panose="020B0604020202020204" pitchFamily="34" charset="0"/>
              </a:rPr>
              <a:t>,b/2</a:t>
            </a:r>
            <a:r>
              <a:rPr lang="tr-TR" altLang="tr-TR" sz="1800"/>
              <a:t> </a:t>
            </a:r>
            <a:endParaRPr lang="tr-TR" altLang="tr-TR" sz="2400"/>
          </a:p>
        </p:txBody>
      </p:sp>
      <p:sp>
        <p:nvSpPr>
          <p:cNvPr id="63492" name="Rectangle 4"/>
          <p:cNvSpPr>
            <a:spLocks noGrp="1" noChangeArrowheads="1"/>
          </p:cNvSpPr>
          <p:nvPr>
            <p:ph type="body" sz="half" idx="2"/>
          </p:nvPr>
        </p:nvSpPr>
        <p:spPr/>
        <p:txBody>
          <a:bodyPr/>
          <a:lstStyle/>
          <a:p>
            <a:pPr>
              <a:lnSpc>
                <a:spcPct val="80000"/>
              </a:lnSpc>
            </a:pPr>
            <a:r>
              <a:rPr lang="tr-TR" altLang="tr-TR" sz="1800"/>
              <a:t>Devam edersek </a:t>
            </a:r>
            <a:r>
              <a:rPr lang="tr-TR" altLang="tr-TR" sz="1800" b="1"/>
              <a:t>bc </a:t>
            </a:r>
            <a:r>
              <a:rPr lang="tr-TR" altLang="tr-TR" sz="1800"/>
              <a:t>düzlemindeki x eksenine paralel ikili eksenlerin geçtiği yerleri buluruz. Bunlar daha önce gördüğümüz noktalardır.</a:t>
            </a:r>
          </a:p>
          <a:p>
            <a:pPr>
              <a:lnSpc>
                <a:spcPct val="80000"/>
              </a:lnSpc>
            </a:pPr>
            <a:r>
              <a:rPr lang="tr-TR" altLang="tr-TR" sz="1800"/>
              <a:t>y doğrultusundaki ikinci ikili vidanın z ekseni üzerinde c/4 kadar yukarıdan geçen vida ekseni olduğunu kabul edelim. Bunlar aynı noktadan geçselerdi bileşimleri vida ekseni olmazdı.</a:t>
            </a:r>
          </a:p>
          <a:p>
            <a:pPr>
              <a:lnSpc>
                <a:spcPct val="80000"/>
              </a:lnSpc>
            </a:pPr>
            <a:r>
              <a:rPr lang="tr-TR" altLang="tr-TR" sz="1800"/>
              <a:t>A</a:t>
            </a:r>
            <a:r>
              <a:rPr lang="el-GR" altLang="tr-TR" sz="1800" baseline="-25000">
                <a:cs typeface="Arial" panose="020B0604020202020204" pitchFamily="34" charset="0"/>
              </a:rPr>
              <a:t>π</a:t>
            </a:r>
            <a:r>
              <a:rPr lang="tr-TR" altLang="tr-TR" sz="1800" baseline="-25000">
                <a:cs typeface="Arial" panose="020B0604020202020204" pitchFamily="34" charset="0"/>
              </a:rPr>
              <a:t>,a/2</a:t>
            </a:r>
            <a:r>
              <a:rPr lang="tr-TR" altLang="tr-TR" sz="1800"/>
              <a:t> ve B</a:t>
            </a:r>
            <a:r>
              <a:rPr lang="el-GR" altLang="tr-TR" sz="1800" baseline="-25000">
                <a:cs typeface="Arial" panose="020B0604020202020204" pitchFamily="34" charset="0"/>
              </a:rPr>
              <a:t>π</a:t>
            </a:r>
            <a:r>
              <a:rPr lang="tr-TR" altLang="tr-TR" sz="1800" baseline="-25000">
                <a:cs typeface="Arial" panose="020B0604020202020204" pitchFamily="34" charset="0"/>
              </a:rPr>
              <a:t>,b/2</a:t>
            </a:r>
            <a:r>
              <a:rPr lang="tr-TR" altLang="tr-TR" sz="1800"/>
              <a:t> bileşimlerine bakalım.</a:t>
            </a:r>
          </a:p>
          <a:p>
            <a:pPr>
              <a:lnSpc>
                <a:spcPct val="80000"/>
              </a:lnSpc>
              <a:buFontTx/>
              <a:buNone/>
            </a:pPr>
            <a:r>
              <a:rPr lang="tr-TR" altLang="tr-TR" sz="1800"/>
              <a:t>A</a:t>
            </a:r>
            <a:r>
              <a:rPr lang="el-GR" altLang="tr-TR" sz="1800" baseline="-25000">
                <a:cs typeface="Arial" panose="020B0604020202020204" pitchFamily="34" charset="0"/>
              </a:rPr>
              <a:t>π</a:t>
            </a:r>
            <a:r>
              <a:rPr lang="tr-TR" altLang="tr-TR" sz="1800" baseline="-25000">
                <a:cs typeface="Arial" panose="020B0604020202020204" pitchFamily="34" charset="0"/>
              </a:rPr>
              <a:t>,a/2</a:t>
            </a:r>
            <a:r>
              <a:rPr lang="tr-TR" altLang="tr-TR" sz="1800"/>
              <a:t>.B</a:t>
            </a:r>
            <a:r>
              <a:rPr lang="el-GR" altLang="tr-TR" sz="1800" baseline="-25000">
                <a:cs typeface="Arial" panose="020B0604020202020204" pitchFamily="34" charset="0"/>
              </a:rPr>
              <a:t>π</a:t>
            </a:r>
            <a:r>
              <a:rPr lang="tr-TR" altLang="tr-TR" sz="1800" baseline="-25000">
                <a:cs typeface="Arial" panose="020B0604020202020204" pitchFamily="34" charset="0"/>
              </a:rPr>
              <a:t>,b/2</a:t>
            </a:r>
            <a:r>
              <a:rPr lang="tr-TR" altLang="tr-TR" sz="1800"/>
              <a:t>=</a:t>
            </a:r>
            <a:r>
              <a:rPr lang="tr-TR" altLang="tr-TR" sz="1800" u="sng"/>
              <a:t>a </a:t>
            </a:r>
            <a:r>
              <a:rPr lang="tr-TR" altLang="tr-TR" sz="1800"/>
              <a:t>.A</a:t>
            </a:r>
            <a:r>
              <a:rPr lang="el-GR" altLang="tr-TR" sz="1800" baseline="-25000">
                <a:cs typeface="Arial" panose="020B0604020202020204" pitchFamily="34" charset="0"/>
              </a:rPr>
              <a:t>π</a:t>
            </a:r>
            <a:r>
              <a:rPr lang="tr-TR" altLang="tr-TR" sz="1800"/>
              <a:t>.B</a:t>
            </a:r>
            <a:r>
              <a:rPr lang="el-GR" altLang="tr-TR" sz="1800" baseline="-25000">
                <a:cs typeface="Arial" panose="020B0604020202020204" pitchFamily="34" charset="0"/>
              </a:rPr>
              <a:t>π</a:t>
            </a:r>
            <a:r>
              <a:rPr lang="tr-TR" altLang="tr-TR" sz="1800"/>
              <a:t>.</a:t>
            </a:r>
            <a:r>
              <a:rPr lang="tr-TR" altLang="tr-TR" sz="1800" u="sng"/>
              <a:t>b</a:t>
            </a:r>
          </a:p>
          <a:p>
            <a:pPr>
              <a:lnSpc>
                <a:spcPct val="80000"/>
              </a:lnSpc>
              <a:buFontTx/>
              <a:buNone/>
            </a:pPr>
            <a:r>
              <a:rPr lang="tr-TR" altLang="tr-TR" sz="1800"/>
              <a:t>                     2            2</a:t>
            </a:r>
          </a:p>
          <a:p>
            <a:pPr>
              <a:lnSpc>
                <a:spcPct val="80000"/>
              </a:lnSpc>
              <a:buFontTx/>
              <a:buNone/>
            </a:pPr>
            <a:r>
              <a:rPr lang="tr-TR" altLang="tr-TR" sz="1800"/>
              <a:t>                 =</a:t>
            </a:r>
            <a:r>
              <a:rPr lang="tr-TR" altLang="tr-TR" sz="1800" u="sng"/>
              <a:t>a </a:t>
            </a:r>
            <a:r>
              <a:rPr lang="tr-TR" altLang="tr-TR" sz="1800"/>
              <a:t>.A</a:t>
            </a:r>
            <a:r>
              <a:rPr lang="el-GR" altLang="tr-TR" sz="1800" baseline="-25000">
                <a:cs typeface="Arial" panose="020B0604020202020204" pitchFamily="34" charset="0"/>
              </a:rPr>
              <a:t>π</a:t>
            </a:r>
            <a:r>
              <a:rPr lang="tr-TR" altLang="tr-TR" sz="1800"/>
              <a:t>.B’</a:t>
            </a:r>
            <a:r>
              <a:rPr lang="el-GR" altLang="tr-TR" sz="1800" baseline="-25000">
                <a:cs typeface="Arial" panose="020B0604020202020204" pitchFamily="34" charset="0"/>
              </a:rPr>
              <a:t>π</a:t>
            </a:r>
            <a:r>
              <a:rPr lang="tr-TR" altLang="tr-TR" sz="1800"/>
              <a:t> . </a:t>
            </a:r>
            <a:r>
              <a:rPr lang="tr-TR" altLang="tr-TR" sz="1800" u="sng"/>
              <a:t>2c</a:t>
            </a:r>
            <a:r>
              <a:rPr lang="tr-TR" altLang="tr-TR" sz="1800"/>
              <a:t>. </a:t>
            </a:r>
            <a:r>
              <a:rPr lang="tr-TR" altLang="tr-TR" sz="1800" u="sng"/>
              <a:t>b</a:t>
            </a:r>
          </a:p>
          <a:p>
            <a:pPr>
              <a:lnSpc>
                <a:spcPct val="80000"/>
              </a:lnSpc>
              <a:buFontTx/>
              <a:buNone/>
            </a:pPr>
            <a:r>
              <a:rPr lang="tr-TR" altLang="tr-TR" sz="1800"/>
              <a:t>                   2                  4   2</a:t>
            </a:r>
            <a:endParaRPr lang="tr-TR" altLang="tr-TR" sz="2400"/>
          </a:p>
        </p:txBody>
      </p:sp>
    </p:spTree>
    <p:extLst>
      <p:ext uri="{BB962C8B-B14F-4D97-AF65-F5344CB8AC3E}">
        <p14:creationId xmlns:p14="http://schemas.microsoft.com/office/powerpoint/2010/main" val="576992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D2B8F3E9-2049-488E-AF63-C61C108DC88F}" type="slidenum">
              <a:rPr lang="tr-TR" altLang="tr-TR"/>
              <a:pPr/>
              <a:t>18</a:t>
            </a:fld>
            <a:endParaRPr lang="tr-TR" altLang="tr-TR"/>
          </a:p>
        </p:txBody>
      </p:sp>
      <p:sp>
        <p:nvSpPr>
          <p:cNvPr id="64514" name="Rectangle 2"/>
          <p:cNvSpPr>
            <a:spLocks noGrp="1" noChangeArrowheads="1"/>
          </p:cNvSpPr>
          <p:nvPr>
            <p:ph type="title"/>
          </p:nvPr>
        </p:nvSpPr>
        <p:spPr/>
        <p:txBody>
          <a:bodyPr/>
          <a:lstStyle/>
          <a:p>
            <a:endParaRPr lang="tr-TR" altLang="tr-TR"/>
          </a:p>
        </p:txBody>
      </p:sp>
      <p:sp>
        <p:nvSpPr>
          <p:cNvPr id="64515" name="Rectangle 3"/>
          <p:cNvSpPr>
            <a:spLocks noGrp="1" noChangeArrowheads="1"/>
          </p:cNvSpPr>
          <p:nvPr>
            <p:ph type="body" sz="half" idx="1"/>
          </p:nvPr>
        </p:nvSpPr>
        <p:spPr/>
        <p:txBody>
          <a:bodyPr/>
          <a:lstStyle/>
          <a:p>
            <a:pPr>
              <a:lnSpc>
                <a:spcPct val="80000"/>
              </a:lnSpc>
            </a:pPr>
            <a:r>
              <a:rPr lang="tr-TR" altLang="tr-TR" sz="2000"/>
              <a:t>B’ ekseni O dan geçen y doğrultusundan geçen bir eksen olacaktır ve A</a:t>
            </a:r>
            <a:r>
              <a:rPr lang="el-GR" altLang="tr-TR" sz="2000" baseline="-25000">
                <a:cs typeface="Arial" panose="020B0604020202020204" pitchFamily="34" charset="0"/>
              </a:rPr>
              <a:t>π</a:t>
            </a:r>
            <a:r>
              <a:rPr lang="tr-TR" altLang="tr-TR" sz="2000"/>
              <a:t> ile bileşimi O dan z doğrultusunda geçen bir C</a:t>
            </a:r>
            <a:r>
              <a:rPr lang="el-GR" altLang="tr-TR" sz="2000" baseline="-25000">
                <a:cs typeface="Arial" panose="020B0604020202020204" pitchFamily="34" charset="0"/>
              </a:rPr>
              <a:t>π</a:t>
            </a:r>
            <a:r>
              <a:rPr lang="tr-TR" altLang="tr-TR" sz="2000"/>
              <a:t> ekseni olacaktır.</a:t>
            </a:r>
          </a:p>
          <a:p>
            <a:pPr>
              <a:lnSpc>
                <a:spcPct val="80000"/>
              </a:lnSpc>
              <a:buFontTx/>
              <a:buNone/>
            </a:pPr>
            <a:r>
              <a:rPr lang="tr-TR" altLang="tr-TR" sz="2000"/>
              <a:t>A</a:t>
            </a:r>
            <a:r>
              <a:rPr lang="el-GR" altLang="tr-TR" sz="2000" baseline="-25000">
                <a:cs typeface="Arial" panose="020B0604020202020204" pitchFamily="34" charset="0"/>
              </a:rPr>
              <a:t>π</a:t>
            </a:r>
            <a:r>
              <a:rPr lang="tr-TR" altLang="tr-TR" sz="2000" baseline="-25000">
                <a:cs typeface="Arial" panose="020B0604020202020204" pitchFamily="34" charset="0"/>
              </a:rPr>
              <a:t>,a/2</a:t>
            </a:r>
            <a:r>
              <a:rPr lang="tr-TR" altLang="tr-TR" sz="2000"/>
              <a:t>.B</a:t>
            </a:r>
            <a:r>
              <a:rPr lang="el-GR" altLang="tr-TR" sz="2000" baseline="-25000">
                <a:cs typeface="Arial" panose="020B0604020202020204" pitchFamily="34" charset="0"/>
              </a:rPr>
              <a:t>π</a:t>
            </a:r>
            <a:r>
              <a:rPr lang="tr-TR" altLang="tr-TR" sz="2000" baseline="-25000">
                <a:cs typeface="Arial" panose="020B0604020202020204" pitchFamily="34" charset="0"/>
              </a:rPr>
              <a:t>,b/2</a:t>
            </a:r>
            <a:r>
              <a:rPr lang="tr-TR" altLang="tr-TR" sz="2000"/>
              <a:t>= </a:t>
            </a:r>
            <a:r>
              <a:rPr lang="tr-TR" altLang="tr-TR" sz="2000" u="sng"/>
              <a:t>a</a:t>
            </a:r>
            <a:r>
              <a:rPr lang="tr-TR" altLang="tr-TR" sz="2000"/>
              <a:t>.C</a:t>
            </a:r>
            <a:r>
              <a:rPr lang="el-GR" altLang="tr-TR" sz="2000" baseline="-25000">
                <a:cs typeface="Arial" panose="020B0604020202020204" pitchFamily="34" charset="0"/>
              </a:rPr>
              <a:t>π</a:t>
            </a:r>
            <a:r>
              <a:rPr lang="tr-TR" altLang="tr-TR" sz="2000"/>
              <a:t>.</a:t>
            </a:r>
            <a:r>
              <a:rPr lang="tr-TR" altLang="tr-TR" sz="2000" u="sng"/>
              <a:t>c</a:t>
            </a:r>
            <a:r>
              <a:rPr lang="tr-TR" altLang="tr-TR" sz="2000"/>
              <a:t>.</a:t>
            </a:r>
            <a:r>
              <a:rPr lang="tr-TR" altLang="tr-TR" sz="2000" u="sng"/>
              <a:t>b</a:t>
            </a:r>
          </a:p>
          <a:p>
            <a:pPr>
              <a:lnSpc>
                <a:spcPct val="80000"/>
              </a:lnSpc>
              <a:buFontTx/>
              <a:buNone/>
            </a:pPr>
            <a:r>
              <a:rPr lang="tr-TR" altLang="tr-TR" sz="2000"/>
              <a:t>                      2      2 2</a:t>
            </a:r>
          </a:p>
          <a:p>
            <a:pPr>
              <a:lnSpc>
                <a:spcPct val="80000"/>
              </a:lnSpc>
              <a:buFontTx/>
              <a:buNone/>
            </a:pPr>
            <a:r>
              <a:rPr lang="tr-TR" altLang="tr-TR" sz="2000"/>
              <a:t>                 =C’</a:t>
            </a:r>
            <a:r>
              <a:rPr lang="el-GR" altLang="tr-TR" sz="2000" baseline="-25000">
                <a:cs typeface="Arial" panose="020B0604020202020204" pitchFamily="34" charset="0"/>
              </a:rPr>
              <a:t>π</a:t>
            </a:r>
            <a:r>
              <a:rPr lang="tr-TR" altLang="tr-TR" sz="2000"/>
              <a:t> .</a:t>
            </a:r>
            <a:r>
              <a:rPr lang="tr-TR" altLang="tr-TR" sz="2000" u="sng"/>
              <a:t>a </a:t>
            </a:r>
            <a:r>
              <a:rPr lang="tr-TR" altLang="tr-TR" sz="2000"/>
              <a:t>.</a:t>
            </a:r>
            <a:r>
              <a:rPr lang="tr-TR" altLang="tr-TR" sz="2000" u="sng"/>
              <a:t> c</a:t>
            </a:r>
            <a:r>
              <a:rPr lang="tr-TR" altLang="tr-TR" sz="2000"/>
              <a:t>.</a:t>
            </a:r>
            <a:r>
              <a:rPr lang="tr-TR" altLang="tr-TR" sz="2000" u="sng"/>
              <a:t> b</a:t>
            </a:r>
            <a:endParaRPr lang="tr-TR" altLang="tr-TR" sz="2000"/>
          </a:p>
          <a:p>
            <a:pPr>
              <a:lnSpc>
                <a:spcPct val="80000"/>
              </a:lnSpc>
              <a:buFontTx/>
              <a:buNone/>
            </a:pPr>
            <a:r>
              <a:rPr lang="tr-TR" altLang="tr-TR" sz="2000"/>
              <a:t>                           2   2  2</a:t>
            </a:r>
          </a:p>
          <a:p>
            <a:pPr>
              <a:lnSpc>
                <a:spcPct val="80000"/>
              </a:lnSpc>
              <a:buFontTx/>
              <a:buNone/>
            </a:pPr>
            <a:r>
              <a:rPr lang="tr-TR" altLang="tr-TR" sz="2000"/>
              <a:t>                 = C’</a:t>
            </a:r>
            <a:r>
              <a:rPr lang="el-GR" altLang="tr-TR" sz="2000" baseline="-25000">
                <a:cs typeface="Arial" panose="020B0604020202020204" pitchFamily="34" charset="0"/>
              </a:rPr>
              <a:t>π</a:t>
            </a:r>
            <a:r>
              <a:rPr lang="tr-TR" altLang="tr-TR" sz="2000" baseline="-25000">
                <a:cs typeface="Arial" panose="020B0604020202020204" pitchFamily="34" charset="0"/>
              </a:rPr>
              <a:t>,c/2</a:t>
            </a:r>
            <a:r>
              <a:rPr lang="tr-TR" altLang="tr-TR" sz="2000"/>
              <a:t>.</a:t>
            </a:r>
            <a:r>
              <a:rPr lang="tr-TR" altLang="tr-TR" sz="2000" u="sng"/>
              <a:t> a</a:t>
            </a:r>
            <a:r>
              <a:rPr lang="tr-TR" altLang="tr-TR" sz="2000"/>
              <a:t>. </a:t>
            </a:r>
            <a:r>
              <a:rPr lang="tr-TR" altLang="tr-TR" sz="2000" u="sng"/>
              <a:t>b</a:t>
            </a:r>
          </a:p>
          <a:p>
            <a:pPr>
              <a:lnSpc>
                <a:spcPct val="80000"/>
              </a:lnSpc>
              <a:buFontTx/>
              <a:buNone/>
            </a:pPr>
            <a:r>
              <a:rPr lang="tr-TR" altLang="tr-TR" sz="2000"/>
              <a:t>                                2  2</a:t>
            </a:r>
          </a:p>
          <a:p>
            <a:pPr>
              <a:lnSpc>
                <a:spcPct val="80000"/>
              </a:lnSpc>
              <a:buFontTx/>
              <a:buNone/>
            </a:pPr>
            <a:r>
              <a:rPr lang="tr-TR" altLang="tr-TR" sz="2000"/>
              <a:t>                 = C”</a:t>
            </a:r>
            <a:r>
              <a:rPr lang="el-GR" altLang="tr-TR" sz="2000" baseline="-25000">
                <a:cs typeface="Arial" panose="020B0604020202020204" pitchFamily="34" charset="0"/>
              </a:rPr>
              <a:t>π</a:t>
            </a:r>
            <a:r>
              <a:rPr lang="tr-TR" altLang="tr-TR" sz="2000" baseline="-25000">
                <a:cs typeface="Arial" panose="020B0604020202020204" pitchFamily="34" charset="0"/>
              </a:rPr>
              <a:t>,c/2</a:t>
            </a:r>
            <a:endParaRPr lang="tr-TR" altLang="tr-TR" sz="2400"/>
          </a:p>
        </p:txBody>
      </p:sp>
      <p:sp>
        <p:nvSpPr>
          <p:cNvPr id="64516" name="Rectangle 4"/>
          <p:cNvSpPr>
            <a:spLocks noGrp="1" noChangeArrowheads="1"/>
          </p:cNvSpPr>
          <p:nvPr>
            <p:ph type="body" sz="half" idx="2"/>
          </p:nvPr>
        </p:nvSpPr>
        <p:spPr/>
        <p:txBody>
          <a:bodyPr/>
          <a:lstStyle/>
          <a:p>
            <a:pPr>
              <a:lnSpc>
                <a:spcPct val="80000"/>
              </a:lnSpc>
            </a:pPr>
            <a:r>
              <a:rPr lang="tr-TR" altLang="tr-TR" sz="2400"/>
              <a:t>C’</a:t>
            </a:r>
            <a:r>
              <a:rPr lang="el-GR" altLang="tr-TR" sz="2400" baseline="-25000">
                <a:cs typeface="Arial" panose="020B0604020202020204" pitchFamily="34" charset="0"/>
              </a:rPr>
              <a:t>π</a:t>
            </a:r>
            <a:r>
              <a:rPr lang="tr-TR" altLang="tr-TR" sz="2400"/>
              <a:t> x ekseni üzerinde +a dan z doğrultusunda geçen bir eksendir. Fakat örgünün a ötelemesi bu ekseni aynı zamanda O başlangıcına taşır. Şu halde başlangıçtan z doğrultusunda geçen bir vida ekseni düşünebiliriz. </a:t>
            </a:r>
            <a:endParaRPr lang="tr-TR" altLang="tr-TR"/>
          </a:p>
        </p:txBody>
      </p:sp>
    </p:spTree>
    <p:extLst>
      <p:ext uri="{BB962C8B-B14F-4D97-AF65-F5344CB8AC3E}">
        <p14:creationId xmlns:p14="http://schemas.microsoft.com/office/powerpoint/2010/main" val="4097485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62EBFB53-CAA0-46B7-885B-0128009685C5}" type="slidenum">
              <a:rPr lang="tr-TR" altLang="tr-TR"/>
              <a:pPr/>
              <a:t>19</a:t>
            </a:fld>
            <a:endParaRPr lang="tr-TR" altLang="tr-TR"/>
          </a:p>
        </p:txBody>
      </p:sp>
      <p:sp>
        <p:nvSpPr>
          <p:cNvPr id="65538" name="Rectangle 2"/>
          <p:cNvSpPr>
            <a:spLocks noGrp="1" noChangeArrowheads="1"/>
          </p:cNvSpPr>
          <p:nvPr>
            <p:ph type="title"/>
          </p:nvPr>
        </p:nvSpPr>
        <p:spPr/>
        <p:txBody>
          <a:bodyPr/>
          <a:lstStyle/>
          <a:p>
            <a:endParaRPr lang="tr-TR" altLang="tr-TR"/>
          </a:p>
        </p:txBody>
      </p:sp>
      <p:sp>
        <p:nvSpPr>
          <p:cNvPr id="65539" name="Rectangle 3"/>
          <p:cNvSpPr>
            <a:spLocks noGrp="1" noChangeArrowheads="1"/>
          </p:cNvSpPr>
          <p:nvPr>
            <p:ph type="body" idx="1"/>
          </p:nvPr>
        </p:nvSpPr>
        <p:spPr/>
        <p:txBody>
          <a:bodyPr/>
          <a:lstStyle/>
          <a:p>
            <a:r>
              <a:rPr lang="tr-TR" altLang="tr-TR"/>
              <a:t>Çünkü (a+b)/2 uzunluğu c ye diktir. (a+b)/2 nin yarısında yani (a+b)/4 noktasından geçen yeni bir c” ekseni elde edilir. Bu eksenin, a, b ve a+b ile bileşimleri şekildeki üç ekseni verir. Bunların c ile bileşimi yeni eksenler doğurmaz.</a:t>
            </a:r>
          </a:p>
          <a:p>
            <a:r>
              <a:rPr lang="tr-TR" altLang="tr-TR"/>
              <a:t>y doğrultusu c/4 kadar yukarıdan giden B</a:t>
            </a:r>
            <a:r>
              <a:rPr lang="el-GR" altLang="tr-TR" baseline="-25000">
                <a:cs typeface="Arial" panose="020B0604020202020204" pitchFamily="34" charset="0"/>
              </a:rPr>
              <a:t>π</a:t>
            </a:r>
            <a:r>
              <a:rPr lang="tr-TR" altLang="tr-TR" baseline="-25000">
                <a:cs typeface="Arial" panose="020B0604020202020204" pitchFamily="34" charset="0"/>
              </a:rPr>
              <a:t>,b/2</a:t>
            </a:r>
            <a:r>
              <a:rPr lang="tr-TR" altLang="tr-TR"/>
              <a:t> ekseninin c ve a+c ile bileşimleri 3c/4 kadar yukarıdan geçen yeni eksenler meydana getirir.</a:t>
            </a:r>
          </a:p>
        </p:txBody>
      </p:sp>
    </p:spTree>
    <p:extLst>
      <p:ext uri="{BB962C8B-B14F-4D97-AF65-F5344CB8AC3E}">
        <p14:creationId xmlns:p14="http://schemas.microsoft.com/office/powerpoint/2010/main" val="924066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CF315FDE-C933-4209-865C-322D53444ADD}" type="slidenum">
              <a:rPr lang="tr-TR" altLang="tr-TR"/>
              <a:pPr/>
              <a:t>2</a:t>
            </a:fld>
            <a:endParaRPr lang="tr-TR" altLang="tr-TR"/>
          </a:p>
        </p:txBody>
      </p:sp>
      <p:sp>
        <p:nvSpPr>
          <p:cNvPr id="41986" name="Rectangle 2"/>
          <p:cNvSpPr>
            <a:spLocks noGrp="1" noChangeArrowheads="1"/>
          </p:cNvSpPr>
          <p:nvPr>
            <p:ph type="title"/>
          </p:nvPr>
        </p:nvSpPr>
        <p:spPr/>
        <p:txBody>
          <a:bodyPr/>
          <a:lstStyle/>
          <a:p>
            <a:r>
              <a:rPr lang="tr-TR" altLang="tr-TR"/>
              <a:t>Uzay Gruplarının Çıkarılışı</a:t>
            </a:r>
          </a:p>
        </p:txBody>
      </p:sp>
      <p:sp>
        <p:nvSpPr>
          <p:cNvPr id="41987" name="Rectangle 3"/>
          <p:cNvSpPr>
            <a:spLocks noGrp="1" noChangeArrowheads="1"/>
          </p:cNvSpPr>
          <p:nvPr>
            <p:ph type="body" sz="half" idx="1"/>
          </p:nvPr>
        </p:nvSpPr>
        <p:spPr/>
        <p:txBody>
          <a:bodyPr/>
          <a:lstStyle/>
          <a:p>
            <a:pPr>
              <a:lnSpc>
                <a:spcPct val="80000"/>
              </a:lnSpc>
            </a:pPr>
            <a:r>
              <a:rPr lang="tr-TR" altLang="tr-TR" sz="1800" b="1" i="1" u="sng"/>
              <a:t>İlkeler :</a:t>
            </a:r>
            <a:r>
              <a:rPr lang="tr-TR" altLang="tr-TR" sz="1800"/>
              <a:t> Uzay gruplarının nokta grubu simetrisi ile öteleme simetrisinin bileşimi olduğunu biliyoruz. Öteleme olarak uzay örgülerindeki ötelemeler ile kayma düzlemleri ve vida eksenlerinin ötelemelerini alacağız. P yalın örgülerinde ötelemeler </a:t>
            </a:r>
            <a:r>
              <a:rPr lang="tr-TR" altLang="tr-TR" sz="1800" b="1"/>
              <a:t>a, b, c, a+b, a+c,</a:t>
            </a:r>
            <a:r>
              <a:rPr lang="tr-TR" altLang="tr-TR" sz="1800"/>
              <a:t> </a:t>
            </a:r>
            <a:r>
              <a:rPr lang="tr-TR" altLang="tr-TR" sz="1800" b="1"/>
              <a:t>b+c, a+b+c</a:t>
            </a:r>
            <a:r>
              <a:rPr lang="tr-TR" altLang="tr-TR" sz="1800"/>
              <a:t> şeklindeyken, yalın olmayan örgülerde(A, B veya C, F,I) bunlara ek olarak başka ötelemelerde vardır. Uzay grubunu bulmak için, </a:t>
            </a:r>
          </a:p>
          <a:p>
            <a:pPr>
              <a:lnSpc>
                <a:spcPct val="80000"/>
              </a:lnSpc>
            </a:pPr>
            <a:r>
              <a:rPr lang="tr-TR" altLang="tr-TR" sz="1800"/>
              <a:t>1) Bir nokta grubu seçilecek,</a:t>
            </a:r>
          </a:p>
          <a:p>
            <a:pPr>
              <a:lnSpc>
                <a:spcPct val="80000"/>
              </a:lnSpc>
            </a:pPr>
            <a:r>
              <a:rPr lang="tr-TR" altLang="tr-TR" sz="1800"/>
              <a:t>2) Bu nokta grubunun ilgili olduğu örgü tipi alınacak,</a:t>
            </a:r>
            <a:endParaRPr lang="tr-TR" altLang="tr-TR" sz="2400"/>
          </a:p>
        </p:txBody>
      </p:sp>
      <p:sp>
        <p:nvSpPr>
          <p:cNvPr id="41988" name="Rectangle 4"/>
          <p:cNvSpPr>
            <a:spLocks noGrp="1" noChangeArrowheads="1"/>
          </p:cNvSpPr>
          <p:nvPr>
            <p:ph type="body" sz="half" idx="2"/>
          </p:nvPr>
        </p:nvSpPr>
        <p:spPr/>
        <p:txBody>
          <a:bodyPr/>
          <a:lstStyle/>
          <a:p>
            <a:pPr>
              <a:lnSpc>
                <a:spcPct val="80000"/>
              </a:lnSpc>
            </a:pPr>
            <a:r>
              <a:rPr lang="tr-TR" altLang="tr-TR" sz="1800"/>
              <a:t>3) Nokta grubundaki eksenlerin vida ekseni olma olasılığı ile varsa simetri düzleminin kayma düzlemi olma olasılığı göz önüne alınacak. Böylece bir birim hücredeki tüm simetriler bulunmuş olacaktır. Yani birim hücrenin nerelerinde hangi simetri öğelerinin ne şekilde yerleştiği görülür.</a:t>
            </a:r>
          </a:p>
          <a:p>
            <a:pPr>
              <a:lnSpc>
                <a:spcPct val="80000"/>
              </a:lnSpc>
            </a:pPr>
            <a:r>
              <a:rPr lang="tr-TR" altLang="tr-TR" sz="1800"/>
              <a:t>Uzay grubu, nokta grubu gibi stereografik izdüşümle değil doğrudan birim hücrenin izdüşümü ile belirtilir. Son uluslar arası çizelgede x,y,z doğrultularında üç izdüşüm çizilerek verilmiştir.</a:t>
            </a:r>
            <a:endParaRPr lang="tr-TR" altLang="tr-TR" sz="2400"/>
          </a:p>
        </p:txBody>
      </p:sp>
    </p:spTree>
    <p:extLst>
      <p:ext uri="{BB962C8B-B14F-4D97-AF65-F5344CB8AC3E}">
        <p14:creationId xmlns:p14="http://schemas.microsoft.com/office/powerpoint/2010/main" val="3740132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ayt Numarası Yer Tutucusu 6"/>
          <p:cNvSpPr>
            <a:spLocks noGrp="1"/>
          </p:cNvSpPr>
          <p:nvPr>
            <p:ph type="sldNum" sz="quarter" idx="12"/>
          </p:nvPr>
        </p:nvSpPr>
        <p:spPr/>
        <p:txBody>
          <a:bodyPr/>
          <a:lstStyle/>
          <a:p>
            <a:fld id="{5ED378BE-C969-4D52-96E3-7836E9E91E4B}" type="slidenum">
              <a:rPr lang="tr-TR" altLang="tr-TR"/>
              <a:pPr/>
              <a:t>20</a:t>
            </a:fld>
            <a:endParaRPr lang="tr-TR" altLang="tr-TR"/>
          </a:p>
        </p:txBody>
      </p:sp>
      <p:sp>
        <p:nvSpPr>
          <p:cNvPr id="66562" name="Rectangle 2"/>
          <p:cNvSpPr>
            <a:spLocks noGrp="1" noChangeArrowheads="1"/>
          </p:cNvSpPr>
          <p:nvPr>
            <p:ph type="title"/>
          </p:nvPr>
        </p:nvSpPr>
        <p:spPr/>
        <p:txBody>
          <a:bodyPr/>
          <a:lstStyle/>
          <a:p>
            <a:r>
              <a:rPr lang="tr-TR" altLang="tr-TR"/>
              <a:t>P2</a:t>
            </a:r>
            <a:r>
              <a:rPr lang="tr-TR" altLang="tr-TR" baseline="-25000"/>
              <a:t>1</a:t>
            </a:r>
            <a:r>
              <a:rPr lang="tr-TR" altLang="tr-TR"/>
              <a:t>2</a:t>
            </a:r>
            <a:r>
              <a:rPr lang="tr-TR" altLang="tr-TR" baseline="-25000"/>
              <a:t>1</a:t>
            </a:r>
            <a:r>
              <a:rPr lang="tr-TR" altLang="tr-TR"/>
              <a:t>2</a:t>
            </a:r>
            <a:r>
              <a:rPr lang="tr-TR" altLang="tr-TR" baseline="-25000"/>
              <a:t>1 </a:t>
            </a:r>
            <a:r>
              <a:rPr lang="tr-TR" altLang="tr-TR"/>
              <a:t>Uzay Grubu</a:t>
            </a:r>
          </a:p>
        </p:txBody>
      </p:sp>
      <p:sp>
        <p:nvSpPr>
          <p:cNvPr id="66563" name="Rectangle 3"/>
          <p:cNvSpPr>
            <a:spLocks noGrp="1" noChangeArrowheads="1"/>
          </p:cNvSpPr>
          <p:nvPr>
            <p:ph type="body" sz="half" idx="1"/>
          </p:nvPr>
        </p:nvSpPr>
        <p:spPr/>
        <p:txBody>
          <a:bodyPr/>
          <a:lstStyle/>
          <a:p>
            <a:r>
              <a:rPr lang="tr-TR" altLang="tr-TR"/>
              <a:t>Genel bir (x, y, z) de atom varsa;</a:t>
            </a:r>
          </a:p>
          <a:p>
            <a:pPr>
              <a:buFontTx/>
              <a:buNone/>
            </a:pPr>
            <a:r>
              <a:rPr lang="tr-TR" altLang="tr-TR"/>
              <a:t>(x+1/2, y, z+1/2)</a:t>
            </a:r>
          </a:p>
          <a:p>
            <a:pPr>
              <a:buFontTx/>
              <a:buNone/>
            </a:pPr>
            <a:r>
              <a:rPr lang="tr-TR" altLang="tr-TR"/>
              <a:t>(x, y+1/2, z+1/2)</a:t>
            </a:r>
          </a:p>
          <a:p>
            <a:pPr>
              <a:buFontTx/>
              <a:buNone/>
            </a:pPr>
            <a:r>
              <a:rPr lang="tr-TR" altLang="tr-TR"/>
              <a:t>(x+1/2, y+1/2, z) de de atom vardır.</a:t>
            </a:r>
          </a:p>
        </p:txBody>
      </p:sp>
      <p:sp>
        <p:nvSpPr>
          <p:cNvPr id="66564" name="Rectangle 4"/>
          <p:cNvSpPr>
            <a:spLocks noGrp="1" noChangeArrowheads="1"/>
          </p:cNvSpPr>
          <p:nvPr>
            <p:ph type="body" sz="half" idx="2"/>
          </p:nvPr>
        </p:nvSpPr>
        <p:spPr/>
        <p:txBody>
          <a:bodyPr/>
          <a:lstStyle/>
          <a:p>
            <a:endParaRPr lang="tr-TR" altLang="tr-TR"/>
          </a:p>
        </p:txBody>
      </p:sp>
      <p:sp>
        <p:nvSpPr>
          <p:cNvPr id="66565" name="Rectangle 5"/>
          <p:cNvSpPr>
            <a:spLocks noChangeArrowheads="1"/>
          </p:cNvSpPr>
          <p:nvPr/>
        </p:nvSpPr>
        <p:spPr bwMode="auto">
          <a:xfrm>
            <a:off x="5943601" y="1905000"/>
            <a:ext cx="4244975"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pPr>
            <a:endParaRPr lang="tr-TR" altLang="tr-TR" sz="2800"/>
          </a:p>
          <a:p>
            <a:pPr>
              <a:spcBef>
                <a:spcPct val="20000"/>
              </a:spcBef>
            </a:pPr>
            <a:r>
              <a:rPr lang="tr-TR" altLang="tr-TR" sz="2800"/>
              <a:t>    O           b          B</a:t>
            </a:r>
            <a:r>
              <a:rPr lang="el-GR" altLang="tr-TR" sz="2800" baseline="-25000">
                <a:cs typeface="Arial" panose="020B0604020202020204" pitchFamily="34" charset="0"/>
              </a:rPr>
              <a:t>π</a:t>
            </a:r>
            <a:r>
              <a:rPr lang="tr-TR" altLang="tr-TR" sz="2800" baseline="-25000">
                <a:cs typeface="Arial" panose="020B0604020202020204" pitchFamily="34" charset="0"/>
              </a:rPr>
              <a:t>,b/2</a:t>
            </a:r>
            <a:r>
              <a:rPr lang="tr-TR" altLang="tr-TR" sz="2800"/>
              <a:t> </a:t>
            </a:r>
          </a:p>
          <a:p>
            <a:pPr>
              <a:spcBef>
                <a:spcPct val="20000"/>
              </a:spcBef>
            </a:pPr>
            <a:r>
              <a:rPr lang="tr-TR" altLang="tr-TR" sz="2800"/>
              <a:t>            </a:t>
            </a:r>
            <a:r>
              <a:rPr lang="tr-TR" altLang="tr-TR"/>
              <a:t>a/4</a:t>
            </a:r>
            <a:r>
              <a:rPr lang="tr-TR" altLang="tr-TR" sz="2800"/>
              <a:t>             ¼,3/4</a:t>
            </a:r>
          </a:p>
          <a:p>
            <a:pPr>
              <a:spcBef>
                <a:spcPct val="20000"/>
              </a:spcBef>
            </a:pPr>
            <a:r>
              <a:rPr lang="tr-TR" altLang="tr-TR" sz="2800"/>
              <a:t>      </a:t>
            </a:r>
            <a:r>
              <a:rPr lang="tr-TR" altLang="tr-TR"/>
              <a:t>b/4     C”</a:t>
            </a:r>
            <a:r>
              <a:rPr lang="el-GR" altLang="tr-TR" sz="2800" baseline="-25000">
                <a:cs typeface="Arial" panose="020B0604020202020204" pitchFamily="34" charset="0"/>
              </a:rPr>
              <a:t>π</a:t>
            </a:r>
            <a:r>
              <a:rPr lang="tr-TR" altLang="tr-TR" sz="2800" baseline="-25000">
                <a:cs typeface="Arial" panose="020B0604020202020204" pitchFamily="34" charset="0"/>
              </a:rPr>
              <a:t>,c/2</a:t>
            </a:r>
            <a:r>
              <a:rPr lang="tr-TR" altLang="tr-TR" sz="2800"/>
              <a:t> </a:t>
            </a:r>
          </a:p>
          <a:p>
            <a:pPr>
              <a:spcBef>
                <a:spcPct val="20000"/>
              </a:spcBef>
            </a:pPr>
            <a:r>
              <a:rPr lang="tr-TR" altLang="tr-TR" sz="2800"/>
              <a:t>                                ¼,3/4</a:t>
            </a:r>
          </a:p>
          <a:p>
            <a:pPr>
              <a:spcBef>
                <a:spcPct val="20000"/>
              </a:spcBef>
            </a:pPr>
            <a:r>
              <a:rPr lang="tr-TR" altLang="tr-TR" sz="2800"/>
              <a:t>  a</a:t>
            </a:r>
          </a:p>
          <a:p>
            <a:pPr>
              <a:spcBef>
                <a:spcPct val="20000"/>
              </a:spcBef>
            </a:pPr>
            <a:r>
              <a:rPr lang="tr-TR" altLang="tr-TR" sz="2800"/>
              <a:t>     </a:t>
            </a:r>
            <a:r>
              <a:rPr lang="tr-TR" altLang="tr-TR" sz="2000"/>
              <a:t>0,1/2,1          0,1/2,1      0,1/2,1</a:t>
            </a:r>
          </a:p>
          <a:p>
            <a:pPr>
              <a:spcBef>
                <a:spcPct val="20000"/>
              </a:spcBef>
            </a:pPr>
            <a:r>
              <a:rPr lang="tr-TR" altLang="tr-TR" sz="2800"/>
              <a:t>A</a:t>
            </a:r>
            <a:r>
              <a:rPr lang="el-GR" altLang="tr-TR" sz="2800" baseline="-25000">
                <a:cs typeface="Arial" panose="020B0604020202020204" pitchFamily="34" charset="0"/>
              </a:rPr>
              <a:t>π</a:t>
            </a:r>
            <a:r>
              <a:rPr lang="tr-TR" altLang="tr-TR" sz="2800" baseline="-25000">
                <a:cs typeface="Arial" panose="020B0604020202020204" pitchFamily="34" charset="0"/>
              </a:rPr>
              <a:t>,a/2 </a:t>
            </a:r>
            <a:r>
              <a:rPr lang="tr-TR" altLang="tr-TR" sz="2800"/>
              <a:t>      A</a:t>
            </a:r>
            <a:r>
              <a:rPr lang="el-GR" altLang="tr-TR" sz="2800" baseline="-25000">
                <a:cs typeface="Arial" panose="020B0604020202020204" pitchFamily="34" charset="0"/>
              </a:rPr>
              <a:t>π</a:t>
            </a:r>
            <a:r>
              <a:rPr lang="tr-TR" altLang="tr-TR" sz="2800" baseline="-25000">
                <a:cs typeface="Arial" panose="020B0604020202020204" pitchFamily="34" charset="0"/>
              </a:rPr>
              <a:t>,a/2</a:t>
            </a:r>
            <a:r>
              <a:rPr lang="tr-TR" altLang="tr-TR" sz="2800"/>
              <a:t> </a:t>
            </a:r>
          </a:p>
        </p:txBody>
      </p:sp>
      <p:sp>
        <p:nvSpPr>
          <p:cNvPr id="66566" name="Line 6"/>
          <p:cNvSpPr>
            <a:spLocks noChangeShapeType="1"/>
          </p:cNvSpPr>
          <p:nvPr/>
        </p:nvSpPr>
        <p:spPr bwMode="auto">
          <a:xfrm>
            <a:off x="6515100" y="3086100"/>
            <a:ext cx="32400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67" name="Line 7"/>
          <p:cNvSpPr>
            <a:spLocks noChangeShapeType="1"/>
          </p:cNvSpPr>
          <p:nvPr/>
        </p:nvSpPr>
        <p:spPr bwMode="auto">
          <a:xfrm>
            <a:off x="6515100" y="3086100"/>
            <a:ext cx="0" cy="25923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68" name="Line 8"/>
          <p:cNvSpPr>
            <a:spLocks noChangeShapeType="1"/>
          </p:cNvSpPr>
          <p:nvPr/>
        </p:nvSpPr>
        <p:spPr bwMode="auto">
          <a:xfrm>
            <a:off x="6515100" y="4094163"/>
            <a:ext cx="31686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69" name="Line 9"/>
          <p:cNvSpPr>
            <a:spLocks noChangeShapeType="1"/>
          </p:cNvSpPr>
          <p:nvPr/>
        </p:nvSpPr>
        <p:spPr bwMode="auto">
          <a:xfrm>
            <a:off x="6515101" y="5029200"/>
            <a:ext cx="309721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70" name="Line 10"/>
          <p:cNvSpPr>
            <a:spLocks noChangeShapeType="1"/>
          </p:cNvSpPr>
          <p:nvPr/>
        </p:nvSpPr>
        <p:spPr bwMode="auto">
          <a:xfrm>
            <a:off x="7883525" y="3086101"/>
            <a:ext cx="0" cy="2519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71" name="Line 11"/>
          <p:cNvSpPr>
            <a:spLocks noChangeShapeType="1"/>
          </p:cNvSpPr>
          <p:nvPr/>
        </p:nvSpPr>
        <p:spPr bwMode="auto">
          <a:xfrm>
            <a:off x="9180513" y="3086100"/>
            <a:ext cx="0" cy="25923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72" name="Oval 12"/>
          <p:cNvSpPr>
            <a:spLocks noChangeArrowheads="1"/>
          </p:cNvSpPr>
          <p:nvPr/>
        </p:nvSpPr>
        <p:spPr bwMode="auto">
          <a:xfrm>
            <a:off x="7091363" y="4381501"/>
            <a:ext cx="195262" cy="2651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6573" name="Oval 13"/>
          <p:cNvSpPr>
            <a:spLocks noChangeArrowheads="1"/>
          </p:cNvSpPr>
          <p:nvPr/>
        </p:nvSpPr>
        <p:spPr bwMode="auto">
          <a:xfrm>
            <a:off x="7091363" y="3446463"/>
            <a:ext cx="195262" cy="2651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6574" name="Oval 14"/>
          <p:cNvSpPr>
            <a:spLocks noChangeArrowheads="1"/>
          </p:cNvSpPr>
          <p:nvPr/>
        </p:nvSpPr>
        <p:spPr bwMode="auto">
          <a:xfrm>
            <a:off x="8459788" y="4381501"/>
            <a:ext cx="195262" cy="2651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6575" name="Oval 15"/>
          <p:cNvSpPr>
            <a:spLocks noChangeArrowheads="1"/>
          </p:cNvSpPr>
          <p:nvPr/>
        </p:nvSpPr>
        <p:spPr bwMode="auto">
          <a:xfrm>
            <a:off x="8459788" y="3446463"/>
            <a:ext cx="195262" cy="2651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6576" name="Line 16"/>
          <p:cNvSpPr>
            <a:spLocks noChangeShapeType="1"/>
          </p:cNvSpPr>
          <p:nvPr/>
        </p:nvSpPr>
        <p:spPr bwMode="auto">
          <a:xfrm flipH="1" flipV="1">
            <a:off x="7091363" y="3373438"/>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77" name="Line 17"/>
          <p:cNvSpPr>
            <a:spLocks noChangeShapeType="1"/>
          </p:cNvSpPr>
          <p:nvPr/>
        </p:nvSpPr>
        <p:spPr bwMode="auto">
          <a:xfrm>
            <a:off x="7091363" y="3662364"/>
            <a:ext cx="144462"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78" name="Line 18"/>
          <p:cNvSpPr>
            <a:spLocks noChangeShapeType="1"/>
          </p:cNvSpPr>
          <p:nvPr/>
        </p:nvSpPr>
        <p:spPr bwMode="auto">
          <a:xfrm flipH="1" flipV="1">
            <a:off x="7091363" y="431006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79" name="Line 19"/>
          <p:cNvSpPr>
            <a:spLocks noChangeShapeType="1"/>
          </p:cNvSpPr>
          <p:nvPr/>
        </p:nvSpPr>
        <p:spPr bwMode="auto">
          <a:xfrm>
            <a:off x="7091363" y="4597401"/>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80" name="Line 20"/>
          <p:cNvSpPr>
            <a:spLocks noChangeShapeType="1"/>
          </p:cNvSpPr>
          <p:nvPr/>
        </p:nvSpPr>
        <p:spPr bwMode="auto">
          <a:xfrm flipH="1" flipV="1">
            <a:off x="8459788" y="3302000"/>
            <a:ext cx="2159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81" name="Line 21"/>
          <p:cNvSpPr>
            <a:spLocks noChangeShapeType="1"/>
          </p:cNvSpPr>
          <p:nvPr/>
        </p:nvSpPr>
        <p:spPr bwMode="auto">
          <a:xfrm>
            <a:off x="8459788" y="3662364"/>
            <a:ext cx="215900"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82" name="Line 22"/>
          <p:cNvSpPr>
            <a:spLocks noChangeShapeType="1"/>
          </p:cNvSpPr>
          <p:nvPr/>
        </p:nvSpPr>
        <p:spPr bwMode="auto">
          <a:xfrm flipH="1" flipV="1">
            <a:off x="8459788" y="4238625"/>
            <a:ext cx="2159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83" name="Line 23"/>
          <p:cNvSpPr>
            <a:spLocks noChangeShapeType="1"/>
          </p:cNvSpPr>
          <p:nvPr/>
        </p:nvSpPr>
        <p:spPr bwMode="auto">
          <a:xfrm>
            <a:off x="8459788" y="4597401"/>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84" name="Line 24"/>
          <p:cNvSpPr>
            <a:spLocks noChangeShapeType="1"/>
          </p:cNvSpPr>
          <p:nvPr/>
        </p:nvSpPr>
        <p:spPr bwMode="auto">
          <a:xfrm>
            <a:off x="7162800" y="3086100"/>
            <a:ext cx="0" cy="4318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6585" name="Line 25"/>
          <p:cNvSpPr>
            <a:spLocks noChangeShapeType="1"/>
          </p:cNvSpPr>
          <p:nvPr/>
        </p:nvSpPr>
        <p:spPr bwMode="auto">
          <a:xfrm flipH="1">
            <a:off x="6515100" y="3517900"/>
            <a:ext cx="64770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620237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layt Numarası Yer Tutucusu 6"/>
          <p:cNvSpPr>
            <a:spLocks noGrp="1"/>
          </p:cNvSpPr>
          <p:nvPr>
            <p:ph type="sldNum" sz="quarter" idx="12"/>
          </p:nvPr>
        </p:nvSpPr>
        <p:spPr/>
        <p:txBody>
          <a:bodyPr/>
          <a:lstStyle/>
          <a:p>
            <a:fld id="{162624A2-A3C7-424B-AB71-AC3DB4C4A170}" type="slidenum">
              <a:rPr lang="tr-TR" altLang="tr-TR"/>
              <a:pPr/>
              <a:t>21</a:t>
            </a:fld>
            <a:endParaRPr lang="tr-TR" altLang="tr-TR"/>
          </a:p>
        </p:txBody>
      </p:sp>
      <p:sp>
        <p:nvSpPr>
          <p:cNvPr id="71682" name="Rectangle 2"/>
          <p:cNvSpPr>
            <a:spLocks noGrp="1" noChangeArrowheads="1"/>
          </p:cNvSpPr>
          <p:nvPr>
            <p:ph type="title"/>
          </p:nvPr>
        </p:nvSpPr>
        <p:spPr/>
        <p:txBody>
          <a:bodyPr/>
          <a:lstStyle/>
          <a:p>
            <a:endParaRPr lang="tr-TR" altLang="tr-TR"/>
          </a:p>
        </p:txBody>
      </p:sp>
      <p:sp>
        <p:nvSpPr>
          <p:cNvPr id="71683" name="Rectangle 3"/>
          <p:cNvSpPr>
            <a:spLocks noGrp="1" noChangeArrowheads="1"/>
          </p:cNvSpPr>
          <p:nvPr>
            <p:ph type="body" sz="half" idx="1"/>
          </p:nvPr>
        </p:nvSpPr>
        <p:spPr/>
        <p:txBody>
          <a:bodyPr/>
          <a:lstStyle/>
          <a:p>
            <a:r>
              <a:rPr lang="tr-TR" altLang="tr-TR"/>
              <a:t>222, 322, 422, 622 nokta gruplarından türetilen 33 çeşit uzay grubu vardır.</a:t>
            </a:r>
          </a:p>
          <a:p>
            <a:endParaRPr lang="tr-TR" altLang="tr-TR"/>
          </a:p>
          <a:p>
            <a:r>
              <a:rPr lang="tr-TR" altLang="tr-TR"/>
              <a:t>Uluslar arası çizelgede başlangıç b/4 kadar sağa kaydırılmıştır.</a:t>
            </a:r>
          </a:p>
        </p:txBody>
      </p:sp>
      <p:sp>
        <p:nvSpPr>
          <p:cNvPr id="71684" name="Rectangle 4"/>
          <p:cNvSpPr>
            <a:spLocks noGrp="1" noChangeArrowheads="1"/>
          </p:cNvSpPr>
          <p:nvPr>
            <p:ph type="body" sz="half" idx="2"/>
          </p:nvPr>
        </p:nvSpPr>
        <p:spPr/>
        <p:txBody>
          <a:bodyPr/>
          <a:lstStyle/>
          <a:p>
            <a:endParaRPr lang="tr-TR" altLang="tr-TR"/>
          </a:p>
        </p:txBody>
      </p:sp>
      <p:sp>
        <p:nvSpPr>
          <p:cNvPr id="71685" name="Rectangle 5"/>
          <p:cNvSpPr>
            <a:spLocks noChangeArrowheads="1"/>
          </p:cNvSpPr>
          <p:nvPr/>
        </p:nvSpPr>
        <p:spPr bwMode="auto">
          <a:xfrm>
            <a:off x="6096000" y="1981200"/>
            <a:ext cx="38100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pPr>
            <a:endParaRPr lang="tr-TR" altLang="tr-TR" sz="2800"/>
          </a:p>
          <a:p>
            <a:pPr>
              <a:spcBef>
                <a:spcPct val="20000"/>
              </a:spcBef>
            </a:pPr>
            <a:endParaRPr lang="tr-TR" altLang="tr-TR" sz="2800"/>
          </a:p>
          <a:p>
            <a:pPr>
              <a:spcBef>
                <a:spcPct val="20000"/>
              </a:spcBef>
            </a:pPr>
            <a:r>
              <a:rPr lang="tr-TR" altLang="tr-TR" sz="2800"/>
              <a:t> ¼</a:t>
            </a:r>
          </a:p>
          <a:p>
            <a:pPr>
              <a:spcBef>
                <a:spcPct val="20000"/>
              </a:spcBef>
            </a:pPr>
            <a:r>
              <a:rPr lang="tr-TR" altLang="tr-TR" sz="2800"/>
              <a:t>                +</a:t>
            </a:r>
          </a:p>
          <a:p>
            <a:pPr>
              <a:spcBef>
                <a:spcPct val="20000"/>
              </a:spcBef>
            </a:pPr>
            <a:r>
              <a:rPr lang="tr-TR" altLang="tr-TR" sz="2800"/>
              <a:t> ¼                    ½-</a:t>
            </a:r>
          </a:p>
          <a:p>
            <a:pPr>
              <a:spcBef>
                <a:spcPct val="20000"/>
              </a:spcBef>
            </a:pPr>
            <a:r>
              <a:rPr lang="tr-TR" altLang="tr-TR" sz="2800"/>
              <a:t> ¼                L     ½-</a:t>
            </a:r>
          </a:p>
          <a:p>
            <a:pPr>
              <a:spcBef>
                <a:spcPct val="20000"/>
              </a:spcBef>
            </a:pPr>
            <a:r>
              <a:rPr lang="tr-TR" altLang="tr-TR" sz="2800"/>
              <a:t>             K</a:t>
            </a:r>
          </a:p>
          <a:p>
            <a:pPr>
              <a:spcBef>
                <a:spcPct val="20000"/>
              </a:spcBef>
            </a:pPr>
            <a:endParaRPr lang="tr-TR" altLang="tr-TR" sz="2800"/>
          </a:p>
        </p:txBody>
      </p:sp>
      <p:sp>
        <p:nvSpPr>
          <p:cNvPr id="71686" name="Line 6"/>
          <p:cNvSpPr>
            <a:spLocks noChangeShapeType="1"/>
          </p:cNvSpPr>
          <p:nvPr/>
        </p:nvSpPr>
        <p:spPr bwMode="auto">
          <a:xfrm>
            <a:off x="6443663" y="3349625"/>
            <a:ext cx="31686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87" name="Line 7"/>
          <p:cNvSpPr>
            <a:spLocks noChangeShapeType="1"/>
          </p:cNvSpPr>
          <p:nvPr/>
        </p:nvSpPr>
        <p:spPr bwMode="auto">
          <a:xfrm>
            <a:off x="6948488" y="3349626"/>
            <a:ext cx="0" cy="15843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88" name="Line 8"/>
          <p:cNvSpPr>
            <a:spLocks noChangeShapeType="1"/>
          </p:cNvSpPr>
          <p:nvPr/>
        </p:nvSpPr>
        <p:spPr bwMode="auto">
          <a:xfrm>
            <a:off x="6948489" y="4933950"/>
            <a:ext cx="21605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89" name="Line 9"/>
          <p:cNvSpPr>
            <a:spLocks noChangeShapeType="1"/>
          </p:cNvSpPr>
          <p:nvPr/>
        </p:nvSpPr>
        <p:spPr bwMode="auto">
          <a:xfrm>
            <a:off x="9109075" y="3349626"/>
            <a:ext cx="0" cy="15843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0" name="Line 10"/>
          <p:cNvSpPr>
            <a:spLocks noChangeShapeType="1"/>
          </p:cNvSpPr>
          <p:nvPr/>
        </p:nvSpPr>
        <p:spPr bwMode="auto">
          <a:xfrm>
            <a:off x="9109075" y="4141788"/>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1" name="Line 11"/>
          <p:cNvSpPr>
            <a:spLocks noChangeShapeType="1"/>
          </p:cNvSpPr>
          <p:nvPr/>
        </p:nvSpPr>
        <p:spPr bwMode="auto">
          <a:xfrm>
            <a:off x="9036051" y="4933950"/>
            <a:ext cx="5762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2" name="Line 12"/>
          <p:cNvSpPr>
            <a:spLocks noChangeShapeType="1"/>
          </p:cNvSpPr>
          <p:nvPr/>
        </p:nvSpPr>
        <p:spPr bwMode="auto">
          <a:xfrm>
            <a:off x="7524750" y="4933951"/>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3" name="Line 13"/>
          <p:cNvSpPr>
            <a:spLocks noChangeShapeType="1"/>
          </p:cNvSpPr>
          <p:nvPr/>
        </p:nvSpPr>
        <p:spPr bwMode="auto">
          <a:xfrm>
            <a:off x="8604250" y="4933951"/>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4" name="Line 14"/>
          <p:cNvSpPr>
            <a:spLocks noChangeShapeType="1"/>
          </p:cNvSpPr>
          <p:nvPr/>
        </p:nvSpPr>
        <p:spPr bwMode="auto">
          <a:xfrm flipV="1">
            <a:off x="7524750" y="2628901"/>
            <a:ext cx="0"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5" name="Line 15"/>
          <p:cNvSpPr>
            <a:spLocks noChangeShapeType="1"/>
          </p:cNvSpPr>
          <p:nvPr/>
        </p:nvSpPr>
        <p:spPr bwMode="auto">
          <a:xfrm flipV="1">
            <a:off x="8532813" y="2628901"/>
            <a:ext cx="0"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6" name="Line 16"/>
          <p:cNvSpPr>
            <a:spLocks noChangeShapeType="1"/>
          </p:cNvSpPr>
          <p:nvPr/>
        </p:nvSpPr>
        <p:spPr bwMode="auto">
          <a:xfrm flipH="1">
            <a:off x="6372226" y="3349625"/>
            <a:ext cx="5762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7" name="Line 17"/>
          <p:cNvSpPr>
            <a:spLocks noChangeShapeType="1"/>
          </p:cNvSpPr>
          <p:nvPr/>
        </p:nvSpPr>
        <p:spPr bwMode="auto">
          <a:xfrm flipH="1">
            <a:off x="6443664" y="4141788"/>
            <a:ext cx="504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8" name="Line 18"/>
          <p:cNvSpPr>
            <a:spLocks noChangeShapeType="1"/>
          </p:cNvSpPr>
          <p:nvPr/>
        </p:nvSpPr>
        <p:spPr bwMode="auto">
          <a:xfrm flipH="1">
            <a:off x="6443663" y="493395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699" name="Oval 19"/>
          <p:cNvSpPr>
            <a:spLocks noChangeArrowheads="1"/>
          </p:cNvSpPr>
          <p:nvPr/>
        </p:nvSpPr>
        <p:spPr bwMode="auto">
          <a:xfrm>
            <a:off x="7956550" y="3636963"/>
            <a:ext cx="122238" cy="1952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0" name="Oval 20"/>
          <p:cNvSpPr>
            <a:spLocks noChangeArrowheads="1"/>
          </p:cNvSpPr>
          <p:nvPr/>
        </p:nvSpPr>
        <p:spPr bwMode="auto">
          <a:xfrm>
            <a:off x="6875464" y="4429126"/>
            <a:ext cx="122237" cy="1952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1" name="Oval 21"/>
          <p:cNvSpPr>
            <a:spLocks noChangeArrowheads="1"/>
          </p:cNvSpPr>
          <p:nvPr/>
        </p:nvSpPr>
        <p:spPr bwMode="auto">
          <a:xfrm>
            <a:off x="6875464" y="3636963"/>
            <a:ext cx="122237" cy="1952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2" name="Oval 22"/>
          <p:cNvSpPr>
            <a:spLocks noChangeArrowheads="1"/>
          </p:cNvSpPr>
          <p:nvPr/>
        </p:nvSpPr>
        <p:spPr bwMode="auto">
          <a:xfrm>
            <a:off x="9036050" y="3636963"/>
            <a:ext cx="122238" cy="1952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3" name="Oval 23"/>
          <p:cNvSpPr>
            <a:spLocks noChangeArrowheads="1"/>
          </p:cNvSpPr>
          <p:nvPr/>
        </p:nvSpPr>
        <p:spPr bwMode="auto">
          <a:xfrm>
            <a:off x="9036050" y="4429126"/>
            <a:ext cx="122238" cy="1952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4" name="Oval 24"/>
          <p:cNvSpPr>
            <a:spLocks noChangeArrowheads="1"/>
          </p:cNvSpPr>
          <p:nvPr/>
        </p:nvSpPr>
        <p:spPr bwMode="auto">
          <a:xfrm>
            <a:off x="7956550" y="4429126"/>
            <a:ext cx="122238" cy="1952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5" name="Arc 25"/>
          <p:cNvSpPr>
            <a:spLocks/>
          </p:cNvSpPr>
          <p:nvPr/>
        </p:nvSpPr>
        <p:spPr bwMode="auto">
          <a:xfrm>
            <a:off x="7308850" y="3565525"/>
            <a:ext cx="215900" cy="215900"/>
          </a:xfrm>
          <a:custGeom>
            <a:avLst/>
            <a:gdLst>
              <a:gd name="G0" fmla="+- 21600 0 0"/>
              <a:gd name="G1" fmla="+- 21600 0 0"/>
              <a:gd name="G2" fmla="+- 21600 0 0"/>
              <a:gd name="T0" fmla="*/ 43092 w 43200"/>
              <a:gd name="T1" fmla="*/ 23758 h 43200"/>
              <a:gd name="T2" fmla="*/ 43200 w 43200"/>
              <a:gd name="T3" fmla="*/ 21600 h 43200"/>
              <a:gd name="T4" fmla="*/ 21600 w 43200"/>
              <a:gd name="T5" fmla="*/ 21600 h 43200"/>
            </a:gdLst>
            <a:ahLst/>
            <a:cxnLst>
              <a:cxn ang="0">
                <a:pos x="T0" y="T1"/>
              </a:cxn>
              <a:cxn ang="0">
                <a:pos x="T2" y="T3"/>
              </a:cxn>
              <a:cxn ang="0">
                <a:pos x="T4" y="T5"/>
              </a:cxn>
            </a:cxnLst>
            <a:rect l="0" t="0" r="r" b="b"/>
            <a:pathLst>
              <a:path w="43200" h="43200" fill="none" extrusionOk="0">
                <a:moveTo>
                  <a:pt x="43091" y="23757"/>
                </a:moveTo>
                <a:cubicBezTo>
                  <a:pt x="41983" y="34796"/>
                  <a:pt x="32693" y="43199"/>
                  <a:pt x="21600" y="43199"/>
                </a:cubicBezTo>
                <a:cubicBezTo>
                  <a:pt x="9670" y="43200"/>
                  <a:pt x="0" y="33529"/>
                  <a:pt x="0" y="21600"/>
                </a:cubicBezTo>
                <a:cubicBezTo>
                  <a:pt x="0" y="9670"/>
                  <a:pt x="9670" y="0"/>
                  <a:pt x="21600" y="0"/>
                </a:cubicBezTo>
                <a:cubicBezTo>
                  <a:pt x="33529" y="0"/>
                  <a:pt x="43200" y="9670"/>
                  <a:pt x="43200" y="21600"/>
                </a:cubicBezTo>
              </a:path>
              <a:path w="43200" h="43200" stroke="0" extrusionOk="0">
                <a:moveTo>
                  <a:pt x="43091" y="23757"/>
                </a:moveTo>
                <a:cubicBezTo>
                  <a:pt x="41983" y="34796"/>
                  <a:pt x="32693" y="43199"/>
                  <a:pt x="21600" y="43199"/>
                </a:cubicBezTo>
                <a:cubicBezTo>
                  <a:pt x="9670" y="43200"/>
                  <a:pt x="0" y="33529"/>
                  <a:pt x="0" y="21600"/>
                </a:cubicBezTo>
                <a:cubicBezTo>
                  <a:pt x="0" y="9670"/>
                  <a:pt x="9670" y="0"/>
                  <a:pt x="21600" y="0"/>
                </a:cubicBezTo>
                <a:cubicBezTo>
                  <a:pt x="33529" y="0"/>
                  <a:pt x="43200" y="9670"/>
                  <a:pt x="43200" y="2160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6" name="Arc 26"/>
          <p:cNvSpPr>
            <a:spLocks/>
          </p:cNvSpPr>
          <p:nvPr/>
        </p:nvSpPr>
        <p:spPr bwMode="auto">
          <a:xfrm>
            <a:off x="8532813" y="3925888"/>
            <a:ext cx="215900" cy="215900"/>
          </a:xfrm>
          <a:custGeom>
            <a:avLst/>
            <a:gdLst>
              <a:gd name="G0" fmla="+- 21600 0 0"/>
              <a:gd name="G1" fmla="+- 21600 0 0"/>
              <a:gd name="G2" fmla="+- 21600 0 0"/>
              <a:gd name="T0" fmla="*/ 43092 w 43200"/>
              <a:gd name="T1" fmla="*/ 23758 h 43200"/>
              <a:gd name="T2" fmla="*/ 43200 w 43200"/>
              <a:gd name="T3" fmla="*/ 21600 h 43200"/>
              <a:gd name="T4" fmla="*/ 21600 w 43200"/>
              <a:gd name="T5" fmla="*/ 21600 h 43200"/>
            </a:gdLst>
            <a:ahLst/>
            <a:cxnLst>
              <a:cxn ang="0">
                <a:pos x="T0" y="T1"/>
              </a:cxn>
              <a:cxn ang="0">
                <a:pos x="T2" y="T3"/>
              </a:cxn>
              <a:cxn ang="0">
                <a:pos x="T4" y="T5"/>
              </a:cxn>
            </a:cxnLst>
            <a:rect l="0" t="0" r="r" b="b"/>
            <a:pathLst>
              <a:path w="43200" h="43200" fill="none" extrusionOk="0">
                <a:moveTo>
                  <a:pt x="43091" y="23757"/>
                </a:moveTo>
                <a:cubicBezTo>
                  <a:pt x="41983" y="34796"/>
                  <a:pt x="32693" y="43199"/>
                  <a:pt x="21600" y="43199"/>
                </a:cubicBezTo>
                <a:cubicBezTo>
                  <a:pt x="9670" y="43200"/>
                  <a:pt x="0" y="33529"/>
                  <a:pt x="0" y="21600"/>
                </a:cubicBezTo>
                <a:cubicBezTo>
                  <a:pt x="0" y="9670"/>
                  <a:pt x="9670" y="0"/>
                  <a:pt x="21600" y="0"/>
                </a:cubicBezTo>
                <a:cubicBezTo>
                  <a:pt x="33529" y="0"/>
                  <a:pt x="43200" y="9670"/>
                  <a:pt x="43200" y="21600"/>
                </a:cubicBezTo>
              </a:path>
              <a:path w="43200" h="43200" stroke="0" extrusionOk="0">
                <a:moveTo>
                  <a:pt x="43091" y="23757"/>
                </a:moveTo>
                <a:cubicBezTo>
                  <a:pt x="41983" y="34796"/>
                  <a:pt x="32693" y="43199"/>
                  <a:pt x="21600" y="43199"/>
                </a:cubicBezTo>
                <a:cubicBezTo>
                  <a:pt x="9670" y="43200"/>
                  <a:pt x="0" y="33529"/>
                  <a:pt x="0" y="21600"/>
                </a:cubicBezTo>
                <a:cubicBezTo>
                  <a:pt x="0" y="9670"/>
                  <a:pt x="9670" y="0"/>
                  <a:pt x="21600" y="0"/>
                </a:cubicBezTo>
                <a:cubicBezTo>
                  <a:pt x="33529" y="0"/>
                  <a:pt x="43200" y="9670"/>
                  <a:pt x="43200" y="2160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7" name="Arc 27"/>
          <p:cNvSpPr>
            <a:spLocks/>
          </p:cNvSpPr>
          <p:nvPr/>
        </p:nvSpPr>
        <p:spPr bwMode="auto">
          <a:xfrm>
            <a:off x="7596188" y="4357688"/>
            <a:ext cx="215900" cy="215900"/>
          </a:xfrm>
          <a:custGeom>
            <a:avLst/>
            <a:gdLst>
              <a:gd name="G0" fmla="+- 21600 0 0"/>
              <a:gd name="G1" fmla="+- 21600 0 0"/>
              <a:gd name="G2" fmla="+- 21600 0 0"/>
              <a:gd name="T0" fmla="*/ 43092 w 43200"/>
              <a:gd name="T1" fmla="*/ 23758 h 43200"/>
              <a:gd name="T2" fmla="*/ 43200 w 43200"/>
              <a:gd name="T3" fmla="*/ 21600 h 43200"/>
              <a:gd name="T4" fmla="*/ 21600 w 43200"/>
              <a:gd name="T5" fmla="*/ 21600 h 43200"/>
            </a:gdLst>
            <a:ahLst/>
            <a:cxnLst>
              <a:cxn ang="0">
                <a:pos x="T0" y="T1"/>
              </a:cxn>
              <a:cxn ang="0">
                <a:pos x="T2" y="T3"/>
              </a:cxn>
              <a:cxn ang="0">
                <a:pos x="T4" y="T5"/>
              </a:cxn>
            </a:cxnLst>
            <a:rect l="0" t="0" r="r" b="b"/>
            <a:pathLst>
              <a:path w="43200" h="43200" fill="none" extrusionOk="0">
                <a:moveTo>
                  <a:pt x="43091" y="23757"/>
                </a:moveTo>
                <a:cubicBezTo>
                  <a:pt x="41983" y="34796"/>
                  <a:pt x="32693" y="43199"/>
                  <a:pt x="21600" y="43199"/>
                </a:cubicBezTo>
                <a:cubicBezTo>
                  <a:pt x="9670" y="43200"/>
                  <a:pt x="0" y="33529"/>
                  <a:pt x="0" y="21600"/>
                </a:cubicBezTo>
                <a:cubicBezTo>
                  <a:pt x="0" y="9670"/>
                  <a:pt x="9670" y="0"/>
                  <a:pt x="21600" y="0"/>
                </a:cubicBezTo>
                <a:cubicBezTo>
                  <a:pt x="33529" y="0"/>
                  <a:pt x="43200" y="9670"/>
                  <a:pt x="43200" y="21600"/>
                </a:cubicBezTo>
              </a:path>
              <a:path w="43200" h="43200" stroke="0" extrusionOk="0">
                <a:moveTo>
                  <a:pt x="43091" y="23757"/>
                </a:moveTo>
                <a:cubicBezTo>
                  <a:pt x="41983" y="34796"/>
                  <a:pt x="32693" y="43199"/>
                  <a:pt x="21600" y="43199"/>
                </a:cubicBezTo>
                <a:cubicBezTo>
                  <a:pt x="9670" y="43200"/>
                  <a:pt x="0" y="33529"/>
                  <a:pt x="0" y="21600"/>
                </a:cubicBezTo>
                <a:cubicBezTo>
                  <a:pt x="0" y="9670"/>
                  <a:pt x="9670" y="0"/>
                  <a:pt x="21600" y="0"/>
                </a:cubicBezTo>
                <a:cubicBezTo>
                  <a:pt x="33529" y="0"/>
                  <a:pt x="43200" y="9670"/>
                  <a:pt x="43200" y="2160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8" name="Arc 28"/>
          <p:cNvSpPr>
            <a:spLocks/>
          </p:cNvSpPr>
          <p:nvPr/>
        </p:nvSpPr>
        <p:spPr bwMode="auto">
          <a:xfrm>
            <a:off x="8316913" y="4573588"/>
            <a:ext cx="215900" cy="215900"/>
          </a:xfrm>
          <a:custGeom>
            <a:avLst/>
            <a:gdLst>
              <a:gd name="G0" fmla="+- 21600 0 0"/>
              <a:gd name="G1" fmla="+- 21600 0 0"/>
              <a:gd name="G2" fmla="+- 21600 0 0"/>
              <a:gd name="T0" fmla="*/ 43092 w 43200"/>
              <a:gd name="T1" fmla="*/ 23758 h 43200"/>
              <a:gd name="T2" fmla="*/ 43200 w 43200"/>
              <a:gd name="T3" fmla="*/ 21600 h 43200"/>
              <a:gd name="T4" fmla="*/ 21600 w 43200"/>
              <a:gd name="T5" fmla="*/ 21600 h 43200"/>
            </a:gdLst>
            <a:ahLst/>
            <a:cxnLst>
              <a:cxn ang="0">
                <a:pos x="T0" y="T1"/>
              </a:cxn>
              <a:cxn ang="0">
                <a:pos x="T2" y="T3"/>
              </a:cxn>
              <a:cxn ang="0">
                <a:pos x="T4" y="T5"/>
              </a:cxn>
            </a:cxnLst>
            <a:rect l="0" t="0" r="r" b="b"/>
            <a:pathLst>
              <a:path w="43200" h="43200" fill="none" extrusionOk="0">
                <a:moveTo>
                  <a:pt x="43091" y="23757"/>
                </a:moveTo>
                <a:cubicBezTo>
                  <a:pt x="41983" y="34796"/>
                  <a:pt x="32693" y="43199"/>
                  <a:pt x="21600" y="43199"/>
                </a:cubicBezTo>
                <a:cubicBezTo>
                  <a:pt x="9670" y="43200"/>
                  <a:pt x="0" y="33529"/>
                  <a:pt x="0" y="21600"/>
                </a:cubicBezTo>
                <a:cubicBezTo>
                  <a:pt x="0" y="9670"/>
                  <a:pt x="9670" y="0"/>
                  <a:pt x="21600" y="0"/>
                </a:cubicBezTo>
                <a:cubicBezTo>
                  <a:pt x="33529" y="0"/>
                  <a:pt x="43200" y="9670"/>
                  <a:pt x="43200" y="21600"/>
                </a:cubicBezTo>
              </a:path>
              <a:path w="43200" h="43200" stroke="0" extrusionOk="0">
                <a:moveTo>
                  <a:pt x="43091" y="23757"/>
                </a:moveTo>
                <a:cubicBezTo>
                  <a:pt x="41983" y="34796"/>
                  <a:pt x="32693" y="43199"/>
                  <a:pt x="21600" y="43199"/>
                </a:cubicBezTo>
                <a:cubicBezTo>
                  <a:pt x="9670" y="43200"/>
                  <a:pt x="0" y="33529"/>
                  <a:pt x="0" y="21600"/>
                </a:cubicBezTo>
                <a:cubicBezTo>
                  <a:pt x="0" y="9670"/>
                  <a:pt x="9670" y="0"/>
                  <a:pt x="21600" y="0"/>
                </a:cubicBezTo>
                <a:cubicBezTo>
                  <a:pt x="33529" y="0"/>
                  <a:pt x="43200" y="9670"/>
                  <a:pt x="43200" y="2160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09" name="Arc 29"/>
          <p:cNvSpPr>
            <a:spLocks/>
          </p:cNvSpPr>
          <p:nvPr/>
        </p:nvSpPr>
        <p:spPr bwMode="auto">
          <a:xfrm flipH="1" flipV="1">
            <a:off x="6948489" y="3565526"/>
            <a:ext cx="71437" cy="144463"/>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1710" name="Line 30"/>
          <p:cNvSpPr>
            <a:spLocks noChangeShapeType="1"/>
          </p:cNvSpPr>
          <p:nvPr/>
        </p:nvSpPr>
        <p:spPr bwMode="auto">
          <a:xfrm flipH="1" flipV="1">
            <a:off x="6875463" y="3565526"/>
            <a:ext cx="144462"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711" name="Line 31"/>
          <p:cNvSpPr>
            <a:spLocks noChangeShapeType="1"/>
          </p:cNvSpPr>
          <p:nvPr/>
        </p:nvSpPr>
        <p:spPr bwMode="auto">
          <a:xfrm>
            <a:off x="6875463" y="3781426"/>
            <a:ext cx="144462"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595387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ayt Numarası Yer Tutucusu 6"/>
          <p:cNvSpPr>
            <a:spLocks noGrp="1"/>
          </p:cNvSpPr>
          <p:nvPr>
            <p:ph type="sldNum" sz="quarter" idx="12"/>
          </p:nvPr>
        </p:nvSpPr>
        <p:spPr/>
        <p:txBody>
          <a:bodyPr/>
          <a:lstStyle/>
          <a:p>
            <a:fld id="{1688FBCC-D5A3-4A1D-AA6D-C4C934E261D3}" type="slidenum">
              <a:rPr lang="tr-TR" altLang="tr-TR"/>
              <a:pPr/>
              <a:t>22</a:t>
            </a:fld>
            <a:endParaRPr lang="tr-TR" altLang="tr-TR"/>
          </a:p>
        </p:txBody>
      </p:sp>
      <p:sp>
        <p:nvSpPr>
          <p:cNvPr id="72706" name="Rectangle 2"/>
          <p:cNvSpPr>
            <a:spLocks noGrp="1" noChangeArrowheads="1"/>
          </p:cNvSpPr>
          <p:nvPr>
            <p:ph type="title"/>
          </p:nvPr>
        </p:nvSpPr>
        <p:spPr/>
        <p:txBody>
          <a:bodyPr/>
          <a:lstStyle/>
          <a:p>
            <a:endParaRPr lang="tr-TR" altLang="tr-TR"/>
          </a:p>
        </p:txBody>
      </p:sp>
      <p:sp>
        <p:nvSpPr>
          <p:cNvPr id="72707" name="Rectangle 3"/>
          <p:cNvSpPr>
            <a:spLocks noGrp="1" noChangeArrowheads="1"/>
          </p:cNvSpPr>
          <p:nvPr>
            <p:ph type="body" sz="half" idx="1"/>
          </p:nvPr>
        </p:nvSpPr>
        <p:spPr/>
        <p:txBody>
          <a:bodyPr/>
          <a:lstStyle/>
          <a:p>
            <a:pPr>
              <a:lnSpc>
                <a:spcPct val="90000"/>
              </a:lnSpc>
            </a:pPr>
            <a:r>
              <a:rPr lang="tr-TR" altLang="tr-TR" sz="2000"/>
              <a:t>İkili ekseni ile buna dik bir m simetri düzleminin bileşiminin bir inversiyon merkezi olduğunu biliyoruz. Şimdi de sadece ikili vida ekseni ile bir kayma düzleminin bileşimini görelim.</a:t>
            </a:r>
          </a:p>
          <a:p>
            <a:pPr>
              <a:lnSpc>
                <a:spcPct val="90000"/>
              </a:lnSpc>
              <a:buFontTx/>
              <a:buNone/>
            </a:pPr>
            <a:r>
              <a:rPr lang="tr-TR" altLang="tr-TR" sz="2000"/>
              <a:t>A</a:t>
            </a:r>
            <a:r>
              <a:rPr lang="el-GR" altLang="tr-TR" sz="2000" baseline="-25000">
                <a:cs typeface="Arial" panose="020B0604020202020204" pitchFamily="34" charset="0"/>
              </a:rPr>
              <a:t>π</a:t>
            </a:r>
            <a:r>
              <a:rPr lang="tr-TR" altLang="tr-TR" sz="2000" baseline="-25000">
                <a:cs typeface="Arial" panose="020B0604020202020204" pitchFamily="34" charset="0"/>
              </a:rPr>
              <a:t>,t</a:t>
            </a:r>
            <a:r>
              <a:rPr lang="tr-TR" altLang="tr-TR" sz="2000"/>
              <a:t>.m</a:t>
            </a:r>
            <a:r>
              <a:rPr lang="he-IL" altLang="tr-TR" sz="2000" baseline="-25000">
                <a:cs typeface="Arial" panose="020B0604020202020204" pitchFamily="34" charset="0"/>
              </a:rPr>
              <a:t>ד</a:t>
            </a:r>
            <a:r>
              <a:rPr lang="tr-TR" altLang="tr-TR" sz="2000"/>
              <a:t>=A</a:t>
            </a:r>
            <a:r>
              <a:rPr lang="el-GR" altLang="tr-TR" sz="2000" baseline="-25000">
                <a:cs typeface="Arial" panose="020B0604020202020204" pitchFamily="34" charset="0"/>
              </a:rPr>
              <a:t>π</a:t>
            </a:r>
            <a:r>
              <a:rPr lang="tr-TR" altLang="tr-TR" sz="2000"/>
              <a:t>.t. m.</a:t>
            </a:r>
            <a:r>
              <a:rPr lang="he-IL" altLang="tr-TR" sz="2000">
                <a:cs typeface="Arial" panose="020B0604020202020204" pitchFamily="34" charset="0"/>
              </a:rPr>
              <a:t>ד</a:t>
            </a:r>
            <a:r>
              <a:rPr lang="tr-TR" altLang="tr-TR" sz="2000"/>
              <a:t> =A</a:t>
            </a:r>
            <a:r>
              <a:rPr lang="el-GR" altLang="tr-TR" sz="2000" baseline="-25000">
                <a:cs typeface="Arial" panose="020B0604020202020204" pitchFamily="34" charset="0"/>
              </a:rPr>
              <a:t>π</a:t>
            </a:r>
            <a:r>
              <a:rPr lang="tr-TR" altLang="tr-TR" sz="2000"/>
              <a:t>.m.t’.</a:t>
            </a:r>
            <a:r>
              <a:rPr lang="he-IL" altLang="tr-TR" sz="2000">
                <a:cs typeface="Arial" panose="020B0604020202020204" pitchFamily="34" charset="0"/>
              </a:rPr>
              <a:t>ד</a:t>
            </a:r>
            <a:r>
              <a:rPr lang="tr-TR" altLang="tr-TR" sz="2000"/>
              <a:t> =i</a:t>
            </a:r>
            <a:r>
              <a:rPr lang="tr-TR" altLang="tr-TR" sz="2000" baseline="-25000"/>
              <a:t>1</a:t>
            </a:r>
            <a:r>
              <a:rPr lang="tr-TR" altLang="tr-TR" sz="2000"/>
              <a:t>.t’.</a:t>
            </a:r>
            <a:r>
              <a:rPr lang="he-IL" altLang="tr-TR" sz="2000">
                <a:cs typeface="Arial" panose="020B0604020202020204" pitchFamily="34" charset="0"/>
              </a:rPr>
              <a:t>ד</a:t>
            </a:r>
            <a:endParaRPr lang="tr-TR" altLang="tr-TR" sz="2000">
              <a:cs typeface="Arial" panose="020B0604020202020204" pitchFamily="34" charset="0"/>
            </a:endParaRPr>
          </a:p>
          <a:p>
            <a:pPr>
              <a:lnSpc>
                <a:spcPct val="90000"/>
              </a:lnSpc>
              <a:buFontTx/>
              <a:buNone/>
            </a:pPr>
            <a:r>
              <a:rPr lang="tr-TR" altLang="tr-TR" sz="2000">
                <a:cs typeface="Arial" panose="020B0604020202020204" pitchFamily="34" charset="0"/>
              </a:rPr>
              <a:t>     t’ , t nin m yardımıyla dönüşmüşüdür. Bunun t</a:t>
            </a:r>
            <a:r>
              <a:rPr lang="tr-TR" altLang="tr-TR" sz="2000" baseline="30000">
                <a:cs typeface="Arial" panose="020B0604020202020204" pitchFamily="34" charset="0"/>
              </a:rPr>
              <a:t>-1</a:t>
            </a:r>
            <a:r>
              <a:rPr lang="tr-TR" altLang="tr-TR" sz="2000">
                <a:cs typeface="Arial" panose="020B0604020202020204" pitchFamily="34" charset="0"/>
              </a:rPr>
              <a:t> olduğunu biliyoruz. Şu halde;</a:t>
            </a:r>
          </a:p>
          <a:p>
            <a:pPr>
              <a:lnSpc>
                <a:spcPct val="90000"/>
              </a:lnSpc>
              <a:buFontTx/>
              <a:buNone/>
            </a:pPr>
            <a:r>
              <a:rPr lang="tr-TR" altLang="tr-TR" sz="2000">
                <a:cs typeface="Arial" panose="020B0604020202020204" pitchFamily="34" charset="0"/>
              </a:rPr>
              <a:t>İ</a:t>
            </a:r>
            <a:r>
              <a:rPr lang="tr-TR" altLang="tr-TR" sz="2000" baseline="-25000">
                <a:cs typeface="Arial" panose="020B0604020202020204" pitchFamily="34" charset="0"/>
              </a:rPr>
              <a:t>1</a:t>
            </a:r>
            <a:r>
              <a:rPr lang="tr-TR" altLang="tr-TR" sz="2000">
                <a:cs typeface="Arial" panose="020B0604020202020204" pitchFamily="34" charset="0"/>
              </a:rPr>
              <a:t>.t’.</a:t>
            </a:r>
            <a:r>
              <a:rPr lang="he-IL" altLang="tr-TR" sz="2000">
                <a:cs typeface="Arial" panose="020B0604020202020204" pitchFamily="34" charset="0"/>
              </a:rPr>
              <a:t>ד</a:t>
            </a:r>
            <a:r>
              <a:rPr lang="tr-TR" altLang="tr-TR" sz="2000">
                <a:cs typeface="Arial" panose="020B0604020202020204" pitchFamily="34" charset="0"/>
              </a:rPr>
              <a:t> =i</a:t>
            </a:r>
            <a:r>
              <a:rPr lang="tr-TR" altLang="tr-TR" sz="2000" baseline="-25000">
                <a:cs typeface="Arial" panose="020B0604020202020204" pitchFamily="34" charset="0"/>
              </a:rPr>
              <a:t>1</a:t>
            </a:r>
            <a:r>
              <a:rPr lang="tr-TR" altLang="tr-TR" sz="2000">
                <a:cs typeface="Arial" panose="020B0604020202020204" pitchFamily="34" charset="0"/>
              </a:rPr>
              <a:t>.t</a:t>
            </a:r>
            <a:r>
              <a:rPr lang="tr-TR" altLang="tr-TR" sz="2000" baseline="30000">
                <a:cs typeface="Arial" panose="020B0604020202020204" pitchFamily="34" charset="0"/>
              </a:rPr>
              <a:t>-1</a:t>
            </a:r>
            <a:r>
              <a:rPr lang="tr-TR" altLang="tr-TR" sz="2000">
                <a:cs typeface="Arial" panose="020B0604020202020204" pitchFamily="34" charset="0"/>
              </a:rPr>
              <a:t>.</a:t>
            </a:r>
            <a:r>
              <a:rPr lang="he-IL" altLang="tr-TR" sz="2000">
                <a:cs typeface="Arial" panose="020B0604020202020204" pitchFamily="34" charset="0"/>
              </a:rPr>
              <a:t>ד</a:t>
            </a:r>
            <a:r>
              <a:rPr lang="tr-TR" altLang="tr-TR" sz="2000">
                <a:cs typeface="Arial" panose="020B0604020202020204" pitchFamily="34" charset="0"/>
              </a:rPr>
              <a:t>=i</a:t>
            </a:r>
            <a:r>
              <a:rPr lang="tr-TR" altLang="tr-TR" sz="2000" baseline="-25000">
                <a:cs typeface="Arial" panose="020B0604020202020204" pitchFamily="34" charset="0"/>
              </a:rPr>
              <a:t>1</a:t>
            </a:r>
            <a:r>
              <a:rPr lang="tr-TR" altLang="tr-TR" sz="2000">
                <a:cs typeface="Arial" panose="020B0604020202020204" pitchFamily="34" charset="0"/>
              </a:rPr>
              <a:t>.T=i</a:t>
            </a:r>
            <a:r>
              <a:rPr lang="tr-TR" altLang="tr-TR" sz="2000" baseline="-25000">
                <a:cs typeface="Arial" panose="020B0604020202020204" pitchFamily="34" charset="0"/>
              </a:rPr>
              <a:t>2</a:t>
            </a:r>
          </a:p>
          <a:p>
            <a:pPr>
              <a:lnSpc>
                <a:spcPct val="90000"/>
              </a:lnSpc>
              <a:buFontTx/>
              <a:buNone/>
            </a:pPr>
            <a:r>
              <a:rPr lang="tr-TR" altLang="tr-TR" sz="2000">
                <a:cs typeface="Arial" panose="020B0604020202020204" pitchFamily="34" charset="0"/>
              </a:rPr>
              <a:t>     bulunur. i</a:t>
            </a:r>
            <a:r>
              <a:rPr lang="tr-TR" altLang="tr-TR" sz="2000" baseline="-25000">
                <a:cs typeface="Arial" panose="020B0604020202020204" pitchFamily="34" charset="0"/>
              </a:rPr>
              <a:t>2</a:t>
            </a:r>
            <a:r>
              <a:rPr lang="tr-TR" altLang="tr-TR" sz="2000">
                <a:cs typeface="Arial" panose="020B0604020202020204" pitchFamily="34" charset="0"/>
              </a:rPr>
              <a:t>, T nin orta noktasındadır. </a:t>
            </a:r>
            <a:endParaRPr lang="tr-TR" altLang="tr-TR" sz="2400"/>
          </a:p>
        </p:txBody>
      </p:sp>
      <p:sp>
        <p:nvSpPr>
          <p:cNvPr id="72708" name="Rectangle 4"/>
          <p:cNvSpPr>
            <a:spLocks noGrp="1" noChangeArrowheads="1"/>
          </p:cNvSpPr>
          <p:nvPr>
            <p:ph type="body" sz="half" idx="2"/>
          </p:nvPr>
        </p:nvSpPr>
        <p:spPr/>
        <p:txBody>
          <a:bodyPr/>
          <a:lstStyle/>
          <a:p>
            <a:endParaRPr lang="tr-TR" altLang="tr-TR"/>
          </a:p>
        </p:txBody>
      </p:sp>
      <p:sp>
        <p:nvSpPr>
          <p:cNvPr id="72709" name="Rectangle 5"/>
          <p:cNvSpPr>
            <a:spLocks noChangeArrowheads="1"/>
          </p:cNvSpPr>
          <p:nvPr/>
        </p:nvSpPr>
        <p:spPr bwMode="auto">
          <a:xfrm>
            <a:off x="60960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pPr>
            <a:r>
              <a:rPr lang="tr-TR" altLang="tr-TR" sz="2000"/>
              <a:t>                       A</a:t>
            </a:r>
            <a:r>
              <a:rPr lang="el-GR" altLang="tr-TR" sz="2000" baseline="-25000">
                <a:cs typeface="Arial" panose="020B0604020202020204" pitchFamily="34" charset="0"/>
              </a:rPr>
              <a:t>π</a:t>
            </a:r>
            <a:r>
              <a:rPr lang="tr-TR" altLang="tr-TR" sz="2000" baseline="-25000">
                <a:cs typeface="Arial" panose="020B0604020202020204" pitchFamily="34" charset="0"/>
              </a:rPr>
              <a:t>,t</a:t>
            </a:r>
          </a:p>
          <a:p>
            <a:pPr>
              <a:lnSpc>
                <a:spcPct val="90000"/>
              </a:lnSpc>
              <a:spcBef>
                <a:spcPct val="20000"/>
              </a:spcBef>
            </a:pPr>
            <a:r>
              <a:rPr lang="tr-TR" altLang="tr-TR" sz="2000" baseline="-25000">
                <a:cs typeface="Arial" panose="020B0604020202020204" pitchFamily="34" charset="0"/>
              </a:rPr>
              <a:t>   </a:t>
            </a:r>
          </a:p>
          <a:p>
            <a:pPr>
              <a:lnSpc>
                <a:spcPct val="90000"/>
              </a:lnSpc>
              <a:spcBef>
                <a:spcPct val="20000"/>
              </a:spcBef>
            </a:pPr>
            <a:r>
              <a:rPr lang="tr-TR" altLang="tr-TR" sz="2000">
                <a:cs typeface="Arial" panose="020B0604020202020204" pitchFamily="34" charset="0"/>
              </a:rPr>
              <a:t>                            </a:t>
            </a:r>
          </a:p>
          <a:p>
            <a:pPr>
              <a:lnSpc>
                <a:spcPct val="90000"/>
              </a:lnSpc>
              <a:spcBef>
                <a:spcPct val="20000"/>
              </a:spcBef>
            </a:pPr>
            <a:r>
              <a:rPr lang="tr-TR" altLang="tr-TR" sz="2000">
                <a:cs typeface="Arial" panose="020B0604020202020204" pitchFamily="34" charset="0"/>
              </a:rPr>
              <a:t>                             t</a:t>
            </a:r>
          </a:p>
          <a:p>
            <a:pPr>
              <a:lnSpc>
                <a:spcPct val="90000"/>
              </a:lnSpc>
              <a:spcBef>
                <a:spcPct val="20000"/>
              </a:spcBef>
            </a:pPr>
            <a:endParaRPr lang="tr-TR" altLang="tr-TR" sz="2000">
              <a:cs typeface="Arial" panose="020B0604020202020204" pitchFamily="34" charset="0"/>
            </a:endParaRPr>
          </a:p>
          <a:p>
            <a:pPr>
              <a:lnSpc>
                <a:spcPct val="90000"/>
              </a:lnSpc>
              <a:spcBef>
                <a:spcPct val="20000"/>
              </a:spcBef>
            </a:pPr>
            <a:endParaRPr lang="tr-TR" altLang="tr-TR" sz="2000">
              <a:cs typeface="Arial" panose="020B0604020202020204" pitchFamily="34" charset="0"/>
            </a:endParaRPr>
          </a:p>
          <a:p>
            <a:pPr>
              <a:lnSpc>
                <a:spcPct val="90000"/>
              </a:lnSpc>
              <a:spcBef>
                <a:spcPct val="20000"/>
              </a:spcBef>
            </a:pPr>
            <a:r>
              <a:rPr lang="tr-TR" altLang="tr-TR" sz="2000">
                <a:cs typeface="Arial" panose="020B0604020202020204" pitchFamily="34" charset="0"/>
              </a:rPr>
              <a:t>                      i</a:t>
            </a:r>
            <a:r>
              <a:rPr lang="tr-TR" altLang="tr-TR" sz="2000" baseline="-25000">
                <a:cs typeface="Arial" panose="020B0604020202020204" pitchFamily="34" charset="0"/>
              </a:rPr>
              <a:t>1</a:t>
            </a:r>
            <a:r>
              <a:rPr lang="tr-TR" altLang="tr-TR" sz="2000">
                <a:cs typeface="Arial" panose="020B0604020202020204" pitchFamily="34" charset="0"/>
              </a:rPr>
              <a:t>         </a:t>
            </a:r>
            <a:r>
              <a:rPr lang="he-IL" altLang="tr-TR" sz="2000">
                <a:cs typeface="Arial" panose="020B0604020202020204" pitchFamily="34" charset="0"/>
              </a:rPr>
              <a:t>ד</a:t>
            </a:r>
            <a:r>
              <a:rPr lang="tr-TR" altLang="tr-TR" sz="2000">
                <a:cs typeface="Arial" panose="020B0604020202020204" pitchFamily="34" charset="0"/>
              </a:rPr>
              <a:t>   m</a:t>
            </a:r>
            <a:r>
              <a:rPr lang="he-IL" altLang="tr-TR" sz="2000" baseline="-25000">
                <a:cs typeface="Arial" panose="020B0604020202020204" pitchFamily="34" charset="0"/>
              </a:rPr>
              <a:t>ד</a:t>
            </a:r>
            <a:r>
              <a:rPr lang="tr-TR" altLang="tr-TR" sz="2000" baseline="-25000">
                <a:cs typeface="Arial" panose="020B0604020202020204" pitchFamily="34" charset="0"/>
              </a:rPr>
              <a:t> </a:t>
            </a:r>
          </a:p>
          <a:p>
            <a:pPr>
              <a:lnSpc>
                <a:spcPct val="90000"/>
              </a:lnSpc>
              <a:spcBef>
                <a:spcPct val="20000"/>
              </a:spcBef>
            </a:pPr>
            <a:endParaRPr lang="tr-TR" altLang="tr-TR" sz="2000" baseline="-25000">
              <a:cs typeface="Arial" panose="020B0604020202020204" pitchFamily="34" charset="0"/>
            </a:endParaRPr>
          </a:p>
          <a:p>
            <a:pPr>
              <a:lnSpc>
                <a:spcPct val="90000"/>
              </a:lnSpc>
              <a:spcBef>
                <a:spcPct val="20000"/>
              </a:spcBef>
            </a:pPr>
            <a:r>
              <a:rPr lang="tr-TR" altLang="tr-TR" sz="2000">
                <a:cs typeface="Arial" panose="020B0604020202020204" pitchFamily="34" charset="0"/>
              </a:rPr>
              <a:t>                                 İ</a:t>
            </a:r>
            <a:r>
              <a:rPr lang="tr-TR" altLang="tr-TR" sz="2000" baseline="-25000">
                <a:cs typeface="Arial" panose="020B0604020202020204" pitchFamily="34" charset="0"/>
              </a:rPr>
              <a:t>2</a:t>
            </a:r>
          </a:p>
          <a:p>
            <a:pPr>
              <a:lnSpc>
                <a:spcPct val="90000"/>
              </a:lnSpc>
              <a:spcBef>
                <a:spcPct val="20000"/>
              </a:spcBef>
            </a:pPr>
            <a:r>
              <a:rPr lang="tr-TR" altLang="tr-TR" sz="2000">
                <a:cs typeface="Arial" panose="020B0604020202020204" pitchFamily="34" charset="0"/>
              </a:rPr>
              <a:t>                  t’=t</a:t>
            </a:r>
            <a:r>
              <a:rPr lang="tr-TR" altLang="tr-TR" sz="2000" baseline="30000">
                <a:cs typeface="Arial" panose="020B0604020202020204" pitchFamily="34" charset="0"/>
              </a:rPr>
              <a:t>-1</a:t>
            </a:r>
            <a:r>
              <a:rPr lang="tr-TR" altLang="tr-TR" sz="2000">
                <a:cs typeface="Arial" panose="020B0604020202020204" pitchFamily="34" charset="0"/>
              </a:rPr>
              <a:t>        </a:t>
            </a:r>
          </a:p>
          <a:p>
            <a:pPr>
              <a:lnSpc>
                <a:spcPct val="90000"/>
              </a:lnSpc>
              <a:spcBef>
                <a:spcPct val="20000"/>
              </a:spcBef>
            </a:pPr>
            <a:r>
              <a:rPr lang="tr-TR" altLang="tr-TR" sz="2000">
                <a:cs typeface="Arial" panose="020B0604020202020204" pitchFamily="34" charset="0"/>
              </a:rPr>
              <a:t>                                     T                   </a:t>
            </a:r>
          </a:p>
        </p:txBody>
      </p:sp>
      <p:sp>
        <p:nvSpPr>
          <p:cNvPr id="72710" name="Line 6"/>
          <p:cNvSpPr>
            <a:spLocks noChangeShapeType="1"/>
          </p:cNvSpPr>
          <p:nvPr/>
        </p:nvSpPr>
        <p:spPr bwMode="auto">
          <a:xfrm>
            <a:off x="8035925" y="2586039"/>
            <a:ext cx="0" cy="30241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2711" name="Line 7"/>
          <p:cNvSpPr>
            <a:spLocks noChangeShapeType="1"/>
          </p:cNvSpPr>
          <p:nvPr/>
        </p:nvSpPr>
        <p:spPr bwMode="auto">
          <a:xfrm>
            <a:off x="7243763" y="3954463"/>
            <a:ext cx="20891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2712" name="Line 8"/>
          <p:cNvSpPr>
            <a:spLocks noChangeShapeType="1"/>
          </p:cNvSpPr>
          <p:nvPr/>
        </p:nvSpPr>
        <p:spPr bwMode="auto">
          <a:xfrm flipH="1">
            <a:off x="6740525" y="3954464"/>
            <a:ext cx="503238" cy="719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2713" name="Line 9"/>
          <p:cNvSpPr>
            <a:spLocks noChangeShapeType="1"/>
          </p:cNvSpPr>
          <p:nvPr/>
        </p:nvSpPr>
        <p:spPr bwMode="auto">
          <a:xfrm>
            <a:off x="6740525" y="4673600"/>
            <a:ext cx="215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2714" name="Line 10"/>
          <p:cNvSpPr>
            <a:spLocks noChangeShapeType="1"/>
          </p:cNvSpPr>
          <p:nvPr/>
        </p:nvSpPr>
        <p:spPr bwMode="auto">
          <a:xfrm flipH="1">
            <a:off x="8899525" y="3954464"/>
            <a:ext cx="433388" cy="719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2715" name="Line 11"/>
          <p:cNvSpPr>
            <a:spLocks noChangeShapeType="1"/>
          </p:cNvSpPr>
          <p:nvPr/>
        </p:nvSpPr>
        <p:spPr bwMode="auto">
          <a:xfrm>
            <a:off x="8035925" y="431482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2716" name="Line 12"/>
          <p:cNvSpPr>
            <a:spLocks noChangeShapeType="1"/>
          </p:cNvSpPr>
          <p:nvPr/>
        </p:nvSpPr>
        <p:spPr bwMode="auto">
          <a:xfrm>
            <a:off x="8035925" y="4314826"/>
            <a:ext cx="647700" cy="10080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2717" name="Line 13"/>
          <p:cNvSpPr>
            <a:spLocks noChangeShapeType="1"/>
          </p:cNvSpPr>
          <p:nvPr/>
        </p:nvSpPr>
        <p:spPr bwMode="auto">
          <a:xfrm>
            <a:off x="8683625" y="4314826"/>
            <a:ext cx="0" cy="10080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2718" name="Line 14"/>
          <p:cNvSpPr>
            <a:spLocks noChangeShapeType="1"/>
          </p:cNvSpPr>
          <p:nvPr/>
        </p:nvSpPr>
        <p:spPr bwMode="auto">
          <a:xfrm flipH="1">
            <a:off x="8035925" y="5322888"/>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2719" name="Oval 15"/>
          <p:cNvSpPr>
            <a:spLocks noChangeArrowheads="1"/>
          </p:cNvSpPr>
          <p:nvPr/>
        </p:nvSpPr>
        <p:spPr bwMode="auto">
          <a:xfrm>
            <a:off x="7964489" y="2441575"/>
            <a:ext cx="122237" cy="2667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2720" name="Oval 16"/>
          <p:cNvSpPr>
            <a:spLocks noChangeArrowheads="1"/>
          </p:cNvSpPr>
          <p:nvPr/>
        </p:nvSpPr>
        <p:spPr bwMode="auto">
          <a:xfrm>
            <a:off x="7964489" y="4241800"/>
            <a:ext cx="122237"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2721" name="Oval 17"/>
          <p:cNvSpPr>
            <a:spLocks noChangeArrowheads="1"/>
          </p:cNvSpPr>
          <p:nvPr/>
        </p:nvSpPr>
        <p:spPr bwMode="auto">
          <a:xfrm>
            <a:off x="8324850" y="4746625"/>
            <a:ext cx="122238"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2722" name="Rectangle 18"/>
          <p:cNvSpPr>
            <a:spLocks noChangeArrowheads="1"/>
          </p:cNvSpPr>
          <p:nvPr/>
        </p:nvSpPr>
        <p:spPr bwMode="auto">
          <a:xfrm>
            <a:off x="1981200" y="4572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r>
              <a:rPr lang="tr-TR" altLang="tr-TR" sz="4000">
                <a:solidFill>
                  <a:schemeClr val="tx2"/>
                </a:solidFill>
              </a:rPr>
              <a:t>Vida Ekseni ile Buna Dik Bir Kayma Düzleminin Bileşimi</a:t>
            </a:r>
          </a:p>
        </p:txBody>
      </p:sp>
    </p:spTree>
    <p:extLst>
      <p:ext uri="{BB962C8B-B14F-4D97-AF65-F5344CB8AC3E}">
        <p14:creationId xmlns:p14="http://schemas.microsoft.com/office/powerpoint/2010/main" val="3680199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layt Numarası Yer Tutucusu 6"/>
          <p:cNvSpPr>
            <a:spLocks noGrp="1"/>
          </p:cNvSpPr>
          <p:nvPr>
            <p:ph type="sldNum" sz="quarter" idx="12"/>
          </p:nvPr>
        </p:nvSpPr>
        <p:spPr/>
        <p:txBody>
          <a:bodyPr/>
          <a:lstStyle/>
          <a:p>
            <a:fld id="{405334E7-A479-4CAA-A9EB-C4AF8B202DB3}" type="slidenum">
              <a:rPr lang="tr-TR" altLang="tr-TR"/>
              <a:pPr/>
              <a:t>23</a:t>
            </a:fld>
            <a:endParaRPr lang="tr-TR" altLang="tr-TR"/>
          </a:p>
        </p:txBody>
      </p:sp>
      <p:sp>
        <p:nvSpPr>
          <p:cNvPr id="73730" name="Rectangle 2"/>
          <p:cNvSpPr>
            <a:spLocks noGrp="1" noChangeArrowheads="1"/>
          </p:cNvSpPr>
          <p:nvPr>
            <p:ph type="title"/>
          </p:nvPr>
        </p:nvSpPr>
        <p:spPr/>
        <p:txBody>
          <a:bodyPr/>
          <a:lstStyle/>
          <a:p>
            <a:r>
              <a:rPr lang="tr-TR" altLang="tr-TR" sz="4000"/>
              <a:t>2/m Nokta Grubundan Türeyen Uzay Grupları</a:t>
            </a:r>
          </a:p>
        </p:txBody>
      </p:sp>
      <p:sp>
        <p:nvSpPr>
          <p:cNvPr id="73731" name="Rectangle 3"/>
          <p:cNvSpPr>
            <a:spLocks noGrp="1" noChangeArrowheads="1"/>
          </p:cNvSpPr>
          <p:nvPr>
            <p:ph type="body" sz="half" idx="1"/>
          </p:nvPr>
        </p:nvSpPr>
        <p:spPr>
          <a:xfrm>
            <a:off x="1905000" y="1981200"/>
            <a:ext cx="3810000" cy="4114800"/>
          </a:xfrm>
        </p:spPr>
        <p:txBody>
          <a:bodyPr/>
          <a:lstStyle/>
          <a:p>
            <a:pPr>
              <a:lnSpc>
                <a:spcPct val="80000"/>
              </a:lnSpc>
            </a:pPr>
            <a:r>
              <a:rPr lang="tr-TR" altLang="tr-TR" sz="1800"/>
              <a:t>Bu nokta grubundaki 2’li eksen 2 ya da 2</a:t>
            </a:r>
            <a:r>
              <a:rPr lang="tr-TR" altLang="tr-TR" sz="1800" baseline="-25000"/>
              <a:t>1</a:t>
            </a:r>
            <a:r>
              <a:rPr lang="tr-TR" altLang="tr-TR" sz="1800"/>
              <a:t>, m yansıma düzlemi de m veya c olabilir(ikili eksenin b ekseni doğrultusunda olduğunu kabul ediyoruz.). Monoklinik sistemde olduğundan örgü tipi P ya da C olabilir.</a:t>
            </a:r>
          </a:p>
          <a:p>
            <a:pPr>
              <a:lnSpc>
                <a:spcPct val="80000"/>
              </a:lnSpc>
            </a:pPr>
            <a:r>
              <a:rPr lang="tr-TR" altLang="tr-TR" sz="1800"/>
              <a:t>Bu sekiz mümkün uzay grubundan C2</a:t>
            </a:r>
            <a:r>
              <a:rPr lang="tr-TR" altLang="tr-TR" sz="1800" baseline="-25000"/>
              <a:t>1</a:t>
            </a:r>
            <a:r>
              <a:rPr lang="tr-TR" altLang="tr-TR" sz="1800"/>
              <a:t>/c ve C2/c diğerlerinin tekrarıdır.</a:t>
            </a:r>
          </a:p>
          <a:p>
            <a:pPr>
              <a:lnSpc>
                <a:spcPct val="80000"/>
              </a:lnSpc>
            </a:pPr>
            <a:r>
              <a:rPr lang="tr-TR" altLang="tr-TR" sz="1800"/>
              <a:t>Bu altı uzay grubundan P2</a:t>
            </a:r>
            <a:r>
              <a:rPr lang="tr-TR" altLang="tr-TR" sz="1800" baseline="-25000"/>
              <a:t>1</a:t>
            </a:r>
            <a:r>
              <a:rPr lang="tr-TR" altLang="tr-TR" sz="1800"/>
              <a:t>/c nin çıkarılışını görelim:</a:t>
            </a:r>
          </a:p>
          <a:p>
            <a:pPr>
              <a:lnSpc>
                <a:spcPct val="80000"/>
              </a:lnSpc>
              <a:buFontTx/>
              <a:buNone/>
            </a:pPr>
            <a:r>
              <a:rPr lang="tr-TR" altLang="tr-TR" sz="1800"/>
              <a:t>2</a:t>
            </a:r>
            <a:r>
              <a:rPr lang="tr-TR" altLang="tr-TR" sz="1800" baseline="-25000"/>
              <a:t>1</a:t>
            </a:r>
            <a:r>
              <a:rPr lang="tr-TR" altLang="tr-TR" sz="1800"/>
              <a:t> den dolayı b doğrultusu b/2 kadar öteleme, c den dolayı c doğrultusunda c/2 kadar öteleme; 2</a:t>
            </a:r>
            <a:r>
              <a:rPr lang="tr-TR" altLang="tr-TR" sz="1800" baseline="-25000"/>
              <a:t>1</a:t>
            </a:r>
            <a:r>
              <a:rPr lang="tr-TR" altLang="tr-TR" sz="1800"/>
              <a:t> ekseni c kayma düzlemine diktir.</a:t>
            </a:r>
            <a:endParaRPr lang="tr-TR" altLang="tr-TR" sz="2400"/>
          </a:p>
        </p:txBody>
      </p:sp>
      <p:sp>
        <p:nvSpPr>
          <p:cNvPr id="73732" name="Rectangle 4"/>
          <p:cNvSpPr>
            <a:spLocks noGrp="1" noChangeArrowheads="1"/>
          </p:cNvSpPr>
          <p:nvPr>
            <p:ph type="body" sz="half" idx="2"/>
          </p:nvPr>
        </p:nvSpPr>
        <p:spPr/>
        <p:txBody>
          <a:bodyPr/>
          <a:lstStyle/>
          <a:p>
            <a:endParaRPr lang="tr-TR" altLang="tr-TR"/>
          </a:p>
        </p:txBody>
      </p:sp>
      <p:sp>
        <p:nvSpPr>
          <p:cNvPr id="73733" name="Rectangle 5"/>
          <p:cNvSpPr>
            <a:spLocks noChangeArrowheads="1"/>
          </p:cNvSpPr>
          <p:nvPr/>
        </p:nvSpPr>
        <p:spPr bwMode="auto">
          <a:xfrm>
            <a:off x="5867400" y="19050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80000"/>
              </a:lnSpc>
              <a:spcBef>
                <a:spcPct val="20000"/>
              </a:spcBef>
              <a:buFontTx/>
              <a:buChar char="•"/>
            </a:pPr>
            <a:r>
              <a:rPr lang="tr-TR" altLang="tr-TR" sz="2000"/>
              <a:t>Sekiz tane uzay grubu mümkündür.</a:t>
            </a:r>
          </a:p>
        </p:txBody>
      </p:sp>
      <p:graphicFrame>
        <p:nvGraphicFramePr>
          <p:cNvPr id="73734" name="Group 6"/>
          <p:cNvGraphicFramePr>
            <a:graphicFrameLocks noGrp="1"/>
          </p:cNvGraphicFramePr>
          <p:nvPr/>
        </p:nvGraphicFramePr>
        <p:xfrm>
          <a:off x="5935664" y="2870200"/>
          <a:ext cx="4427537" cy="2578100"/>
        </p:xfrm>
        <a:graphic>
          <a:graphicData uri="http://schemas.openxmlformats.org/drawingml/2006/table">
            <a:tbl>
              <a:tblPr/>
              <a:tblGrid>
                <a:gridCol w="476250">
                  <a:extLst>
                    <a:ext uri="{9D8B030D-6E8A-4147-A177-3AD203B41FA5}">
                      <a16:colId xmlns:a16="http://schemas.microsoft.com/office/drawing/2014/main" val="2703844451"/>
                    </a:ext>
                  </a:extLst>
                </a:gridCol>
                <a:gridCol w="1104900">
                  <a:extLst>
                    <a:ext uri="{9D8B030D-6E8A-4147-A177-3AD203B41FA5}">
                      <a16:colId xmlns:a16="http://schemas.microsoft.com/office/drawing/2014/main" val="839594584"/>
                    </a:ext>
                  </a:extLst>
                </a:gridCol>
                <a:gridCol w="1227137">
                  <a:extLst>
                    <a:ext uri="{9D8B030D-6E8A-4147-A177-3AD203B41FA5}">
                      <a16:colId xmlns:a16="http://schemas.microsoft.com/office/drawing/2014/main" val="4040534203"/>
                    </a:ext>
                  </a:extLst>
                </a:gridCol>
                <a:gridCol w="792163">
                  <a:extLst>
                    <a:ext uri="{9D8B030D-6E8A-4147-A177-3AD203B41FA5}">
                      <a16:colId xmlns:a16="http://schemas.microsoft.com/office/drawing/2014/main" val="1824181313"/>
                    </a:ext>
                  </a:extLst>
                </a:gridCol>
                <a:gridCol w="827087">
                  <a:extLst>
                    <a:ext uri="{9D8B030D-6E8A-4147-A177-3AD203B41FA5}">
                      <a16:colId xmlns:a16="http://schemas.microsoft.com/office/drawing/2014/main" val="1901585180"/>
                    </a:ext>
                  </a:extLst>
                </a:gridCol>
              </a:tblGrid>
              <a:tr h="5032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altLang="tr-TR" sz="2800" b="0" i="0" u="none" strike="noStrike" cap="none" normalizeH="0" baseline="0" smtClean="0">
                        <a:ln>
                          <a:noFill/>
                        </a:ln>
                        <a:solidFill>
                          <a:schemeClr val="tx1"/>
                        </a:solidFill>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2/m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2/c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2</a:t>
                      </a:r>
                      <a:r>
                        <a:rPr kumimoji="0" lang="tr-TR" altLang="tr-TR" sz="2800" b="0" i="0" u="none" strike="noStrike" cap="none" normalizeH="0" baseline="-25000" smtClean="0">
                          <a:ln>
                            <a:noFill/>
                          </a:ln>
                          <a:solidFill>
                            <a:schemeClr val="tx1"/>
                          </a:solidFill>
                          <a:effectLst/>
                          <a:latin typeface="Times New Roman" panose="02020603050405020304" pitchFamily="18" charset="0"/>
                        </a:rPr>
                        <a:t>1</a:t>
                      </a:r>
                      <a:r>
                        <a:rPr kumimoji="0" lang="tr-TR" altLang="tr-TR" sz="2800" b="0" i="0" u="none" strike="noStrike" cap="none" normalizeH="0" baseline="0" smtClean="0">
                          <a:ln>
                            <a:noFill/>
                          </a:ln>
                          <a:solidFill>
                            <a:schemeClr val="tx1"/>
                          </a:solidFill>
                          <a:effectLst/>
                          <a:latin typeface="Times New Roman" panose="02020603050405020304"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49086022"/>
                  </a:ext>
                </a:extLst>
              </a:tr>
              <a:tr h="8509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 </a:t>
                      </a:r>
                      <a:r>
                        <a:rPr kumimoji="0" lang="tr-TR" altLang="tr-TR" sz="2800" b="0" i="0" u="sng" strike="noStrike" cap="none" normalizeH="0" baseline="0" smtClean="0">
                          <a:ln>
                            <a:noFill/>
                          </a:ln>
                          <a:solidFill>
                            <a:schemeClr val="tx1"/>
                          </a:solidFill>
                          <a:effectLst/>
                          <a:latin typeface="Times New Roman" panose="02020603050405020304" pitchFamily="18" charset="0"/>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 </a:t>
                      </a:r>
                      <a:r>
                        <a:rPr kumimoji="0" lang="tr-TR" altLang="tr-TR" sz="2800" b="0" i="0" u="sng" strike="noStrike" cap="none" normalizeH="0" baseline="0" smtClean="0">
                          <a:ln>
                            <a:noFill/>
                          </a:ln>
                          <a:solidFill>
                            <a:schemeClr val="tx1"/>
                          </a:solidFill>
                          <a:effectLst/>
                          <a:latin typeface="Times New Roman" panose="02020603050405020304" pitchFamily="18" charset="0"/>
                        </a:rPr>
                        <a:t>2</a:t>
                      </a:r>
                      <a:r>
                        <a:rPr kumimoji="0" lang="tr-TR" altLang="tr-TR" sz="2800" b="0" i="0" u="sng" strike="noStrike" cap="none" normalizeH="0" baseline="-25000" smtClean="0">
                          <a:ln>
                            <a:noFill/>
                          </a:ln>
                          <a:solidFill>
                            <a:schemeClr val="tx1"/>
                          </a:solidFill>
                          <a:effectLst/>
                          <a:latin typeface="Times New Roman" panose="02020603050405020304" pitchFamily="18" charset="0"/>
                        </a:rPr>
                        <a:t>1</a:t>
                      </a:r>
                      <a:endParaRPr kumimoji="0" lang="tr-TR" altLang="tr-TR" sz="2800" b="0" i="0" u="sng" strike="noStrike" cap="none" normalizeH="0" baseline="0" smtClean="0">
                        <a:ln>
                          <a:noFill/>
                        </a:ln>
                        <a:solidFill>
                          <a:schemeClr val="tx1"/>
                        </a:solidFill>
                        <a:effectLst/>
                        <a:latin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 </a:t>
                      </a:r>
                      <a:r>
                        <a:rPr kumimoji="0" lang="tr-TR" altLang="tr-TR" sz="2800" b="0" i="0" u="sng" strike="noStrike" cap="none" normalizeH="0" baseline="0" smtClean="0">
                          <a:ln>
                            <a:noFill/>
                          </a:ln>
                          <a:solidFill>
                            <a:schemeClr val="tx1"/>
                          </a:solidFill>
                          <a:effectLst/>
                          <a:latin typeface="Times New Roman" panose="02020603050405020304" pitchFamily="18" charset="0"/>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    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P</a:t>
                      </a:r>
                      <a:r>
                        <a:rPr kumimoji="0" lang="tr-TR" altLang="tr-TR" sz="2800" b="0" i="0" u="sng" strike="noStrike" cap="none" normalizeH="0" baseline="0" smtClean="0">
                          <a:ln>
                            <a:noFill/>
                          </a:ln>
                          <a:solidFill>
                            <a:schemeClr val="tx1"/>
                          </a:solidFill>
                          <a:effectLst/>
                          <a:latin typeface="Times New Roman" panose="02020603050405020304" pitchFamily="18" charset="0"/>
                        </a:rPr>
                        <a:t>2</a:t>
                      </a:r>
                      <a:r>
                        <a:rPr kumimoji="0" lang="tr-TR" altLang="tr-TR" sz="2800" b="0" i="0" u="sng" strike="noStrike" cap="none" normalizeH="0" baseline="-25000" smtClean="0">
                          <a:ln>
                            <a:noFill/>
                          </a:ln>
                          <a:solidFill>
                            <a:schemeClr val="tx1"/>
                          </a:solidFill>
                          <a:effectLst/>
                          <a:latin typeface="Times New Roman" panose="02020603050405020304" pitchFamily="18" charset="0"/>
                        </a:rPr>
                        <a:t>1</a:t>
                      </a:r>
                      <a:endParaRPr kumimoji="0" lang="tr-TR" altLang="tr-TR" sz="2800" b="0" i="0" u="sng" strike="noStrike" cap="none" normalizeH="0" baseline="0" smtClean="0">
                        <a:ln>
                          <a:noFill/>
                        </a:ln>
                        <a:solidFill>
                          <a:schemeClr val="tx1"/>
                        </a:solidFill>
                        <a:effectLst/>
                        <a:latin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   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86624696"/>
                  </a:ext>
                </a:extLst>
              </a:tr>
              <a:tr h="87788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 </a:t>
                      </a:r>
                      <a:r>
                        <a:rPr kumimoji="0" lang="tr-TR" altLang="tr-TR" sz="2800" b="0" i="0" u="sng" strike="noStrike" cap="none" normalizeH="0" baseline="0" smtClean="0">
                          <a:ln>
                            <a:noFill/>
                          </a:ln>
                          <a:solidFill>
                            <a:schemeClr val="tx1"/>
                          </a:solidFill>
                          <a:effectLst/>
                          <a:latin typeface="Times New Roman" panose="02020603050405020304" pitchFamily="18" charset="0"/>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 </a:t>
                      </a:r>
                      <a:r>
                        <a:rPr kumimoji="0" lang="tr-TR" altLang="tr-TR" sz="2800" b="0" i="0" u="sng" strike="noStrike" cap="none" normalizeH="0" baseline="0" smtClean="0">
                          <a:ln>
                            <a:noFill/>
                          </a:ln>
                          <a:solidFill>
                            <a:schemeClr val="tx1"/>
                          </a:solidFill>
                          <a:effectLst/>
                          <a:latin typeface="Times New Roman" panose="02020603050405020304" pitchFamily="18" charset="0"/>
                        </a:rPr>
                        <a:t>2</a:t>
                      </a:r>
                      <a:r>
                        <a:rPr kumimoji="0" lang="tr-TR" altLang="tr-TR" sz="2800" b="0" i="0" u="sng" strike="noStrike" cap="none" normalizeH="0" baseline="-25000" smtClean="0">
                          <a:ln>
                            <a:noFill/>
                          </a:ln>
                          <a:solidFill>
                            <a:schemeClr val="tx1"/>
                          </a:solidFill>
                          <a:effectLst/>
                          <a:latin typeface="Times New Roman" panose="02020603050405020304" pitchFamily="18" charset="0"/>
                        </a:rPr>
                        <a:t>1</a:t>
                      </a:r>
                      <a:endParaRPr kumimoji="0" lang="tr-TR" altLang="tr-TR" sz="2800" b="0" i="0" u="sng" strike="noStrike" cap="none" normalizeH="0" baseline="0" smtClean="0">
                        <a:ln>
                          <a:noFill/>
                        </a:ln>
                        <a:solidFill>
                          <a:schemeClr val="tx1"/>
                        </a:solidFill>
                        <a:effectLst/>
                        <a:latin typeface="Times New Roman" panose="02020603050405020304"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    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 </a:t>
                      </a:r>
                      <a:r>
                        <a:rPr kumimoji="0" lang="tr-TR" altLang="tr-TR" sz="2800" b="0" i="0" u="sng" strike="noStrike" cap="none" normalizeH="0" baseline="0" smtClean="0">
                          <a:ln>
                            <a:noFill/>
                          </a:ln>
                          <a:solidFill>
                            <a:schemeClr val="tx1"/>
                          </a:solidFill>
                          <a:effectLst/>
                          <a:latin typeface="Times New Roman" panose="02020603050405020304" pitchFamily="18" charset="0"/>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    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a:t>
                      </a:r>
                      <a:r>
                        <a:rPr kumimoji="0" lang="tr-TR" altLang="tr-TR" sz="2800" b="0" i="0" u="sng" strike="noStrike" cap="none" normalizeH="0" baseline="0" smtClean="0">
                          <a:ln>
                            <a:noFill/>
                          </a:ln>
                          <a:solidFill>
                            <a:schemeClr val="tx1"/>
                          </a:solidFill>
                          <a:effectLst/>
                          <a:latin typeface="Times New Roman" panose="02020603050405020304" pitchFamily="18" charset="0"/>
                        </a:rPr>
                        <a:t>2</a:t>
                      </a:r>
                      <a:r>
                        <a:rPr kumimoji="0" lang="tr-TR" altLang="tr-TR" sz="2800" b="0" i="0" u="sng" strike="noStrike" cap="none" normalizeH="0" baseline="-25000" smtClean="0">
                          <a:ln>
                            <a:noFill/>
                          </a:ln>
                          <a:solidFill>
                            <a:schemeClr val="tx1"/>
                          </a:solidFill>
                          <a:effectLst/>
                          <a:latin typeface="Times New Roman" panose="02020603050405020304" pitchFamily="18" charset="0"/>
                        </a:rPr>
                        <a:t>1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   c</a:t>
                      </a:r>
                      <a:r>
                        <a:rPr kumimoji="0" lang="tr-TR" altLang="tr-TR" sz="2800" b="0" i="0" u="none" strike="noStrike" cap="none" normalizeH="0" baseline="-25000" smtClean="0">
                          <a:ln>
                            <a:noFill/>
                          </a:ln>
                          <a:solidFill>
                            <a:schemeClr val="tx1"/>
                          </a:solidFill>
                          <a:effectLst/>
                          <a:latin typeface="Times New Roman" panose="02020603050405020304" pitchFamily="18" charset="0"/>
                        </a:rPr>
                        <a:t>     </a:t>
                      </a:r>
                      <a:r>
                        <a:rPr kumimoji="0" lang="tr-TR" altLang="tr-TR" sz="2800" b="0" i="0" u="none" strike="noStrike" cap="none" normalizeH="0" baseline="0" smtClean="0">
                          <a:ln>
                            <a:noFill/>
                          </a:ln>
                          <a:solidFill>
                            <a:schemeClr val="tx1"/>
                          </a:solidFill>
                          <a:effectLst/>
                          <a:latin typeface="Times New Roman" panose="02020603050405020304" pitchFamily="18"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42690"/>
                  </a:ext>
                </a:extLst>
              </a:tr>
            </a:tbl>
          </a:graphicData>
        </a:graphic>
      </p:graphicFrame>
    </p:spTree>
    <p:extLst>
      <p:ext uri="{BB962C8B-B14F-4D97-AF65-F5344CB8AC3E}">
        <p14:creationId xmlns:p14="http://schemas.microsoft.com/office/powerpoint/2010/main" val="33010425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BECC21AE-3DA9-4B43-ADE9-FE1B8C62AEB1}" type="slidenum">
              <a:rPr lang="tr-TR" altLang="tr-TR"/>
              <a:pPr/>
              <a:t>24</a:t>
            </a:fld>
            <a:endParaRPr lang="tr-TR" altLang="tr-TR"/>
          </a:p>
        </p:txBody>
      </p:sp>
      <p:sp>
        <p:nvSpPr>
          <p:cNvPr id="74754" name="Rectangle 2"/>
          <p:cNvSpPr>
            <a:spLocks noGrp="1" noChangeArrowheads="1"/>
          </p:cNvSpPr>
          <p:nvPr>
            <p:ph type="title"/>
          </p:nvPr>
        </p:nvSpPr>
        <p:spPr/>
        <p:txBody>
          <a:bodyPr/>
          <a:lstStyle/>
          <a:p>
            <a:endParaRPr lang="tr-TR" altLang="tr-TR"/>
          </a:p>
        </p:txBody>
      </p:sp>
      <p:sp>
        <p:nvSpPr>
          <p:cNvPr id="74755" name="Rectangle 3"/>
          <p:cNvSpPr>
            <a:spLocks noGrp="1" noChangeArrowheads="1"/>
          </p:cNvSpPr>
          <p:nvPr>
            <p:ph type="body" sz="half" idx="1"/>
          </p:nvPr>
        </p:nvSpPr>
        <p:spPr/>
        <p:txBody>
          <a:bodyPr/>
          <a:lstStyle/>
          <a:p>
            <a:pPr>
              <a:lnSpc>
                <a:spcPct val="90000"/>
              </a:lnSpc>
            </a:pPr>
            <a:r>
              <a:rPr lang="tr-TR" altLang="tr-TR" sz="2400"/>
              <a:t>Önce 2</a:t>
            </a:r>
            <a:r>
              <a:rPr lang="tr-TR" altLang="tr-TR" sz="2400" baseline="-25000"/>
              <a:t>1</a:t>
            </a:r>
            <a:r>
              <a:rPr lang="tr-TR" altLang="tr-TR" sz="2400"/>
              <a:t> ile c nin bileşimini düşünelim.</a:t>
            </a:r>
          </a:p>
          <a:p>
            <a:pPr>
              <a:lnSpc>
                <a:spcPct val="90000"/>
              </a:lnSpc>
              <a:buFontTx/>
              <a:buNone/>
            </a:pPr>
            <a:r>
              <a:rPr lang="tr-TR" altLang="tr-TR" sz="2400"/>
              <a:t>A</a:t>
            </a:r>
            <a:r>
              <a:rPr lang="el-GR" altLang="tr-TR" sz="2400" baseline="-25000">
                <a:cs typeface="Arial" panose="020B0604020202020204" pitchFamily="34" charset="0"/>
              </a:rPr>
              <a:t>π</a:t>
            </a:r>
            <a:r>
              <a:rPr lang="tr-TR" altLang="tr-TR" sz="2400" baseline="-25000"/>
              <a:t>,t</a:t>
            </a:r>
            <a:r>
              <a:rPr lang="tr-TR" altLang="tr-TR" sz="2400"/>
              <a:t> . m</a:t>
            </a:r>
            <a:r>
              <a:rPr lang="he-IL" altLang="tr-TR" sz="2400" baseline="-25000">
                <a:cs typeface="Arial" panose="020B0604020202020204" pitchFamily="34" charset="0"/>
              </a:rPr>
              <a:t>ד</a:t>
            </a:r>
            <a:r>
              <a:rPr lang="tr-TR" altLang="tr-TR" sz="2400"/>
              <a:t> =i</a:t>
            </a:r>
            <a:r>
              <a:rPr lang="tr-TR" altLang="tr-TR" sz="2400" baseline="-25000"/>
              <a:t>2   </a:t>
            </a:r>
          </a:p>
          <a:p>
            <a:pPr>
              <a:lnSpc>
                <a:spcPct val="90000"/>
              </a:lnSpc>
              <a:buFontTx/>
              <a:buNone/>
            </a:pPr>
            <a:r>
              <a:rPr lang="tr-TR" altLang="tr-TR" sz="2400"/>
              <a:t>t=b/2 ve </a:t>
            </a:r>
            <a:r>
              <a:rPr lang="he-IL" altLang="tr-TR" sz="2400">
                <a:cs typeface="Arial" panose="020B0604020202020204" pitchFamily="34" charset="0"/>
              </a:rPr>
              <a:t>ד</a:t>
            </a:r>
            <a:r>
              <a:rPr lang="tr-TR" altLang="tr-TR" sz="2400"/>
              <a:t>=c/2</a:t>
            </a:r>
          </a:p>
          <a:p>
            <a:pPr>
              <a:lnSpc>
                <a:spcPct val="90000"/>
              </a:lnSpc>
              <a:buFontTx/>
              <a:buNone/>
            </a:pPr>
            <a:r>
              <a:rPr lang="tr-TR" altLang="tr-TR" sz="2400"/>
              <a:t>A</a:t>
            </a:r>
            <a:r>
              <a:rPr lang="el-GR" altLang="tr-TR" sz="2400" baseline="-25000">
                <a:cs typeface="Arial" panose="020B0604020202020204" pitchFamily="34" charset="0"/>
              </a:rPr>
              <a:t>π</a:t>
            </a:r>
            <a:r>
              <a:rPr lang="tr-TR" altLang="tr-TR" sz="2400" baseline="-25000"/>
              <a:t>,b/2</a:t>
            </a:r>
            <a:r>
              <a:rPr lang="tr-TR" altLang="tr-TR" sz="2400"/>
              <a:t> .m</a:t>
            </a:r>
            <a:r>
              <a:rPr lang="tr-TR" altLang="tr-TR" sz="2400" baseline="-25000"/>
              <a:t>c/2</a:t>
            </a:r>
            <a:r>
              <a:rPr lang="tr-TR" altLang="tr-TR" sz="2400"/>
              <a:t>= A</a:t>
            </a:r>
            <a:r>
              <a:rPr lang="el-GR" altLang="tr-TR" sz="2400" baseline="-25000">
                <a:cs typeface="Arial" panose="020B0604020202020204" pitchFamily="34" charset="0"/>
              </a:rPr>
              <a:t>π</a:t>
            </a:r>
            <a:r>
              <a:rPr lang="tr-TR" altLang="tr-TR" sz="2400"/>
              <a:t>.b/2.m.c/2</a:t>
            </a:r>
          </a:p>
          <a:p>
            <a:pPr>
              <a:lnSpc>
                <a:spcPct val="90000"/>
              </a:lnSpc>
              <a:buFontTx/>
              <a:buNone/>
            </a:pPr>
            <a:r>
              <a:rPr lang="tr-TR" altLang="tr-TR" sz="2400"/>
              <a:t>                = A</a:t>
            </a:r>
            <a:r>
              <a:rPr lang="el-GR" altLang="tr-TR" sz="2400" baseline="-25000">
                <a:cs typeface="Arial" panose="020B0604020202020204" pitchFamily="34" charset="0"/>
              </a:rPr>
              <a:t>π</a:t>
            </a:r>
            <a:r>
              <a:rPr lang="tr-TR" altLang="tr-TR" sz="2400"/>
              <a:t>.m.(b/2) </a:t>
            </a:r>
            <a:r>
              <a:rPr lang="tr-TR" altLang="tr-TR" sz="2400" baseline="30000"/>
              <a:t>-1</a:t>
            </a:r>
            <a:r>
              <a:rPr lang="tr-TR" altLang="tr-TR" sz="2400"/>
              <a:t>.c/2</a:t>
            </a:r>
          </a:p>
          <a:p>
            <a:pPr>
              <a:lnSpc>
                <a:spcPct val="90000"/>
              </a:lnSpc>
              <a:buFontTx/>
              <a:buNone/>
            </a:pPr>
            <a:r>
              <a:rPr lang="tr-TR" altLang="tr-TR" sz="2400"/>
              <a:t>                = i</a:t>
            </a:r>
            <a:r>
              <a:rPr lang="tr-TR" altLang="tr-TR" sz="2400" baseline="-25000"/>
              <a:t>1</a:t>
            </a:r>
            <a:r>
              <a:rPr lang="tr-TR" altLang="tr-TR" sz="2400"/>
              <a:t>.(b/2)-</a:t>
            </a:r>
            <a:r>
              <a:rPr lang="tr-TR" altLang="tr-TR" sz="2400" baseline="30000"/>
              <a:t>1</a:t>
            </a:r>
            <a:r>
              <a:rPr lang="tr-TR" altLang="tr-TR" sz="2400"/>
              <a:t>.c/2=i</a:t>
            </a:r>
            <a:r>
              <a:rPr lang="tr-TR" altLang="tr-TR" sz="2400" baseline="-25000"/>
              <a:t>2</a:t>
            </a:r>
            <a:endParaRPr lang="tr-TR" altLang="tr-TR"/>
          </a:p>
        </p:txBody>
      </p:sp>
      <p:sp>
        <p:nvSpPr>
          <p:cNvPr id="74756" name="Rectangle 4"/>
          <p:cNvSpPr>
            <a:spLocks noGrp="1" noChangeArrowheads="1"/>
          </p:cNvSpPr>
          <p:nvPr>
            <p:ph type="body" sz="half" idx="2"/>
          </p:nvPr>
        </p:nvSpPr>
        <p:spPr/>
        <p:txBody>
          <a:bodyPr/>
          <a:lstStyle/>
          <a:p>
            <a:pPr>
              <a:lnSpc>
                <a:spcPct val="90000"/>
              </a:lnSpc>
            </a:pPr>
            <a:r>
              <a:rPr lang="tr-TR" altLang="tr-TR" sz="2000"/>
              <a:t>Bu bağıntı vida ekseni ile kayma düzleminin kesim noktasında bulunan i</a:t>
            </a:r>
            <a:r>
              <a:rPr lang="tr-TR" altLang="tr-TR" sz="2000" baseline="-25000"/>
              <a:t>1</a:t>
            </a:r>
            <a:r>
              <a:rPr lang="tr-TR" altLang="tr-TR" sz="2000"/>
              <a:t> simetri merkezinden başka c/4,b/4 noktasında da bir simetri merkezi olduğunu söyler.</a:t>
            </a:r>
          </a:p>
          <a:p>
            <a:pPr>
              <a:lnSpc>
                <a:spcPct val="90000"/>
              </a:lnSpc>
            </a:pPr>
            <a:r>
              <a:rPr lang="tr-TR" altLang="tr-TR" sz="2000"/>
              <a:t>P örgüsünün ötelemeleri ile diğer simetri öğelerinin bileşimini bulmak için başlangıç noktasını i</a:t>
            </a:r>
            <a:r>
              <a:rPr lang="tr-TR" altLang="tr-TR" sz="2000" baseline="-25000"/>
              <a:t>2 </a:t>
            </a:r>
            <a:r>
              <a:rPr lang="tr-TR" altLang="tr-TR" sz="2000"/>
              <a:t>noktasında alalım. Şekilde c kayma düzlemi b/4 kadar yukarı ve birim hücre c/4 tabanı kadar sağa kaymış olur.</a:t>
            </a:r>
            <a:endParaRPr lang="tr-TR" altLang="tr-TR"/>
          </a:p>
        </p:txBody>
      </p:sp>
    </p:spTree>
    <p:extLst>
      <p:ext uri="{BB962C8B-B14F-4D97-AF65-F5344CB8AC3E}">
        <p14:creationId xmlns:p14="http://schemas.microsoft.com/office/powerpoint/2010/main" val="1822471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ayt Numarası Yer Tutucusu 6"/>
          <p:cNvSpPr>
            <a:spLocks noGrp="1"/>
          </p:cNvSpPr>
          <p:nvPr>
            <p:ph type="sldNum" sz="quarter" idx="12"/>
          </p:nvPr>
        </p:nvSpPr>
        <p:spPr/>
        <p:txBody>
          <a:bodyPr/>
          <a:lstStyle/>
          <a:p>
            <a:fld id="{065168FC-6838-443A-B63F-66AFC368419A}" type="slidenum">
              <a:rPr lang="tr-TR" altLang="tr-TR"/>
              <a:pPr/>
              <a:t>25</a:t>
            </a:fld>
            <a:endParaRPr lang="tr-TR" altLang="tr-TR"/>
          </a:p>
        </p:txBody>
      </p:sp>
      <p:sp>
        <p:nvSpPr>
          <p:cNvPr id="75778" name="Rectangle 2"/>
          <p:cNvSpPr>
            <a:spLocks noGrp="1" noChangeArrowheads="1"/>
          </p:cNvSpPr>
          <p:nvPr>
            <p:ph type="title"/>
          </p:nvPr>
        </p:nvSpPr>
        <p:spPr/>
        <p:txBody>
          <a:bodyPr/>
          <a:lstStyle/>
          <a:p>
            <a:endParaRPr lang="tr-TR" altLang="tr-TR"/>
          </a:p>
        </p:txBody>
      </p:sp>
      <p:sp>
        <p:nvSpPr>
          <p:cNvPr id="75779" name="Rectangle 3"/>
          <p:cNvSpPr>
            <a:spLocks noGrp="1" noChangeArrowheads="1"/>
          </p:cNvSpPr>
          <p:nvPr>
            <p:ph type="body" sz="half" idx="1"/>
          </p:nvPr>
        </p:nvSpPr>
        <p:spPr/>
        <p:txBody>
          <a:bodyPr/>
          <a:lstStyle/>
          <a:p>
            <a:endParaRPr lang="tr-TR" altLang="tr-TR"/>
          </a:p>
        </p:txBody>
      </p:sp>
      <p:sp>
        <p:nvSpPr>
          <p:cNvPr id="75780" name="Rectangle 4"/>
          <p:cNvSpPr>
            <a:spLocks noGrp="1" noChangeArrowheads="1"/>
          </p:cNvSpPr>
          <p:nvPr>
            <p:ph type="body" sz="half" idx="2"/>
          </p:nvPr>
        </p:nvSpPr>
        <p:spPr/>
        <p:txBody>
          <a:bodyPr/>
          <a:lstStyle/>
          <a:p>
            <a:pPr>
              <a:lnSpc>
                <a:spcPct val="80000"/>
              </a:lnSpc>
              <a:buFontTx/>
              <a:buNone/>
            </a:pPr>
            <a:r>
              <a:rPr lang="tr-TR" altLang="tr-TR" sz="1800"/>
              <a:t>Diğer simetri</a:t>
            </a:r>
          </a:p>
          <a:p>
            <a:pPr>
              <a:lnSpc>
                <a:spcPct val="80000"/>
              </a:lnSpc>
              <a:buFontTx/>
              <a:buNone/>
            </a:pPr>
            <a:r>
              <a:rPr lang="tr-TR" altLang="tr-TR" sz="1800"/>
              <a:t>merkezlerinin ve vida</a:t>
            </a:r>
          </a:p>
          <a:p>
            <a:pPr>
              <a:lnSpc>
                <a:spcPct val="80000"/>
              </a:lnSpc>
              <a:buFontTx/>
              <a:buNone/>
            </a:pPr>
            <a:r>
              <a:rPr lang="tr-TR" altLang="tr-TR" sz="1800"/>
              <a:t>eksenlerinin yerlerini</a:t>
            </a:r>
          </a:p>
          <a:p>
            <a:pPr>
              <a:lnSpc>
                <a:spcPct val="80000"/>
              </a:lnSpc>
              <a:buFontTx/>
              <a:buNone/>
            </a:pPr>
            <a:r>
              <a:rPr lang="tr-TR" altLang="tr-TR" sz="1800"/>
              <a:t>bulalım.</a:t>
            </a:r>
          </a:p>
          <a:p>
            <a:pPr>
              <a:lnSpc>
                <a:spcPct val="80000"/>
              </a:lnSpc>
              <a:buFontTx/>
              <a:buNone/>
            </a:pPr>
            <a:r>
              <a:rPr lang="tr-TR" altLang="tr-TR" sz="1600">
                <a:cs typeface="Arial" panose="020B0604020202020204" pitchFamily="34" charset="0"/>
              </a:rPr>
              <a:t>    i</a:t>
            </a:r>
            <a:r>
              <a:rPr lang="tr-TR" altLang="tr-TR" sz="1600" baseline="-25000">
                <a:cs typeface="Arial" panose="020B0604020202020204" pitchFamily="34" charset="0"/>
              </a:rPr>
              <a:t>2</a:t>
            </a:r>
            <a:r>
              <a:rPr lang="tr-TR" altLang="tr-TR" sz="1800"/>
              <a:t>.a = </a:t>
            </a:r>
            <a:r>
              <a:rPr lang="tr-TR" altLang="tr-TR" sz="1600">
                <a:cs typeface="Arial" panose="020B0604020202020204" pitchFamily="34" charset="0"/>
              </a:rPr>
              <a:t>i</a:t>
            </a:r>
            <a:r>
              <a:rPr lang="tr-TR" altLang="tr-TR" sz="1600" baseline="-25000">
                <a:cs typeface="Arial" panose="020B0604020202020204" pitchFamily="34" charset="0"/>
              </a:rPr>
              <a:t>3 </a:t>
            </a:r>
            <a:r>
              <a:rPr lang="tr-TR" altLang="tr-TR" sz="1800"/>
              <a:t>;  </a:t>
            </a:r>
            <a:r>
              <a:rPr lang="tr-TR" altLang="tr-TR" sz="1600">
                <a:cs typeface="Arial" panose="020B0604020202020204" pitchFamily="34" charset="0"/>
              </a:rPr>
              <a:t>i</a:t>
            </a:r>
            <a:r>
              <a:rPr lang="tr-TR" altLang="tr-TR" sz="1600" baseline="-25000">
                <a:cs typeface="Arial" panose="020B0604020202020204" pitchFamily="34" charset="0"/>
              </a:rPr>
              <a:t>2</a:t>
            </a:r>
            <a:r>
              <a:rPr lang="tr-TR" altLang="tr-TR" sz="1800"/>
              <a:t>.c = </a:t>
            </a:r>
            <a:r>
              <a:rPr lang="tr-TR" altLang="tr-TR" sz="1600">
                <a:cs typeface="Arial" panose="020B0604020202020204" pitchFamily="34" charset="0"/>
              </a:rPr>
              <a:t>i</a:t>
            </a:r>
            <a:r>
              <a:rPr lang="tr-TR" altLang="tr-TR" sz="1600" baseline="-25000">
                <a:cs typeface="Arial" panose="020B0604020202020204" pitchFamily="34" charset="0"/>
              </a:rPr>
              <a:t>4 </a:t>
            </a:r>
            <a:r>
              <a:rPr lang="tr-TR" altLang="tr-TR" sz="1800"/>
              <a:t>; </a:t>
            </a:r>
            <a:r>
              <a:rPr lang="tr-TR" altLang="tr-TR" sz="1600">
                <a:cs typeface="Arial" panose="020B0604020202020204" pitchFamily="34" charset="0"/>
              </a:rPr>
              <a:t>i</a:t>
            </a:r>
            <a:r>
              <a:rPr lang="tr-TR" altLang="tr-TR" sz="1600" baseline="-25000">
                <a:cs typeface="Arial" panose="020B0604020202020204" pitchFamily="34" charset="0"/>
              </a:rPr>
              <a:t>2</a:t>
            </a:r>
            <a:r>
              <a:rPr lang="tr-TR" altLang="tr-TR" sz="1800"/>
              <a:t>.(a+c)= </a:t>
            </a:r>
            <a:r>
              <a:rPr lang="tr-TR" altLang="tr-TR" sz="1600">
                <a:cs typeface="Arial" panose="020B0604020202020204" pitchFamily="34" charset="0"/>
              </a:rPr>
              <a:t>i</a:t>
            </a:r>
            <a:r>
              <a:rPr lang="tr-TR" altLang="tr-TR" sz="1600" baseline="-25000">
                <a:cs typeface="Arial" panose="020B0604020202020204" pitchFamily="34" charset="0"/>
              </a:rPr>
              <a:t>5</a:t>
            </a:r>
            <a:r>
              <a:rPr lang="tr-TR" altLang="tr-TR" sz="1800"/>
              <a:t> ; </a:t>
            </a:r>
          </a:p>
          <a:p>
            <a:pPr>
              <a:lnSpc>
                <a:spcPct val="80000"/>
              </a:lnSpc>
              <a:buFontTx/>
              <a:buNone/>
            </a:pPr>
            <a:r>
              <a:rPr lang="tr-TR" altLang="tr-TR" sz="2000"/>
              <a:t>A</a:t>
            </a:r>
            <a:r>
              <a:rPr lang="el-GR" altLang="tr-TR" sz="2000" baseline="-25000">
                <a:cs typeface="Arial" panose="020B0604020202020204" pitchFamily="34" charset="0"/>
              </a:rPr>
              <a:t>π</a:t>
            </a:r>
            <a:r>
              <a:rPr lang="tr-TR" altLang="tr-TR" sz="2000" baseline="-25000"/>
              <a:t>,b/2</a:t>
            </a:r>
            <a:r>
              <a:rPr lang="tr-TR" altLang="tr-TR" sz="2000"/>
              <a:t>.a=A’; </a:t>
            </a:r>
          </a:p>
          <a:p>
            <a:pPr>
              <a:lnSpc>
                <a:spcPct val="80000"/>
              </a:lnSpc>
              <a:buFontTx/>
              <a:buNone/>
            </a:pPr>
            <a:r>
              <a:rPr lang="tr-TR" altLang="tr-TR" sz="2000"/>
              <a:t>A</a:t>
            </a:r>
            <a:r>
              <a:rPr lang="el-GR" altLang="tr-TR" sz="2000" baseline="-25000">
                <a:cs typeface="Arial" panose="020B0604020202020204" pitchFamily="34" charset="0"/>
              </a:rPr>
              <a:t>π</a:t>
            </a:r>
            <a:r>
              <a:rPr lang="tr-TR" altLang="tr-TR" sz="2000" baseline="-25000"/>
              <a:t>,b/2</a:t>
            </a:r>
            <a:r>
              <a:rPr lang="tr-TR" altLang="tr-TR" sz="2000"/>
              <a:t> .c=A”;</a:t>
            </a:r>
          </a:p>
          <a:p>
            <a:pPr>
              <a:lnSpc>
                <a:spcPct val="80000"/>
              </a:lnSpc>
              <a:buFontTx/>
              <a:buNone/>
            </a:pPr>
            <a:r>
              <a:rPr lang="tr-TR" altLang="tr-TR" sz="2000"/>
              <a:t>A</a:t>
            </a:r>
            <a:r>
              <a:rPr lang="el-GR" altLang="tr-TR" sz="2000" baseline="-25000">
                <a:cs typeface="Arial" panose="020B0604020202020204" pitchFamily="34" charset="0"/>
              </a:rPr>
              <a:t>π</a:t>
            </a:r>
            <a:r>
              <a:rPr lang="tr-TR" altLang="tr-TR" sz="2000" baseline="-25000"/>
              <a:t>,b/2</a:t>
            </a:r>
            <a:r>
              <a:rPr lang="tr-TR" altLang="tr-TR" sz="2000"/>
              <a:t> .(a+c)=A’’’</a:t>
            </a:r>
          </a:p>
          <a:p>
            <a:pPr>
              <a:lnSpc>
                <a:spcPct val="80000"/>
              </a:lnSpc>
              <a:buFontTx/>
              <a:buNone/>
            </a:pPr>
            <a:r>
              <a:rPr lang="tr-TR" altLang="tr-TR" sz="2000"/>
              <a:t>m</a:t>
            </a:r>
            <a:r>
              <a:rPr lang="tr-TR" altLang="tr-TR" sz="2000" baseline="-25000"/>
              <a:t>c/2</a:t>
            </a:r>
            <a:r>
              <a:rPr lang="tr-TR" altLang="tr-TR" sz="2000"/>
              <a:t>.b =m’</a:t>
            </a:r>
            <a:r>
              <a:rPr lang="tr-TR" altLang="tr-TR" sz="2000" baseline="-25000"/>
              <a:t>c/2 </a:t>
            </a:r>
            <a:r>
              <a:rPr lang="tr-TR" altLang="tr-TR" sz="2000"/>
              <a:t>(şekilde görülmüyor.)</a:t>
            </a:r>
          </a:p>
          <a:p>
            <a:pPr>
              <a:lnSpc>
                <a:spcPct val="80000"/>
              </a:lnSpc>
            </a:pPr>
            <a:r>
              <a:rPr lang="tr-TR" altLang="tr-TR" sz="2000"/>
              <a:t>Bir M(x, y, z) noktasının eşlenik  koordinatları M’(x,y+1/2,z+1/2), M”(x,y,z), M’’’(x, y+1/2,z+1/2) dir.</a:t>
            </a:r>
            <a:endParaRPr lang="tr-TR" altLang="tr-TR" sz="2400"/>
          </a:p>
        </p:txBody>
      </p:sp>
      <p:sp>
        <p:nvSpPr>
          <p:cNvPr id="75781" name="Rectangle 5"/>
          <p:cNvSpPr>
            <a:spLocks noChangeArrowheads="1"/>
          </p:cNvSpPr>
          <p:nvPr/>
        </p:nvSpPr>
        <p:spPr bwMode="auto">
          <a:xfrm>
            <a:off x="1828800" y="1828800"/>
            <a:ext cx="405765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80000"/>
              </a:lnSpc>
              <a:spcBef>
                <a:spcPct val="20000"/>
              </a:spcBef>
            </a:pPr>
            <a:endParaRPr lang="tr-TR" altLang="tr-TR" sz="2000"/>
          </a:p>
          <a:p>
            <a:pPr>
              <a:lnSpc>
                <a:spcPct val="80000"/>
              </a:lnSpc>
              <a:spcBef>
                <a:spcPct val="20000"/>
              </a:spcBef>
            </a:pPr>
            <a:endParaRPr lang="tr-TR" altLang="tr-TR" sz="2000"/>
          </a:p>
          <a:p>
            <a:pPr>
              <a:lnSpc>
                <a:spcPct val="80000"/>
              </a:lnSpc>
              <a:spcBef>
                <a:spcPct val="20000"/>
              </a:spcBef>
            </a:pPr>
            <a:r>
              <a:rPr lang="tr-TR" altLang="tr-TR"/>
              <a:t>A</a:t>
            </a:r>
            <a:r>
              <a:rPr lang="el-GR" altLang="tr-TR" baseline="-25000">
                <a:cs typeface="Arial" panose="020B0604020202020204" pitchFamily="34" charset="0"/>
              </a:rPr>
              <a:t>π</a:t>
            </a:r>
            <a:r>
              <a:rPr lang="tr-TR" altLang="tr-TR" baseline="-25000">
                <a:cs typeface="Arial" panose="020B0604020202020204" pitchFamily="34" charset="0"/>
              </a:rPr>
              <a:t> </a:t>
            </a:r>
            <a:r>
              <a:rPr lang="tr-TR" altLang="tr-TR">
                <a:cs typeface="Arial" panose="020B0604020202020204" pitchFamily="34" charset="0"/>
              </a:rPr>
              <a:t>,b/4    </a:t>
            </a:r>
            <a:r>
              <a:rPr lang="tr-TR" altLang="tr-TR"/>
              <a:t>  </a:t>
            </a:r>
            <a:r>
              <a:rPr lang="tr-TR" altLang="tr-TR">
                <a:cs typeface="Arial" panose="020B0604020202020204" pitchFamily="34" charset="0"/>
              </a:rPr>
              <a:t>i</a:t>
            </a:r>
            <a:r>
              <a:rPr lang="tr-TR" altLang="tr-TR" baseline="-25000">
                <a:cs typeface="Arial" panose="020B0604020202020204" pitchFamily="34" charset="0"/>
              </a:rPr>
              <a:t>2</a:t>
            </a:r>
            <a:r>
              <a:rPr lang="tr-TR" altLang="tr-TR">
                <a:cs typeface="Arial" panose="020B0604020202020204" pitchFamily="34" charset="0"/>
              </a:rPr>
              <a:t>   A”     i</a:t>
            </a:r>
            <a:r>
              <a:rPr lang="tr-TR" altLang="tr-TR" baseline="-25000">
                <a:cs typeface="Arial" panose="020B0604020202020204" pitchFamily="34" charset="0"/>
              </a:rPr>
              <a:t>4 </a:t>
            </a:r>
            <a:r>
              <a:rPr lang="tr-TR" altLang="tr-TR">
                <a:cs typeface="Arial" panose="020B0604020202020204" pitchFamily="34" charset="0"/>
              </a:rPr>
              <a:t>           ¼</a:t>
            </a:r>
          </a:p>
          <a:p>
            <a:pPr>
              <a:lnSpc>
                <a:spcPct val="80000"/>
              </a:lnSpc>
              <a:spcBef>
                <a:spcPct val="20000"/>
              </a:spcBef>
            </a:pPr>
            <a:r>
              <a:rPr lang="tr-TR" altLang="tr-TR" baseline="-25000">
                <a:cs typeface="Arial" panose="020B0604020202020204" pitchFamily="34" charset="0"/>
              </a:rPr>
              <a:t>                             </a:t>
            </a:r>
          </a:p>
          <a:p>
            <a:pPr>
              <a:lnSpc>
                <a:spcPct val="80000"/>
              </a:lnSpc>
              <a:spcBef>
                <a:spcPct val="20000"/>
              </a:spcBef>
            </a:pPr>
            <a:r>
              <a:rPr lang="tr-TR" altLang="tr-TR" baseline="-25000">
                <a:cs typeface="Arial" panose="020B0604020202020204" pitchFamily="34" charset="0"/>
              </a:rPr>
              <a:t>                              M(x,y,z)        M”   C</a:t>
            </a:r>
          </a:p>
          <a:p>
            <a:pPr>
              <a:lnSpc>
                <a:spcPct val="80000"/>
              </a:lnSpc>
              <a:spcBef>
                <a:spcPct val="20000"/>
              </a:spcBef>
            </a:pPr>
            <a:endParaRPr lang="tr-TR" altLang="tr-TR" baseline="-25000">
              <a:cs typeface="Arial" panose="020B0604020202020204" pitchFamily="34" charset="0"/>
            </a:endParaRPr>
          </a:p>
          <a:p>
            <a:pPr>
              <a:lnSpc>
                <a:spcPct val="80000"/>
              </a:lnSpc>
              <a:spcBef>
                <a:spcPct val="20000"/>
              </a:spcBef>
            </a:pPr>
            <a:r>
              <a:rPr lang="tr-TR" altLang="tr-TR" baseline="-25000">
                <a:cs typeface="Arial" panose="020B0604020202020204" pitchFamily="34" charset="0"/>
              </a:rPr>
              <a:t>A’              </a:t>
            </a:r>
            <a:r>
              <a:rPr lang="tr-TR" altLang="tr-TR">
                <a:cs typeface="Arial" panose="020B0604020202020204" pitchFamily="34" charset="0"/>
              </a:rPr>
              <a:t>i</a:t>
            </a:r>
            <a:r>
              <a:rPr lang="tr-TR" altLang="tr-TR" baseline="-25000">
                <a:cs typeface="Arial" panose="020B0604020202020204" pitchFamily="34" charset="0"/>
              </a:rPr>
              <a:t>3       A’’’  </a:t>
            </a:r>
            <a:r>
              <a:rPr lang="tr-TR" altLang="tr-TR" baseline="-25000"/>
              <a:t>   </a:t>
            </a:r>
            <a:r>
              <a:rPr lang="tr-TR" altLang="tr-TR">
                <a:cs typeface="Arial" panose="020B0604020202020204" pitchFamily="34" charset="0"/>
              </a:rPr>
              <a:t>i</a:t>
            </a:r>
            <a:r>
              <a:rPr lang="tr-TR" altLang="tr-TR" baseline="-25000">
                <a:cs typeface="Arial" panose="020B0604020202020204" pitchFamily="34" charset="0"/>
              </a:rPr>
              <a:t>5    </a:t>
            </a:r>
          </a:p>
          <a:p>
            <a:pPr>
              <a:lnSpc>
                <a:spcPct val="80000"/>
              </a:lnSpc>
              <a:spcBef>
                <a:spcPct val="20000"/>
              </a:spcBef>
            </a:pPr>
            <a:endParaRPr lang="tr-TR" altLang="tr-TR" baseline="-25000">
              <a:cs typeface="Arial" panose="020B0604020202020204" pitchFamily="34" charset="0"/>
            </a:endParaRPr>
          </a:p>
          <a:p>
            <a:pPr>
              <a:lnSpc>
                <a:spcPct val="80000"/>
              </a:lnSpc>
              <a:spcBef>
                <a:spcPct val="20000"/>
              </a:spcBef>
            </a:pPr>
            <a:r>
              <a:rPr lang="tr-TR" altLang="tr-TR" baseline="-25000">
                <a:cs typeface="Arial" panose="020B0604020202020204" pitchFamily="34" charset="0"/>
              </a:rPr>
              <a:t>            a                 M’            M”’</a:t>
            </a:r>
          </a:p>
        </p:txBody>
      </p:sp>
      <p:sp>
        <p:nvSpPr>
          <p:cNvPr id="75782" name="Line 6"/>
          <p:cNvSpPr>
            <a:spLocks noChangeShapeType="1"/>
          </p:cNvSpPr>
          <p:nvPr/>
        </p:nvSpPr>
        <p:spPr bwMode="auto">
          <a:xfrm>
            <a:off x="2424114" y="3068638"/>
            <a:ext cx="30956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5783" name="Line 7"/>
          <p:cNvSpPr>
            <a:spLocks noChangeShapeType="1"/>
          </p:cNvSpPr>
          <p:nvPr/>
        </p:nvSpPr>
        <p:spPr bwMode="auto">
          <a:xfrm flipH="1">
            <a:off x="2063751" y="3068639"/>
            <a:ext cx="360363" cy="1512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5784" name="Line 8"/>
          <p:cNvSpPr>
            <a:spLocks noChangeShapeType="1"/>
          </p:cNvSpPr>
          <p:nvPr/>
        </p:nvSpPr>
        <p:spPr bwMode="auto">
          <a:xfrm>
            <a:off x="2063750" y="4581525"/>
            <a:ext cx="30241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5785" name="Line 9"/>
          <p:cNvSpPr>
            <a:spLocks noChangeShapeType="1"/>
          </p:cNvSpPr>
          <p:nvPr/>
        </p:nvSpPr>
        <p:spPr bwMode="auto">
          <a:xfrm flipH="1">
            <a:off x="5087938" y="3068639"/>
            <a:ext cx="431800" cy="1512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5786" name="Line 10"/>
          <p:cNvSpPr>
            <a:spLocks noChangeShapeType="1"/>
          </p:cNvSpPr>
          <p:nvPr/>
        </p:nvSpPr>
        <p:spPr bwMode="auto">
          <a:xfrm flipH="1">
            <a:off x="3000376" y="3068639"/>
            <a:ext cx="358775" cy="1512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5787" name="Line 11"/>
          <p:cNvSpPr>
            <a:spLocks noChangeShapeType="1"/>
          </p:cNvSpPr>
          <p:nvPr/>
        </p:nvSpPr>
        <p:spPr bwMode="auto">
          <a:xfrm flipH="1">
            <a:off x="4079876" y="3068639"/>
            <a:ext cx="360363" cy="15128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5788" name="Arc 12"/>
          <p:cNvSpPr>
            <a:spLocks/>
          </p:cNvSpPr>
          <p:nvPr/>
        </p:nvSpPr>
        <p:spPr bwMode="auto">
          <a:xfrm>
            <a:off x="3503613" y="3284538"/>
            <a:ext cx="214312" cy="214312"/>
          </a:xfrm>
          <a:custGeom>
            <a:avLst/>
            <a:gdLst>
              <a:gd name="G0" fmla="+- 21600 0 0"/>
              <a:gd name="G1" fmla="+- 21600 0 0"/>
              <a:gd name="G2" fmla="+- 21600 0 0"/>
              <a:gd name="T0" fmla="*/ 21600 w 43200"/>
              <a:gd name="T1" fmla="*/ 0 h 43200"/>
              <a:gd name="T2" fmla="*/ 19745 w 43200"/>
              <a:gd name="T3" fmla="*/ 80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89"/>
                  <a:pt x="8576" y="1042"/>
                  <a:pt x="19744" y="7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89"/>
                  <a:pt x="8576" y="1042"/>
                  <a:pt x="19744" y="7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89" name="Arc 13"/>
          <p:cNvSpPr>
            <a:spLocks/>
          </p:cNvSpPr>
          <p:nvPr/>
        </p:nvSpPr>
        <p:spPr bwMode="auto">
          <a:xfrm>
            <a:off x="3719513" y="4149726"/>
            <a:ext cx="214312" cy="214313"/>
          </a:xfrm>
          <a:custGeom>
            <a:avLst/>
            <a:gdLst>
              <a:gd name="G0" fmla="+- 21600 0 0"/>
              <a:gd name="G1" fmla="+- 21600 0 0"/>
              <a:gd name="G2" fmla="+- 21600 0 0"/>
              <a:gd name="T0" fmla="*/ 21600 w 43200"/>
              <a:gd name="T1" fmla="*/ 0 h 43200"/>
              <a:gd name="T2" fmla="*/ 19745 w 43200"/>
              <a:gd name="T3" fmla="*/ 80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89"/>
                  <a:pt x="8576" y="1042"/>
                  <a:pt x="19744" y="7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89"/>
                  <a:pt x="8576" y="1042"/>
                  <a:pt x="19744" y="7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0" name="Arc 14"/>
          <p:cNvSpPr>
            <a:spLocks/>
          </p:cNvSpPr>
          <p:nvPr/>
        </p:nvSpPr>
        <p:spPr bwMode="auto">
          <a:xfrm>
            <a:off x="4583113" y="3284538"/>
            <a:ext cx="214312" cy="214312"/>
          </a:xfrm>
          <a:custGeom>
            <a:avLst/>
            <a:gdLst>
              <a:gd name="G0" fmla="+- 21600 0 0"/>
              <a:gd name="G1" fmla="+- 21600 0 0"/>
              <a:gd name="G2" fmla="+- 21600 0 0"/>
              <a:gd name="T0" fmla="*/ 21600 w 43200"/>
              <a:gd name="T1" fmla="*/ 0 h 43200"/>
              <a:gd name="T2" fmla="*/ 19745 w 43200"/>
              <a:gd name="T3" fmla="*/ 80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89"/>
                  <a:pt x="8576" y="1042"/>
                  <a:pt x="19744" y="7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89"/>
                  <a:pt x="8576" y="1042"/>
                  <a:pt x="19744" y="7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1" name="Arc 15"/>
          <p:cNvSpPr>
            <a:spLocks/>
          </p:cNvSpPr>
          <p:nvPr/>
        </p:nvSpPr>
        <p:spPr bwMode="auto">
          <a:xfrm>
            <a:off x="4800601" y="4149726"/>
            <a:ext cx="214313" cy="214313"/>
          </a:xfrm>
          <a:custGeom>
            <a:avLst/>
            <a:gdLst>
              <a:gd name="G0" fmla="+- 21600 0 0"/>
              <a:gd name="G1" fmla="+- 21600 0 0"/>
              <a:gd name="G2" fmla="+- 21600 0 0"/>
              <a:gd name="T0" fmla="*/ 21600 w 43200"/>
              <a:gd name="T1" fmla="*/ 0 h 43200"/>
              <a:gd name="T2" fmla="*/ 19745 w 43200"/>
              <a:gd name="T3" fmla="*/ 80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89"/>
                  <a:pt x="8576" y="1042"/>
                  <a:pt x="19744" y="79"/>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89"/>
                  <a:pt x="8576" y="1042"/>
                  <a:pt x="19744" y="79"/>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2" name="Oval 16"/>
          <p:cNvSpPr>
            <a:spLocks noChangeArrowheads="1"/>
          </p:cNvSpPr>
          <p:nvPr/>
        </p:nvSpPr>
        <p:spPr bwMode="auto">
          <a:xfrm>
            <a:off x="2351089" y="2924176"/>
            <a:ext cx="122237" cy="2651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3" name="Oval 17"/>
          <p:cNvSpPr>
            <a:spLocks noChangeArrowheads="1"/>
          </p:cNvSpPr>
          <p:nvPr/>
        </p:nvSpPr>
        <p:spPr bwMode="auto">
          <a:xfrm>
            <a:off x="3792539" y="2924176"/>
            <a:ext cx="122237" cy="2651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4" name="Oval 18"/>
          <p:cNvSpPr>
            <a:spLocks noChangeArrowheads="1"/>
          </p:cNvSpPr>
          <p:nvPr/>
        </p:nvSpPr>
        <p:spPr bwMode="auto">
          <a:xfrm>
            <a:off x="2063750" y="4365626"/>
            <a:ext cx="122238" cy="2651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5" name="Oval 19"/>
          <p:cNvSpPr>
            <a:spLocks noChangeArrowheads="1"/>
          </p:cNvSpPr>
          <p:nvPr/>
        </p:nvSpPr>
        <p:spPr bwMode="auto">
          <a:xfrm>
            <a:off x="2208214" y="3644901"/>
            <a:ext cx="122237" cy="2651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6" name="Oval 20"/>
          <p:cNvSpPr>
            <a:spLocks noChangeArrowheads="1"/>
          </p:cNvSpPr>
          <p:nvPr/>
        </p:nvSpPr>
        <p:spPr bwMode="auto">
          <a:xfrm>
            <a:off x="3503614" y="4437063"/>
            <a:ext cx="122237" cy="2651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7" name="Oval 21"/>
          <p:cNvSpPr>
            <a:spLocks noChangeArrowheads="1"/>
          </p:cNvSpPr>
          <p:nvPr/>
        </p:nvSpPr>
        <p:spPr bwMode="auto">
          <a:xfrm>
            <a:off x="3719514" y="3644901"/>
            <a:ext cx="122237" cy="2651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8" name="Oval 22"/>
          <p:cNvSpPr>
            <a:spLocks noChangeArrowheads="1"/>
          </p:cNvSpPr>
          <p:nvPr/>
        </p:nvSpPr>
        <p:spPr bwMode="auto">
          <a:xfrm>
            <a:off x="4511675" y="4437063"/>
            <a:ext cx="122238" cy="2651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799" name="Oval 23"/>
          <p:cNvSpPr>
            <a:spLocks noChangeArrowheads="1"/>
          </p:cNvSpPr>
          <p:nvPr/>
        </p:nvSpPr>
        <p:spPr bwMode="auto">
          <a:xfrm>
            <a:off x="4727575" y="3644901"/>
            <a:ext cx="122238" cy="2651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0" name="Oval 24"/>
          <p:cNvSpPr>
            <a:spLocks noChangeArrowheads="1"/>
          </p:cNvSpPr>
          <p:nvPr/>
        </p:nvSpPr>
        <p:spPr bwMode="auto">
          <a:xfrm>
            <a:off x="4943475" y="2924176"/>
            <a:ext cx="122238" cy="26511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1" name="Oval 25"/>
          <p:cNvSpPr>
            <a:spLocks noChangeArrowheads="1"/>
          </p:cNvSpPr>
          <p:nvPr/>
        </p:nvSpPr>
        <p:spPr bwMode="auto">
          <a:xfrm>
            <a:off x="3287714" y="2997200"/>
            <a:ext cx="122237"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2" name="Oval 26"/>
          <p:cNvSpPr>
            <a:spLocks noChangeArrowheads="1"/>
          </p:cNvSpPr>
          <p:nvPr/>
        </p:nvSpPr>
        <p:spPr bwMode="auto">
          <a:xfrm>
            <a:off x="3143250" y="3716339"/>
            <a:ext cx="122238"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3" name="Oval 27"/>
          <p:cNvSpPr>
            <a:spLocks noChangeArrowheads="1"/>
          </p:cNvSpPr>
          <p:nvPr/>
        </p:nvSpPr>
        <p:spPr bwMode="auto">
          <a:xfrm>
            <a:off x="2927350" y="4508500"/>
            <a:ext cx="122238"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4" name="Oval 28"/>
          <p:cNvSpPr>
            <a:spLocks noChangeArrowheads="1"/>
          </p:cNvSpPr>
          <p:nvPr/>
        </p:nvSpPr>
        <p:spPr bwMode="auto">
          <a:xfrm>
            <a:off x="4367214" y="2997200"/>
            <a:ext cx="122237"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5" name="Oval 29"/>
          <p:cNvSpPr>
            <a:spLocks noChangeArrowheads="1"/>
          </p:cNvSpPr>
          <p:nvPr/>
        </p:nvSpPr>
        <p:spPr bwMode="auto">
          <a:xfrm>
            <a:off x="4224339" y="3716339"/>
            <a:ext cx="122237"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6" name="Oval 30"/>
          <p:cNvSpPr>
            <a:spLocks noChangeArrowheads="1"/>
          </p:cNvSpPr>
          <p:nvPr/>
        </p:nvSpPr>
        <p:spPr bwMode="auto">
          <a:xfrm>
            <a:off x="4008439" y="4508500"/>
            <a:ext cx="122237"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7" name="Oval 31"/>
          <p:cNvSpPr>
            <a:spLocks noChangeArrowheads="1"/>
          </p:cNvSpPr>
          <p:nvPr/>
        </p:nvSpPr>
        <p:spPr bwMode="auto">
          <a:xfrm>
            <a:off x="5448300" y="2997200"/>
            <a:ext cx="122238"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8" name="Oval 32"/>
          <p:cNvSpPr>
            <a:spLocks noChangeArrowheads="1"/>
          </p:cNvSpPr>
          <p:nvPr/>
        </p:nvSpPr>
        <p:spPr bwMode="auto">
          <a:xfrm>
            <a:off x="5232400" y="3716339"/>
            <a:ext cx="122238"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09" name="Oval 33"/>
          <p:cNvSpPr>
            <a:spLocks noChangeArrowheads="1"/>
          </p:cNvSpPr>
          <p:nvPr/>
        </p:nvSpPr>
        <p:spPr bwMode="auto">
          <a:xfrm>
            <a:off x="5016500" y="4508500"/>
            <a:ext cx="122238"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5810" name="Line 34"/>
          <p:cNvSpPr>
            <a:spLocks noChangeShapeType="1"/>
          </p:cNvSpPr>
          <p:nvPr/>
        </p:nvSpPr>
        <p:spPr bwMode="auto">
          <a:xfrm flipH="1">
            <a:off x="3575051" y="3068638"/>
            <a:ext cx="73025" cy="215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5811" name="Line 35"/>
          <p:cNvSpPr>
            <a:spLocks noChangeShapeType="1"/>
          </p:cNvSpPr>
          <p:nvPr/>
        </p:nvSpPr>
        <p:spPr bwMode="auto">
          <a:xfrm flipH="1">
            <a:off x="3287713" y="3357563"/>
            <a:ext cx="21590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5812" name="Line 36"/>
          <p:cNvSpPr>
            <a:spLocks noChangeShapeType="1"/>
          </p:cNvSpPr>
          <p:nvPr/>
        </p:nvSpPr>
        <p:spPr bwMode="auto">
          <a:xfrm>
            <a:off x="5159376" y="2636838"/>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5813" name="Line 37"/>
          <p:cNvSpPr>
            <a:spLocks noChangeShapeType="1"/>
          </p:cNvSpPr>
          <p:nvPr/>
        </p:nvSpPr>
        <p:spPr bwMode="auto">
          <a:xfrm flipH="1">
            <a:off x="5735638" y="2636839"/>
            <a:ext cx="21590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41537388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ayt Numarası Yer Tutucusu 6"/>
          <p:cNvSpPr>
            <a:spLocks noGrp="1"/>
          </p:cNvSpPr>
          <p:nvPr>
            <p:ph type="sldNum" sz="quarter" idx="12"/>
          </p:nvPr>
        </p:nvSpPr>
        <p:spPr/>
        <p:txBody>
          <a:bodyPr/>
          <a:lstStyle/>
          <a:p>
            <a:fld id="{30DE1F9F-9C4F-42B8-A40A-2449DCBB032D}" type="slidenum">
              <a:rPr lang="tr-TR" altLang="tr-TR"/>
              <a:pPr/>
              <a:t>26</a:t>
            </a:fld>
            <a:endParaRPr lang="tr-TR" altLang="tr-TR"/>
          </a:p>
        </p:txBody>
      </p:sp>
      <p:sp>
        <p:nvSpPr>
          <p:cNvPr id="76802" name="Rectangle 2"/>
          <p:cNvSpPr>
            <a:spLocks noGrp="1" noChangeArrowheads="1"/>
          </p:cNvSpPr>
          <p:nvPr>
            <p:ph type="title"/>
          </p:nvPr>
        </p:nvSpPr>
        <p:spPr/>
        <p:txBody>
          <a:bodyPr/>
          <a:lstStyle/>
          <a:p>
            <a:r>
              <a:rPr lang="tr-TR" altLang="tr-TR" sz="4000"/>
              <a:t>Uzay Grupları ile İlgili Bazı Bilgiler</a:t>
            </a:r>
          </a:p>
        </p:txBody>
      </p:sp>
      <p:sp>
        <p:nvSpPr>
          <p:cNvPr id="76803" name="Rectangle 3"/>
          <p:cNvSpPr>
            <a:spLocks noGrp="1" noChangeArrowheads="1"/>
          </p:cNvSpPr>
          <p:nvPr>
            <p:ph type="body" sz="half" idx="1"/>
          </p:nvPr>
        </p:nvSpPr>
        <p:spPr/>
        <p:txBody>
          <a:bodyPr/>
          <a:lstStyle/>
          <a:p>
            <a:endParaRPr lang="tr-TR" altLang="tr-TR"/>
          </a:p>
        </p:txBody>
      </p:sp>
      <p:sp>
        <p:nvSpPr>
          <p:cNvPr id="76804" name="Rectangle 4"/>
          <p:cNvSpPr>
            <a:spLocks noGrp="1" noChangeArrowheads="1"/>
          </p:cNvSpPr>
          <p:nvPr>
            <p:ph type="body" sz="half" idx="2"/>
          </p:nvPr>
        </p:nvSpPr>
        <p:spPr/>
        <p:txBody>
          <a:bodyPr/>
          <a:lstStyle/>
          <a:p>
            <a:pPr>
              <a:lnSpc>
                <a:spcPct val="80000"/>
              </a:lnSpc>
            </a:pPr>
            <a:r>
              <a:rPr lang="tr-TR" altLang="tr-TR" sz="1800"/>
              <a:t>Atom veya moleküller bazı durumlarda simetri öğelerinin üzerinde de bulunabilir. O zaman bu atom bir özel konumdadır. Özel konumlar simetri öğelerinin kesiştiği yerlerde olabilir. Bazen de molekülün bir tek atomu özel konumda olabilir. Özel konumlar koordinatların özel değerler almasına neden olur. Birim hücre I hacim merkezli olduğu için yazılı değerlere başlangıç ve hacim merkezinin koordinatları olan(000) ve (1/21/21/2) eklenerek bulunacaktır. </a:t>
            </a:r>
            <a:endParaRPr lang="tr-TR" altLang="tr-TR" sz="2400"/>
          </a:p>
        </p:txBody>
      </p:sp>
      <p:sp>
        <p:nvSpPr>
          <p:cNvPr id="76805" name="Rectangle 5"/>
          <p:cNvSpPr>
            <a:spLocks noChangeArrowheads="1"/>
          </p:cNvSpPr>
          <p:nvPr/>
        </p:nvSpPr>
        <p:spPr bwMode="auto">
          <a:xfrm>
            <a:off x="1981200" y="17526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80000"/>
              </a:lnSpc>
              <a:spcBef>
                <a:spcPct val="20000"/>
              </a:spcBef>
              <a:buFontTx/>
              <a:buChar char="•"/>
            </a:pPr>
            <a:r>
              <a:rPr lang="tr-TR" altLang="tr-TR" sz="2000"/>
              <a:t>Kristal içerisinde bir x, y, z noktası o kristalin uzay grubunun sahip olduğu simetri öğeleri tarafından başka noktalara da götürülür. Bazı örnekleri de gördük. Simetri öğeleri yardımıyla türetilen bu noktalara </a:t>
            </a:r>
            <a:r>
              <a:rPr lang="tr-TR" altLang="tr-TR" sz="2000" i="1" u="sng"/>
              <a:t>eşdeğer noktalar</a:t>
            </a:r>
            <a:r>
              <a:rPr lang="tr-TR" altLang="tr-TR" sz="2000"/>
              <a:t> denir. Bulunan eşdeğer noktaların konumlarına </a:t>
            </a:r>
            <a:r>
              <a:rPr lang="tr-TR" altLang="tr-TR" sz="2000" i="1" u="sng"/>
              <a:t>genel konumlar</a:t>
            </a:r>
            <a:r>
              <a:rPr lang="tr-TR" altLang="tr-TR" sz="2000"/>
              <a:t> denir.</a:t>
            </a:r>
          </a:p>
          <a:p>
            <a:pPr>
              <a:lnSpc>
                <a:spcPct val="80000"/>
              </a:lnSpc>
              <a:spcBef>
                <a:spcPct val="20000"/>
              </a:spcBef>
              <a:buFontTx/>
              <a:buChar char="•"/>
            </a:pPr>
            <a:r>
              <a:rPr lang="tr-TR" altLang="tr-TR" sz="2000"/>
              <a:t>.  ½- ( z koordinatının eksi olduğunu ½-z)</a:t>
            </a:r>
          </a:p>
          <a:p>
            <a:pPr>
              <a:lnSpc>
                <a:spcPct val="80000"/>
              </a:lnSpc>
              <a:spcBef>
                <a:spcPct val="20000"/>
              </a:spcBef>
              <a:buFontTx/>
              <a:buChar char="•"/>
            </a:pPr>
            <a:r>
              <a:rPr lang="tr-TR" altLang="tr-TR" sz="2000"/>
              <a:t>.  ½+ (z koordinatının artı olduğunu ½+z)</a:t>
            </a:r>
          </a:p>
        </p:txBody>
      </p:sp>
      <p:sp>
        <p:nvSpPr>
          <p:cNvPr id="76806" name="Arc 6"/>
          <p:cNvSpPr>
            <a:spLocks/>
          </p:cNvSpPr>
          <p:nvPr/>
        </p:nvSpPr>
        <p:spPr bwMode="auto">
          <a:xfrm>
            <a:off x="2362201" y="4343401"/>
            <a:ext cx="244475" cy="188913"/>
          </a:xfrm>
          <a:custGeom>
            <a:avLst/>
            <a:gdLst>
              <a:gd name="G0" fmla="+- 21600 0 0"/>
              <a:gd name="G1" fmla="+- 21600 0 0"/>
              <a:gd name="G2" fmla="+- 21600 0 0"/>
              <a:gd name="T0" fmla="*/ 43097 w 43200"/>
              <a:gd name="T1" fmla="*/ 23708 h 43200"/>
              <a:gd name="T2" fmla="*/ 43200 w 43200"/>
              <a:gd name="T3" fmla="*/ 21600 h 43200"/>
              <a:gd name="T4" fmla="*/ 21600 w 43200"/>
              <a:gd name="T5" fmla="*/ 21600 h 43200"/>
            </a:gdLst>
            <a:ahLst/>
            <a:cxnLst>
              <a:cxn ang="0">
                <a:pos x="T0" y="T1"/>
              </a:cxn>
              <a:cxn ang="0">
                <a:pos x="T2" y="T3"/>
              </a:cxn>
              <a:cxn ang="0">
                <a:pos x="T4" y="T5"/>
              </a:cxn>
            </a:cxnLst>
            <a:rect l="0" t="0" r="r" b="b"/>
            <a:pathLst>
              <a:path w="43200" h="43200" fill="none" extrusionOk="0">
                <a:moveTo>
                  <a:pt x="43096" y="23707"/>
                </a:moveTo>
                <a:cubicBezTo>
                  <a:pt x="42012" y="34767"/>
                  <a:pt x="32712" y="43199"/>
                  <a:pt x="21600" y="43199"/>
                </a:cubicBezTo>
                <a:cubicBezTo>
                  <a:pt x="9670" y="43200"/>
                  <a:pt x="0" y="33529"/>
                  <a:pt x="0" y="21600"/>
                </a:cubicBezTo>
                <a:cubicBezTo>
                  <a:pt x="0" y="9670"/>
                  <a:pt x="9670" y="0"/>
                  <a:pt x="21600" y="0"/>
                </a:cubicBezTo>
                <a:cubicBezTo>
                  <a:pt x="33529" y="0"/>
                  <a:pt x="43200" y="9670"/>
                  <a:pt x="43200" y="21600"/>
                </a:cubicBezTo>
              </a:path>
              <a:path w="43200" h="43200" stroke="0" extrusionOk="0">
                <a:moveTo>
                  <a:pt x="43096" y="23707"/>
                </a:moveTo>
                <a:cubicBezTo>
                  <a:pt x="42012" y="34767"/>
                  <a:pt x="32712" y="43199"/>
                  <a:pt x="21600" y="43199"/>
                </a:cubicBezTo>
                <a:cubicBezTo>
                  <a:pt x="9670" y="43200"/>
                  <a:pt x="0" y="33529"/>
                  <a:pt x="0" y="21600"/>
                </a:cubicBezTo>
                <a:cubicBezTo>
                  <a:pt x="0" y="9670"/>
                  <a:pt x="9670" y="0"/>
                  <a:pt x="21600" y="0"/>
                </a:cubicBezTo>
                <a:cubicBezTo>
                  <a:pt x="33529" y="0"/>
                  <a:pt x="43200" y="9670"/>
                  <a:pt x="43200" y="2160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76807" name="Arc 7"/>
          <p:cNvSpPr>
            <a:spLocks/>
          </p:cNvSpPr>
          <p:nvPr/>
        </p:nvSpPr>
        <p:spPr bwMode="auto">
          <a:xfrm>
            <a:off x="2362201" y="4876801"/>
            <a:ext cx="244475" cy="188913"/>
          </a:xfrm>
          <a:custGeom>
            <a:avLst/>
            <a:gdLst>
              <a:gd name="G0" fmla="+- 21600 0 0"/>
              <a:gd name="G1" fmla="+- 21600 0 0"/>
              <a:gd name="G2" fmla="+- 21600 0 0"/>
              <a:gd name="T0" fmla="*/ 43097 w 43200"/>
              <a:gd name="T1" fmla="*/ 23708 h 43200"/>
              <a:gd name="T2" fmla="*/ 43200 w 43200"/>
              <a:gd name="T3" fmla="*/ 21600 h 43200"/>
              <a:gd name="T4" fmla="*/ 21600 w 43200"/>
              <a:gd name="T5" fmla="*/ 21600 h 43200"/>
            </a:gdLst>
            <a:ahLst/>
            <a:cxnLst>
              <a:cxn ang="0">
                <a:pos x="T0" y="T1"/>
              </a:cxn>
              <a:cxn ang="0">
                <a:pos x="T2" y="T3"/>
              </a:cxn>
              <a:cxn ang="0">
                <a:pos x="T4" y="T5"/>
              </a:cxn>
            </a:cxnLst>
            <a:rect l="0" t="0" r="r" b="b"/>
            <a:pathLst>
              <a:path w="43200" h="43200" fill="none" extrusionOk="0">
                <a:moveTo>
                  <a:pt x="43096" y="23707"/>
                </a:moveTo>
                <a:cubicBezTo>
                  <a:pt x="42012" y="34767"/>
                  <a:pt x="32712" y="43199"/>
                  <a:pt x="21600" y="43199"/>
                </a:cubicBezTo>
                <a:cubicBezTo>
                  <a:pt x="9670" y="43200"/>
                  <a:pt x="0" y="33529"/>
                  <a:pt x="0" y="21600"/>
                </a:cubicBezTo>
                <a:cubicBezTo>
                  <a:pt x="0" y="9670"/>
                  <a:pt x="9670" y="0"/>
                  <a:pt x="21600" y="0"/>
                </a:cubicBezTo>
                <a:cubicBezTo>
                  <a:pt x="33529" y="0"/>
                  <a:pt x="43200" y="9670"/>
                  <a:pt x="43200" y="21600"/>
                </a:cubicBezTo>
              </a:path>
              <a:path w="43200" h="43200" stroke="0" extrusionOk="0">
                <a:moveTo>
                  <a:pt x="43096" y="23707"/>
                </a:moveTo>
                <a:cubicBezTo>
                  <a:pt x="42012" y="34767"/>
                  <a:pt x="32712" y="43199"/>
                  <a:pt x="21600" y="43199"/>
                </a:cubicBezTo>
                <a:cubicBezTo>
                  <a:pt x="9670" y="43200"/>
                  <a:pt x="0" y="33529"/>
                  <a:pt x="0" y="21600"/>
                </a:cubicBezTo>
                <a:cubicBezTo>
                  <a:pt x="0" y="9670"/>
                  <a:pt x="9670" y="0"/>
                  <a:pt x="21600" y="0"/>
                </a:cubicBezTo>
                <a:cubicBezTo>
                  <a:pt x="33529" y="0"/>
                  <a:pt x="43200" y="9670"/>
                  <a:pt x="43200" y="2160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4273994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399ADC95-CCFD-40D9-B8B5-1C84A5ED1CFE}" type="slidenum">
              <a:rPr lang="tr-TR" altLang="tr-TR"/>
              <a:pPr/>
              <a:t>27</a:t>
            </a:fld>
            <a:endParaRPr lang="tr-TR" altLang="tr-TR"/>
          </a:p>
        </p:txBody>
      </p:sp>
      <p:sp>
        <p:nvSpPr>
          <p:cNvPr id="77826" name="Rectangle 2"/>
          <p:cNvSpPr>
            <a:spLocks noGrp="1" noChangeArrowheads="1"/>
          </p:cNvSpPr>
          <p:nvPr>
            <p:ph type="title"/>
          </p:nvPr>
        </p:nvSpPr>
        <p:spPr/>
        <p:txBody>
          <a:bodyPr/>
          <a:lstStyle/>
          <a:p>
            <a:endParaRPr lang="tr-TR" altLang="tr-TR"/>
          </a:p>
        </p:txBody>
      </p:sp>
      <p:sp>
        <p:nvSpPr>
          <p:cNvPr id="77827" name="Rectangle 3"/>
          <p:cNvSpPr>
            <a:spLocks noGrp="1" noChangeArrowheads="1"/>
          </p:cNvSpPr>
          <p:nvPr>
            <p:ph type="body" sz="half" idx="1"/>
          </p:nvPr>
        </p:nvSpPr>
        <p:spPr/>
        <p:txBody>
          <a:bodyPr/>
          <a:lstStyle/>
          <a:p>
            <a:pPr>
              <a:lnSpc>
                <a:spcPct val="80000"/>
              </a:lnSpc>
            </a:pPr>
            <a:r>
              <a:rPr lang="tr-TR" altLang="tr-TR" sz="2000"/>
              <a:t>Onun için çizelgede birinci satırda bulunan çokluk katı 16 olduğu halde j satırını koordinatları 8 tane görülmektedir.</a:t>
            </a:r>
          </a:p>
          <a:p>
            <a:pPr>
              <a:lnSpc>
                <a:spcPct val="80000"/>
              </a:lnSpc>
            </a:pPr>
            <a:r>
              <a:rPr lang="tr-TR" altLang="tr-TR" sz="2000"/>
              <a:t>Wyckoff işareti en altta a dan başlayarak sıra ile j ye kadar gelen ve her özel ve genel konumu belirtmek için j de bitmiştir.</a:t>
            </a:r>
            <a:endParaRPr lang="tr-TR" altLang="tr-TR"/>
          </a:p>
        </p:txBody>
      </p:sp>
      <p:sp>
        <p:nvSpPr>
          <p:cNvPr id="77828" name="Rectangle 4"/>
          <p:cNvSpPr>
            <a:spLocks noGrp="1" noChangeArrowheads="1"/>
          </p:cNvSpPr>
          <p:nvPr>
            <p:ph type="body" sz="half" idx="2"/>
          </p:nvPr>
        </p:nvSpPr>
        <p:spPr/>
        <p:txBody>
          <a:bodyPr/>
          <a:lstStyle/>
          <a:p>
            <a:pPr>
              <a:lnSpc>
                <a:spcPct val="80000"/>
              </a:lnSpc>
            </a:pPr>
            <a:r>
              <a:rPr lang="tr-TR" altLang="tr-TR" sz="1800"/>
              <a:t>Çizelgede 3. kolonda Wyckoff konumlarının “konum simetrisini” görüyoruz. Bir noktayı kendisi ile çakıştıran bütün simetri işemlerinin takımına o noktanın konum simetri grubu denir. Genel konumların konum simetrisi daima 1. eksenidir. Özel konumların simetrisi diğer Wyckoff konumları için daha yüksektir. Bir molekülün merkezi bir özel konumda bulunuyorsa o kristal yapıda molekülün özel konumunun simetrisi kadar bir simetriye sahip olması gerekir.</a:t>
            </a:r>
            <a:endParaRPr lang="tr-TR" altLang="tr-TR" sz="2400"/>
          </a:p>
        </p:txBody>
      </p:sp>
    </p:spTree>
    <p:extLst>
      <p:ext uri="{BB962C8B-B14F-4D97-AF65-F5344CB8AC3E}">
        <p14:creationId xmlns:p14="http://schemas.microsoft.com/office/powerpoint/2010/main" val="33081012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27B0CB8B-CBFF-4C13-A90F-DB23D06C5F77}" type="slidenum">
              <a:rPr lang="tr-TR" altLang="tr-TR"/>
              <a:pPr/>
              <a:t>28</a:t>
            </a:fld>
            <a:endParaRPr lang="tr-TR" altLang="tr-TR"/>
          </a:p>
        </p:txBody>
      </p:sp>
      <p:sp>
        <p:nvSpPr>
          <p:cNvPr id="78850" name="Rectangle 2"/>
          <p:cNvSpPr>
            <a:spLocks noGrp="1" noChangeArrowheads="1"/>
          </p:cNvSpPr>
          <p:nvPr>
            <p:ph type="title"/>
          </p:nvPr>
        </p:nvSpPr>
        <p:spPr/>
        <p:txBody>
          <a:bodyPr/>
          <a:lstStyle/>
          <a:p>
            <a:r>
              <a:rPr lang="tr-TR" altLang="tr-TR"/>
              <a:t>Yansıma Koşulları</a:t>
            </a:r>
          </a:p>
        </p:txBody>
      </p:sp>
      <p:sp>
        <p:nvSpPr>
          <p:cNvPr id="78851" name="Rectangle 3"/>
          <p:cNvSpPr>
            <a:spLocks noGrp="1" noChangeArrowheads="1"/>
          </p:cNvSpPr>
          <p:nvPr>
            <p:ph type="body" sz="half" idx="1"/>
          </p:nvPr>
        </p:nvSpPr>
        <p:spPr/>
        <p:txBody>
          <a:bodyPr/>
          <a:lstStyle/>
          <a:p>
            <a:pPr>
              <a:lnSpc>
                <a:spcPct val="90000"/>
              </a:lnSpc>
            </a:pPr>
            <a:r>
              <a:rPr lang="tr-TR" altLang="tr-TR" sz="2000"/>
              <a:t>Kristaller paralel bir x-ışınları demeti içerisine girdiği zaman kristalin (hkl) rasyonel düzlemleri bu ışınları optik tansıma kanunları artı Bragg kanununa uygun olarak yansıtırlar. Yansımanın olması için üçüncü bir koşul daha vardır. Ötelemelerden gelen faz farklarının uygun olması.</a:t>
            </a:r>
            <a:endParaRPr lang="tr-TR" altLang="tr-TR"/>
          </a:p>
        </p:txBody>
      </p:sp>
      <p:sp>
        <p:nvSpPr>
          <p:cNvPr id="78852" name="Rectangle 4"/>
          <p:cNvSpPr>
            <a:spLocks noGrp="1" noChangeArrowheads="1"/>
          </p:cNvSpPr>
          <p:nvPr>
            <p:ph type="body" sz="half" idx="2"/>
          </p:nvPr>
        </p:nvSpPr>
        <p:spPr/>
        <p:txBody>
          <a:bodyPr/>
          <a:lstStyle/>
          <a:p>
            <a:pPr>
              <a:lnSpc>
                <a:spcPct val="90000"/>
              </a:lnSpc>
            </a:pPr>
            <a:r>
              <a:rPr lang="tr-TR" altLang="tr-TR" sz="2000"/>
              <a:t>Bir (hkl) düzleminden yansıyan demetin şiddeti yapı faktörünün karesi ile orantılıdır. Yapı faktörü;</a:t>
            </a:r>
          </a:p>
          <a:p>
            <a:pPr>
              <a:lnSpc>
                <a:spcPct val="90000"/>
              </a:lnSpc>
              <a:buFontTx/>
              <a:buNone/>
            </a:pPr>
            <a:r>
              <a:rPr lang="tr-TR" altLang="tr-TR" sz="2000"/>
              <a:t>                </a:t>
            </a:r>
            <a:r>
              <a:rPr lang="tr-TR" altLang="tr-TR" sz="2000" baseline="-25000"/>
              <a:t>N</a:t>
            </a:r>
          </a:p>
          <a:p>
            <a:pPr>
              <a:lnSpc>
                <a:spcPct val="90000"/>
              </a:lnSpc>
              <a:buFontTx/>
              <a:buNone/>
            </a:pPr>
            <a:r>
              <a:rPr lang="tr-TR" altLang="tr-TR" sz="2000"/>
              <a:t>       F</a:t>
            </a:r>
            <a:r>
              <a:rPr lang="tr-TR" altLang="tr-TR" sz="2000" baseline="-25000"/>
              <a:t>hkl</a:t>
            </a:r>
            <a:r>
              <a:rPr lang="tr-TR" altLang="tr-TR" sz="2000"/>
              <a:t>= </a:t>
            </a:r>
            <a:r>
              <a:rPr lang="el-GR" altLang="tr-TR" sz="2000">
                <a:cs typeface="Arial" panose="020B0604020202020204" pitchFamily="34" charset="0"/>
              </a:rPr>
              <a:t>Σ</a:t>
            </a:r>
            <a:r>
              <a:rPr lang="tr-TR" altLang="tr-TR" sz="2000">
                <a:cs typeface="Arial" panose="020B0604020202020204" pitchFamily="34" charset="0"/>
              </a:rPr>
              <a:t> </a:t>
            </a:r>
            <a:r>
              <a:rPr lang="tr-TR" altLang="tr-TR" sz="2000"/>
              <a:t>f</a:t>
            </a:r>
            <a:r>
              <a:rPr lang="tr-TR" altLang="tr-TR" sz="2000" baseline="-25000"/>
              <a:t>m</a:t>
            </a:r>
            <a:r>
              <a:rPr lang="tr-TR" altLang="tr-TR" sz="2000"/>
              <a:t> e</a:t>
            </a:r>
            <a:r>
              <a:rPr lang="tr-TR" altLang="tr-TR" sz="2000" baseline="30000"/>
              <a:t>2</a:t>
            </a:r>
            <a:r>
              <a:rPr lang="el-GR" altLang="tr-TR" sz="2000" baseline="30000">
                <a:cs typeface="Arial" panose="020B0604020202020204" pitchFamily="34" charset="0"/>
              </a:rPr>
              <a:t>π</a:t>
            </a:r>
            <a:r>
              <a:rPr lang="tr-TR" altLang="tr-TR" sz="2000" baseline="30000"/>
              <a:t>i(hx+ky+lm)</a:t>
            </a:r>
          </a:p>
          <a:p>
            <a:pPr>
              <a:lnSpc>
                <a:spcPct val="90000"/>
              </a:lnSpc>
              <a:buFontTx/>
              <a:buNone/>
            </a:pPr>
            <a:r>
              <a:rPr lang="tr-TR" altLang="tr-TR" sz="2000" baseline="30000"/>
              <a:t>                     m=1</a:t>
            </a:r>
          </a:p>
          <a:p>
            <a:pPr>
              <a:lnSpc>
                <a:spcPct val="90000"/>
              </a:lnSpc>
              <a:buFontTx/>
              <a:buNone/>
            </a:pPr>
            <a:r>
              <a:rPr lang="tr-TR" altLang="tr-TR" sz="2000"/>
              <a:t>ile verilir.</a:t>
            </a:r>
          </a:p>
          <a:p>
            <a:pPr>
              <a:lnSpc>
                <a:spcPct val="90000"/>
              </a:lnSpc>
              <a:buFontTx/>
              <a:buNone/>
            </a:pPr>
            <a:r>
              <a:rPr lang="tr-TR" altLang="tr-TR" sz="2000"/>
              <a:t>f</a:t>
            </a:r>
            <a:r>
              <a:rPr lang="tr-TR" altLang="tr-TR" sz="2000" baseline="-25000"/>
              <a:t>m</a:t>
            </a:r>
            <a:r>
              <a:rPr lang="tr-TR" altLang="tr-TR" sz="2000"/>
              <a:t>: birim hücrede bulunan m. atomun saçma faktörü,</a:t>
            </a:r>
          </a:p>
          <a:p>
            <a:pPr>
              <a:lnSpc>
                <a:spcPct val="90000"/>
              </a:lnSpc>
              <a:buFontTx/>
              <a:buNone/>
            </a:pPr>
            <a:r>
              <a:rPr lang="tr-TR" altLang="tr-TR" sz="2000"/>
              <a:t>x</a:t>
            </a:r>
            <a:r>
              <a:rPr lang="tr-TR" altLang="tr-TR" sz="2000" baseline="-25000"/>
              <a:t>m</a:t>
            </a:r>
            <a:r>
              <a:rPr lang="tr-TR" altLang="tr-TR" sz="2000"/>
              <a:t>,y</a:t>
            </a:r>
            <a:r>
              <a:rPr lang="tr-TR" altLang="tr-TR" sz="2000" baseline="-25000"/>
              <a:t>m</a:t>
            </a:r>
            <a:r>
              <a:rPr lang="tr-TR" altLang="tr-TR" sz="2000"/>
              <a:t>,z</a:t>
            </a:r>
            <a:r>
              <a:rPr lang="tr-TR" altLang="tr-TR" sz="2000" baseline="-25000"/>
              <a:t>m</a:t>
            </a:r>
            <a:r>
              <a:rPr lang="tr-TR" altLang="tr-TR" sz="2000"/>
              <a:t>: m. atomun birim hücre içindeki koordinatları ve N birim hücrede bulunan atomların toplam sayısıdır. </a:t>
            </a:r>
            <a:endParaRPr lang="tr-TR" altLang="tr-TR" sz="2400"/>
          </a:p>
        </p:txBody>
      </p:sp>
    </p:spTree>
    <p:extLst>
      <p:ext uri="{BB962C8B-B14F-4D97-AF65-F5344CB8AC3E}">
        <p14:creationId xmlns:p14="http://schemas.microsoft.com/office/powerpoint/2010/main" val="14059603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ADEDD8D1-925D-4E5F-9C87-8D72C9EC4599}" type="slidenum">
              <a:rPr lang="tr-TR" altLang="tr-TR"/>
              <a:pPr/>
              <a:t>29</a:t>
            </a:fld>
            <a:endParaRPr lang="tr-TR" altLang="tr-TR"/>
          </a:p>
        </p:txBody>
      </p:sp>
      <p:sp>
        <p:nvSpPr>
          <p:cNvPr id="79874" name="Rectangle 2"/>
          <p:cNvSpPr>
            <a:spLocks noGrp="1" noChangeArrowheads="1"/>
          </p:cNvSpPr>
          <p:nvPr>
            <p:ph type="title"/>
          </p:nvPr>
        </p:nvSpPr>
        <p:spPr/>
        <p:txBody>
          <a:bodyPr/>
          <a:lstStyle/>
          <a:p>
            <a:endParaRPr lang="tr-TR" altLang="tr-TR"/>
          </a:p>
        </p:txBody>
      </p:sp>
      <p:sp>
        <p:nvSpPr>
          <p:cNvPr id="79875" name="Rectangle 3"/>
          <p:cNvSpPr>
            <a:spLocks noGrp="1" noChangeArrowheads="1"/>
          </p:cNvSpPr>
          <p:nvPr>
            <p:ph type="body" sz="half" idx="1"/>
          </p:nvPr>
        </p:nvSpPr>
        <p:spPr/>
        <p:txBody>
          <a:bodyPr/>
          <a:lstStyle/>
          <a:p>
            <a:r>
              <a:rPr lang="tr-TR" altLang="tr-TR" sz="2400"/>
              <a:t>Birim hücredeki temel örgü ötelemeleri dışındaki ötelemeler yansıyan demetin sönmesine neden olabilir. Bu ikinci ötelemeler vida ekseni ve kayma düzlemlerinin neden olduğu ötelemelerle örgünün yüzey ve hacim merkezli olmasından ileri gelen ötelemelerdir.</a:t>
            </a:r>
          </a:p>
        </p:txBody>
      </p:sp>
      <p:sp>
        <p:nvSpPr>
          <p:cNvPr id="79876" name="Rectangle 4"/>
          <p:cNvSpPr>
            <a:spLocks noGrp="1" noChangeArrowheads="1"/>
          </p:cNvSpPr>
          <p:nvPr>
            <p:ph type="body" sz="half" idx="2"/>
          </p:nvPr>
        </p:nvSpPr>
        <p:spPr>
          <a:xfrm>
            <a:off x="6019800" y="1981200"/>
            <a:ext cx="3962400" cy="4114800"/>
          </a:xfrm>
        </p:spPr>
        <p:txBody>
          <a:bodyPr/>
          <a:lstStyle/>
          <a:p>
            <a:pPr>
              <a:lnSpc>
                <a:spcPct val="90000"/>
              </a:lnSpc>
            </a:pPr>
            <a:r>
              <a:rPr lang="tr-TR" altLang="tr-TR" sz="2400"/>
              <a:t>Örnek: Kristalin örneğin b doğrultusunda bir 21 vida ekseni varsa her x, y, z noktasına karşılık birim hücrede x, y+1/2, z noktasında da bir atom vardır. Yapı faktörünü bu çiftlere uygun yazarsak; </a:t>
            </a:r>
          </a:p>
          <a:p>
            <a:pPr>
              <a:lnSpc>
                <a:spcPct val="90000"/>
              </a:lnSpc>
              <a:buFontTx/>
              <a:buNone/>
            </a:pPr>
            <a:r>
              <a:rPr lang="tr-TR" altLang="tr-TR" sz="2400"/>
              <a:t>       </a:t>
            </a:r>
            <a:r>
              <a:rPr lang="tr-TR" altLang="tr-TR" sz="2000" baseline="-25000"/>
              <a:t>N/2</a:t>
            </a:r>
          </a:p>
          <a:p>
            <a:pPr>
              <a:lnSpc>
                <a:spcPct val="90000"/>
              </a:lnSpc>
              <a:buFontTx/>
              <a:buNone/>
            </a:pPr>
            <a:r>
              <a:rPr lang="tr-TR" altLang="tr-TR" sz="2000"/>
              <a:t>F</a:t>
            </a:r>
            <a:r>
              <a:rPr lang="tr-TR" altLang="tr-TR" sz="2000" baseline="-25000"/>
              <a:t>hkl</a:t>
            </a:r>
            <a:r>
              <a:rPr lang="tr-TR" altLang="tr-TR" sz="2000"/>
              <a:t>= </a:t>
            </a:r>
            <a:r>
              <a:rPr lang="el-GR" altLang="tr-TR" sz="2000">
                <a:cs typeface="Arial" panose="020B0604020202020204" pitchFamily="34" charset="0"/>
              </a:rPr>
              <a:t>Σ</a:t>
            </a:r>
            <a:r>
              <a:rPr lang="tr-TR" altLang="tr-TR" sz="2000">
                <a:cs typeface="Arial" panose="020B0604020202020204" pitchFamily="34" charset="0"/>
              </a:rPr>
              <a:t> </a:t>
            </a:r>
            <a:r>
              <a:rPr lang="tr-TR" altLang="tr-TR" sz="2000"/>
              <a:t>f</a:t>
            </a:r>
            <a:r>
              <a:rPr lang="tr-TR" altLang="tr-TR" sz="2000" baseline="-25000"/>
              <a:t>m</a:t>
            </a:r>
            <a:r>
              <a:rPr lang="tr-TR" altLang="tr-TR" sz="2000"/>
              <a:t> e</a:t>
            </a:r>
            <a:r>
              <a:rPr lang="tr-TR" altLang="tr-TR" sz="2000" baseline="30000"/>
              <a:t>2</a:t>
            </a:r>
            <a:r>
              <a:rPr lang="el-GR" altLang="tr-TR" sz="2000" baseline="30000">
                <a:cs typeface="Arial" panose="020B0604020202020204" pitchFamily="34" charset="0"/>
              </a:rPr>
              <a:t>π</a:t>
            </a:r>
            <a:r>
              <a:rPr lang="tr-TR" altLang="tr-TR" sz="2000" baseline="30000"/>
              <a:t>i(hx+ky+lz) </a:t>
            </a:r>
            <a:r>
              <a:rPr lang="tr-TR" altLang="tr-TR" sz="2000"/>
              <a:t>+e-</a:t>
            </a:r>
            <a:r>
              <a:rPr lang="tr-TR" altLang="tr-TR" sz="2000" baseline="30000"/>
              <a:t>2</a:t>
            </a:r>
            <a:r>
              <a:rPr lang="el-GR" altLang="tr-TR" sz="2000" baseline="30000">
                <a:cs typeface="Arial" panose="020B0604020202020204" pitchFamily="34" charset="0"/>
              </a:rPr>
              <a:t>π</a:t>
            </a:r>
            <a:r>
              <a:rPr lang="tr-TR" altLang="tr-TR" sz="2000" baseline="30000"/>
              <a:t>i(hx-ky-k/2+lz)</a:t>
            </a:r>
          </a:p>
          <a:p>
            <a:pPr>
              <a:lnSpc>
                <a:spcPct val="90000"/>
              </a:lnSpc>
              <a:buFontTx/>
              <a:buNone/>
            </a:pPr>
            <a:r>
              <a:rPr lang="tr-TR" altLang="tr-TR" sz="2000" baseline="30000"/>
              <a:t>            m=1</a:t>
            </a:r>
            <a:endParaRPr lang="tr-TR" altLang="tr-TR"/>
          </a:p>
        </p:txBody>
      </p:sp>
    </p:spTree>
    <p:extLst>
      <p:ext uri="{BB962C8B-B14F-4D97-AF65-F5344CB8AC3E}">
        <p14:creationId xmlns:p14="http://schemas.microsoft.com/office/powerpoint/2010/main" val="3846347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ayt Numarası Yer Tutucusu 6"/>
          <p:cNvSpPr>
            <a:spLocks noGrp="1"/>
          </p:cNvSpPr>
          <p:nvPr>
            <p:ph type="sldNum" sz="quarter" idx="12"/>
          </p:nvPr>
        </p:nvSpPr>
        <p:spPr/>
        <p:txBody>
          <a:bodyPr/>
          <a:lstStyle/>
          <a:p>
            <a:fld id="{9F228D44-036A-438D-BC2E-E64AAC0BB0F0}" type="slidenum">
              <a:rPr lang="tr-TR" altLang="tr-TR"/>
              <a:pPr/>
              <a:t>3</a:t>
            </a:fld>
            <a:endParaRPr lang="tr-TR" altLang="tr-TR"/>
          </a:p>
        </p:txBody>
      </p:sp>
      <p:sp>
        <p:nvSpPr>
          <p:cNvPr id="43010" name="Rectangle 2"/>
          <p:cNvSpPr>
            <a:spLocks noGrp="1" noChangeArrowheads="1"/>
          </p:cNvSpPr>
          <p:nvPr>
            <p:ph type="title"/>
          </p:nvPr>
        </p:nvSpPr>
        <p:spPr/>
        <p:txBody>
          <a:bodyPr/>
          <a:lstStyle/>
          <a:p>
            <a:r>
              <a:rPr lang="tr-TR" altLang="tr-TR"/>
              <a:t>Uzay Gruplarına Örnekler</a:t>
            </a:r>
          </a:p>
        </p:txBody>
      </p:sp>
      <p:sp>
        <p:nvSpPr>
          <p:cNvPr id="43012" name="Rectangle 4"/>
          <p:cNvSpPr>
            <a:spLocks noGrp="1" noChangeArrowheads="1"/>
          </p:cNvSpPr>
          <p:nvPr>
            <p:ph type="body" sz="half" idx="2"/>
          </p:nvPr>
        </p:nvSpPr>
        <p:spPr/>
        <p:txBody>
          <a:bodyPr/>
          <a:lstStyle/>
          <a:p>
            <a:endParaRPr lang="tr-TR" altLang="tr-TR"/>
          </a:p>
        </p:txBody>
      </p:sp>
      <p:sp>
        <p:nvSpPr>
          <p:cNvPr id="43013" name="Rectangle 5"/>
          <p:cNvSpPr>
            <a:spLocks noGrp="1" noChangeArrowheads="1"/>
          </p:cNvSpPr>
          <p:nvPr>
            <p:ph type="body" sz="half" idx="1"/>
          </p:nvPr>
        </p:nvSpPr>
        <p:spPr>
          <a:noFill/>
          <a:ln/>
        </p:spPr>
        <p:txBody>
          <a:bodyPr/>
          <a:lstStyle/>
          <a:p>
            <a:r>
              <a:rPr lang="tr-TR" altLang="tr-TR" i="1" u="sng"/>
              <a:t>A:Triklinik Sistem:</a:t>
            </a:r>
            <a:r>
              <a:rPr lang="tr-TR" altLang="tr-TR"/>
              <a:t> Bu sistemde sadece P tipi örgü ve 1 ile 2 gibi iki nokta grubu vardır. 1’li eksen vida ekseni olamaz. Şu halde bu sistemde iki uzay grubu vardır: P1 ve P1 </a:t>
            </a:r>
          </a:p>
        </p:txBody>
      </p:sp>
      <p:sp>
        <p:nvSpPr>
          <p:cNvPr id="43014" name="Rectangle 6"/>
          <p:cNvSpPr>
            <a:spLocks noChangeArrowheads="1"/>
          </p:cNvSpPr>
          <p:nvPr/>
        </p:nvSpPr>
        <p:spPr bwMode="auto">
          <a:xfrm>
            <a:off x="62484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800" i="1" u="sng"/>
              <a:t>1) P1:</a:t>
            </a:r>
          </a:p>
          <a:p>
            <a:pPr>
              <a:spcBef>
                <a:spcPct val="20000"/>
              </a:spcBef>
            </a:pPr>
            <a:endParaRPr lang="tr-TR" altLang="tr-TR" sz="2800" i="1" u="sng"/>
          </a:p>
          <a:p>
            <a:pPr>
              <a:spcBef>
                <a:spcPct val="20000"/>
              </a:spcBef>
            </a:pPr>
            <a:r>
              <a:rPr lang="tr-TR" altLang="tr-TR" sz="2800"/>
              <a:t>                                   b</a:t>
            </a:r>
          </a:p>
          <a:p>
            <a:pPr>
              <a:spcBef>
                <a:spcPct val="20000"/>
              </a:spcBef>
            </a:pPr>
            <a:r>
              <a:rPr lang="tr-TR" altLang="tr-TR" sz="2800"/>
              <a:t>           +                    </a:t>
            </a:r>
          </a:p>
          <a:p>
            <a:pPr>
              <a:spcBef>
                <a:spcPct val="20000"/>
              </a:spcBef>
            </a:pPr>
            <a:r>
              <a:rPr lang="tr-TR" altLang="tr-TR" sz="2800"/>
              <a:t>a</a:t>
            </a:r>
          </a:p>
        </p:txBody>
      </p:sp>
      <p:sp>
        <p:nvSpPr>
          <p:cNvPr id="43015" name="Line 7"/>
          <p:cNvSpPr>
            <a:spLocks noChangeShapeType="1"/>
          </p:cNvSpPr>
          <p:nvPr/>
        </p:nvSpPr>
        <p:spPr bwMode="auto">
          <a:xfrm>
            <a:off x="7108826" y="3305175"/>
            <a:ext cx="22320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3016" name="Line 8"/>
          <p:cNvSpPr>
            <a:spLocks noChangeShapeType="1"/>
          </p:cNvSpPr>
          <p:nvPr/>
        </p:nvSpPr>
        <p:spPr bwMode="auto">
          <a:xfrm flipH="1">
            <a:off x="6748463" y="3305175"/>
            <a:ext cx="360362" cy="12255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3017" name="Line 9"/>
          <p:cNvSpPr>
            <a:spLocks noChangeShapeType="1"/>
          </p:cNvSpPr>
          <p:nvPr/>
        </p:nvSpPr>
        <p:spPr bwMode="auto">
          <a:xfrm>
            <a:off x="6748464" y="4530725"/>
            <a:ext cx="22320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3018" name="Line 10"/>
          <p:cNvSpPr>
            <a:spLocks noChangeShapeType="1"/>
          </p:cNvSpPr>
          <p:nvPr/>
        </p:nvSpPr>
        <p:spPr bwMode="auto">
          <a:xfrm flipH="1">
            <a:off x="8980488" y="3305175"/>
            <a:ext cx="360362" cy="12255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3019" name="Arc 11"/>
          <p:cNvSpPr>
            <a:spLocks/>
          </p:cNvSpPr>
          <p:nvPr/>
        </p:nvSpPr>
        <p:spPr bwMode="auto">
          <a:xfrm flipV="1">
            <a:off x="7251701" y="3522663"/>
            <a:ext cx="144463" cy="146050"/>
          </a:xfrm>
          <a:custGeom>
            <a:avLst/>
            <a:gdLst>
              <a:gd name="G0" fmla="+- 21600 0 0"/>
              <a:gd name="G1" fmla="+- 21600 0 0"/>
              <a:gd name="G2" fmla="+- 21600 0 0"/>
              <a:gd name="T0" fmla="*/ 21600 w 43200"/>
              <a:gd name="T1" fmla="*/ 0 h 43200"/>
              <a:gd name="T2" fmla="*/ 20621 w 43200"/>
              <a:gd name="T3" fmla="*/ 22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051"/>
                  <a:pt x="9084" y="545"/>
                  <a:pt x="20621" y="22"/>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051"/>
                  <a:pt x="9084" y="545"/>
                  <a:pt x="20621" y="22"/>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40409276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93C2323A-2109-49FF-883F-318DAE9C576B}" type="slidenum">
              <a:rPr lang="tr-TR" altLang="tr-TR"/>
              <a:pPr/>
              <a:t>30</a:t>
            </a:fld>
            <a:endParaRPr lang="tr-TR" altLang="tr-TR"/>
          </a:p>
        </p:txBody>
      </p:sp>
      <p:sp>
        <p:nvSpPr>
          <p:cNvPr id="80898" name="Rectangle 2"/>
          <p:cNvSpPr>
            <a:spLocks noGrp="1" noChangeArrowheads="1"/>
          </p:cNvSpPr>
          <p:nvPr>
            <p:ph type="title"/>
          </p:nvPr>
        </p:nvSpPr>
        <p:spPr/>
        <p:txBody>
          <a:bodyPr/>
          <a:lstStyle/>
          <a:p>
            <a:endParaRPr lang="tr-TR" altLang="tr-TR"/>
          </a:p>
        </p:txBody>
      </p:sp>
      <p:sp>
        <p:nvSpPr>
          <p:cNvPr id="80899" name="Rectangle 3"/>
          <p:cNvSpPr>
            <a:spLocks noGrp="1" noChangeArrowheads="1"/>
          </p:cNvSpPr>
          <p:nvPr>
            <p:ph type="body" sz="half" idx="1"/>
          </p:nvPr>
        </p:nvSpPr>
        <p:spPr>
          <a:xfrm>
            <a:off x="1676400" y="1981200"/>
            <a:ext cx="4343400" cy="4114800"/>
          </a:xfrm>
        </p:spPr>
        <p:txBody>
          <a:bodyPr>
            <a:normAutofit fontScale="92500"/>
          </a:bodyPr>
          <a:lstStyle/>
          <a:p>
            <a:pPr>
              <a:lnSpc>
                <a:spcPct val="90000"/>
              </a:lnSpc>
            </a:pPr>
            <a:r>
              <a:rPr lang="tr-TR" altLang="tr-TR"/>
              <a:t>Sadece (0k0) düzlemlerinden gelen yansıma için;</a:t>
            </a:r>
          </a:p>
          <a:p>
            <a:pPr>
              <a:lnSpc>
                <a:spcPct val="90000"/>
              </a:lnSpc>
              <a:buFontTx/>
              <a:buNone/>
            </a:pPr>
            <a:r>
              <a:rPr lang="tr-TR" altLang="tr-TR" sz="2400" baseline="-25000"/>
              <a:t>           N/2</a:t>
            </a:r>
          </a:p>
          <a:p>
            <a:pPr>
              <a:lnSpc>
                <a:spcPct val="90000"/>
              </a:lnSpc>
              <a:buFontTx/>
              <a:buNone/>
            </a:pPr>
            <a:r>
              <a:rPr lang="tr-TR" altLang="tr-TR" sz="2400"/>
              <a:t>F</a:t>
            </a:r>
            <a:r>
              <a:rPr lang="tr-TR" altLang="tr-TR" sz="2400" baseline="-25000"/>
              <a:t>0k0</a:t>
            </a:r>
            <a:r>
              <a:rPr lang="tr-TR" altLang="tr-TR" sz="2400"/>
              <a:t>= </a:t>
            </a:r>
            <a:r>
              <a:rPr lang="el-GR" altLang="tr-TR" sz="2400">
                <a:cs typeface="Arial" panose="020B0604020202020204" pitchFamily="34" charset="0"/>
              </a:rPr>
              <a:t>Σ</a:t>
            </a:r>
            <a:r>
              <a:rPr lang="tr-TR" altLang="tr-TR" sz="2400">
                <a:cs typeface="Arial" panose="020B0604020202020204" pitchFamily="34" charset="0"/>
              </a:rPr>
              <a:t> </a:t>
            </a:r>
            <a:r>
              <a:rPr lang="tr-TR" altLang="tr-TR" sz="2400"/>
              <a:t>f</a:t>
            </a:r>
            <a:r>
              <a:rPr lang="tr-TR" altLang="tr-TR" sz="2400" baseline="-25000"/>
              <a:t>m</a:t>
            </a:r>
            <a:r>
              <a:rPr lang="tr-TR" altLang="tr-TR" sz="2400"/>
              <a:t> e</a:t>
            </a:r>
            <a:r>
              <a:rPr lang="tr-TR" altLang="tr-TR" sz="2400" baseline="30000"/>
              <a:t>2</a:t>
            </a:r>
            <a:r>
              <a:rPr lang="el-GR" altLang="tr-TR" sz="2400" baseline="30000">
                <a:cs typeface="Arial" panose="020B0604020202020204" pitchFamily="34" charset="0"/>
              </a:rPr>
              <a:t>π</a:t>
            </a:r>
            <a:r>
              <a:rPr lang="tr-TR" altLang="tr-TR" sz="2400" baseline="30000"/>
              <a:t>iky+</a:t>
            </a:r>
            <a:r>
              <a:rPr lang="tr-TR" altLang="tr-TR" sz="2400"/>
              <a:t>+e</a:t>
            </a:r>
            <a:r>
              <a:rPr lang="tr-TR" altLang="tr-TR" sz="2400" baseline="30000"/>
              <a:t>2</a:t>
            </a:r>
            <a:r>
              <a:rPr lang="el-GR" altLang="tr-TR" sz="2400" baseline="30000">
                <a:cs typeface="Arial" panose="020B0604020202020204" pitchFamily="34" charset="0"/>
              </a:rPr>
              <a:t>π</a:t>
            </a:r>
            <a:r>
              <a:rPr lang="tr-TR" altLang="tr-TR" sz="2400" baseline="30000"/>
              <a:t>i(ky+k/2)</a:t>
            </a:r>
          </a:p>
          <a:p>
            <a:pPr>
              <a:lnSpc>
                <a:spcPct val="90000"/>
              </a:lnSpc>
              <a:buFontTx/>
              <a:buNone/>
            </a:pPr>
            <a:r>
              <a:rPr lang="tr-TR" altLang="tr-TR" sz="2400" baseline="30000"/>
              <a:t>           m=1</a:t>
            </a:r>
          </a:p>
          <a:p>
            <a:pPr>
              <a:lnSpc>
                <a:spcPct val="90000"/>
              </a:lnSpc>
              <a:buFontTx/>
              <a:buNone/>
            </a:pPr>
            <a:r>
              <a:rPr lang="tr-TR" altLang="tr-TR" sz="2400" baseline="-25000"/>
              <a:t>             N/2</a:t>
            </a:r>
          </a:p>
          <a:p>
            <a:pPr>
              <a:lnSpc>
                <a:spcPct val="90000"/>
              </a:lnSpc>
              <a:buFontTx/>
              <a:buNone/>
            </a:pPr>
            <a:r>
              <a:rPr lang="tr-TR" altLang="tr-TR" sz="2400" baseline="-25000"/>
              <a:t>         </a:t>
            </a:r>
            <a:r>
              <a:rPr lang="tr-TR" altLang="tr-TR" sz="2400"/>
              <a:t>= </a:t>
            </a:r>
            <a:r>
              <a:rPr lang="el-GR" altLang="tr-TR" sz="2400">
                <a:cs typeface="Arial" panose="020B0604020202020204" pitchFamily="34" charset="0"/>
              </a:rPr>
              <a:t>Σ</a:t>
            </a:r>
            <a:r>
              <a:rPr lang="tr-TR" altLang="tr-TR" sz="2400">
                <a:cs typeface="Arial" panose="020B0604020202020204" pitchFamily="34" charset="0"/>
              </a:rPr>
              <a:t> </a:t>
            </a:r>
            <a:r>
              <a:rPr lang="tr-TR" altLang="tr-TR" sz="2400"/>
              <a:t>f</a:t>
            </a:r>
            <a:r>
              <a:rPr lang="tr-TR" altLang="tr-TR" sz="2400" baseline="-25000"/>
              <a:t>m</a:t>
            </a:r>
            <a:r>
              <a:rPr lang="tr-TR" altLang="tr-TR" sz="2400"/>
              <a:t> e</a:t>
            </a:r>
            <a:r>
              <a:rPr lang="tr-TR" altLang="tr-TR" sz="2400" baseline="30000"/>
              <a:t>2</a:t>
            </a:r>
            <a:r>
              <a:rPr lang="el-GR" altLang="tr-TR" sz="2400" baseline="30000">
                <a:cs typeface="Arial" panose="020B0604020202020204" pitchFamily="34" charset="0"/>
              </a:rPr>
              <a:t>π</a:t>
            </a:r>
            <a:r>
              <a:rPr lang="tr-TR" altLang="tr-TR" sz="2400" baseline="30000"/>
              <a:t>iky </a:t>
            </a:r>
            <a:r>
              <a:rPr lang="tr-TR" altLang="tr-TR" sz="2400"/>
              <a:t>[1+e</a:t>
            </a:r>
            <a:r>
              <a:rPr lang="tr-TR" altLang="tr-TR" sz="2400" baseline="30000"/>
              <a:t>2</a:t>
            </a:r>
            <a:r>
              <a:rPr lang="el-GR" altLang="tr-TR" sz="2400" baseline="30000">
                <a:cs typeface="Arial" panose="020B0604020202020204" pitchFamily="34" charset="0"/>
              </a:rPr>
              <a:t>π</a:t>
            </a:r>
            <a:r>
              <a:rPr lang="tr-TR" altLang="tr-TR" sz="2400" baseline="30000"/>
              <a:t>i(k/2) </a:t>
            </a:r>
            <a:r>
              <a:rPr lang="tr-TR" altLang="tr-TR" sz="2400"/>
              <a:t>]</a:t>
            </a:r>
          </a:p>
          <a:p>
            <a:pPr>
              <a:lnSpc>
                <a:spcPct val="90000"/>
              </a:lnSpc>
              <a:buFontTx/>
              <a:buNone/>
            </a:pPr>
            <a:r>
              <a:rPr lang="tr-TR" altLang="tr-TR" sz="2400" baseline="30000"/>
              <a:t>             m=1</a:t>
            </a:r>
          </a:p>
          <a:p>
            <a:pPr>
              <a:lnSpc>
                <a:spcPct val="90000"/>
              </a:lnSpc>
              <a:buFontTx/>
              <a:buNone/>
            </a:pPr>
            <a:r>
              <a:rPr lang="tr-TR" altLang="tr-TR" sz="2400" baseline="-25000"/>
              <a:t>        N/2</a:t>
            </a:r>
          </a:p>
          <a:p>
            <a:pPr>
              <a:lnSpc>
                <a:spcPct val="90000"/>
              </a:lnSpc>
              <a:buFontTx/>
              <a:buNone/>
            </a:pPr>
            <a:r>
              <a:rPr lang="tr-TR" altLang="tr-TR" sz="2400"/>
              <a:t>   = </a:t>
            </a:r>
            <a:r>
              <a:rPr lang="el-GR" altLang="tr-TR" sz="2400">
                <a:cs typeface="Arial" panose="020B0604020202020204" pitchFamily="34" charset="0"/>
              </a:rPr>
              <a:t>Σ</a:t>
            </a:r>
            <a:r>
              <a:rPr lang="tr-TR" altLang="tr-TR" sz="2400">
                <a:cs typeface="Arial" panose="020B0604020202020204" pitchFamily="34" charset="0"/>
              </a:rPr>
              <a:t> </a:t>
            </a:r>
            <a:r>
              <a:rPr lang="tr-TR" altLang="tr-TR" sz="2400"/>
              <a:t>f</a:t>
            </a:r>
            <a:r>
              <a:rPr lang="tr-TR" altLang="tr-TR" sz="2400" baseline="-25000"/>
              <a:t>m</a:t>
            </a:r>
            <a:r>
              <a:rPr lang="tr-TR" altLang="tr-TR" sz="2400"/>
              <a:t> e</a:t>
            </a:r>
            <a:r>
              <a:rPr lang="tr-TR" altLang="tr-TR" sz="2400" baseline="30000"/>
              <a:t>2</a:t>
            </a:r>
            <a:r>
              <a:rPr lang="el-GR" altLang="tr-TR" sz="2400" baseline="30000">
                <a:cs typeface="Arial" panose="020B0604020202020204" pitchFamily="34" charset="0"/>
              </a:rPr>
              <a:t>π</a:t>
            </a:r>
            <a:r>
              <a:rPr lang="tr-TR" altLang="tr-TR" sz="2400" baseline="30000"/>
              <a:t>iky+</a:t>
            </a:r>
            <a:r>
              <a:rPr lang="tr-TR" altLang="tr-TR" sz="2400"/>
              <a:t>[1+cosk</a:t>
            </a:r>
            <a:r>
              <a:rPr lang="el-GR" altLang="tr-TR" sz="2400">
                <a:cs typeface="Arial" panose="020B0604020202020204" pitchFamily="34" charset="0"/>
              </a:rPr>
              <a:t>π</a:t>
            </a:r>
            <a:r>
              <a:rPr lang="tr-TR" altLang="tr-TR" sz="2400"/>
              <a:t>+isink</a:t>
            </a:r>
            <a:r>
              <a:rPr lang="el-GR" altLang="tr-TR" sz="2400">
                <a:cs typeface="Arial" panose="020B0604020202020204" pitchFamily="34" charset="0"/>
              </a:rPr>
              <a:t>π</a:t>
            </a:r>
            <a:r>
              <a:rPr lang="tr-TR" altLang="tr-TR" sz="2400"/>
              <a:t>]</a:t>
            </a:r>
            <a:endParaRPr lang="tr-TR" altLang="tr-TR" sz="2400" baseline="30000"/>
          </a:p>
          <a:p>
            <a:pPr>
              <a:lnSpc>
                <a:spcPct val="90000"/>
              </a:lnSpc>
              <a:buFontTx/>
              <a:buNone/>
            </a:pPr>
            <a:r>
              <a:rPr lang="tr-TR" altLang="tr-TR" sz="2400" baseline="30000"/>
              <a:t>       m=1</a:t>
            </a:r>
          </a:p>
          <a:p>
            <a:pPr>
              <a:lnSpc>
                <a:spcPct val="90000"/>
              </a:lnSpc>
              <a:buFontTx/>
              <a:buNone/>
            </a:pPr>
            <a:endParaRPr lang="tr-TR" altLang="tr-TR" sz="2400"/>
          </a:p>
          <a:p>
            <a:pPr>
              <a:lnSpc>
                <a:spcPct val="90000"/>
              </a:lnSpc>
              <a:buFontTx/>
              <a:buNone/>
            </a:pPr>
            <a:endParaRPr lang="tr-TR" altLang="tr-TR" sz="2400"/>
          </a:p>
          <a:p>
            <a:pPr>
              <a:lnSpc>
                <a:spcPct val="90000"/>
              </a:lnSpc>
              <a:buFontTx/>
              <a:buNone/>
            </a:pPr>
            <a:endParaRPr lang="tr-TR" altLang="tr-TR" sz="2400"/>
          </a:p>
          <a:p>
            <a:pPr>
              <a:lnSpc>
                <a:spcPct val="90000"/>
              </a:lnSpc>
            </a:pPr>
            <a:endParaRPr lang="tr-TR" altLang="tr-TR" sz="2400"/>
          </a:p>
        </p:txBody>
      </p:sp>
      <p:sp>
        <p:nvSpPr>
          <p:cNvPr id="80900" name="Rectangle 4"/>
          <p:cNvSpPr>
            <a:spLocks noGrp="1" noChangeArrowheads="1"/>
          </p:cNvSpPr>
          <p:nvPr>
            <p:ph type="body" sz="half" idx="2"/>
          </p:nvPr>
        </p:nvSpPr>
        <p:spPr/>
        <p:txBody>
          <a:bodyPr/>
          <a:lstStyle/>
          <a:p>
            <a:pPr>
              <a:lnSpc>
                <a:spcPct val="90000"/>
              </a:lnSpc>
            </a:pPr>
            <a:r>
              <a:rPr lang="tr-TR" altLang="tr-TR"/>
              <a:t>e</a:t>
            </a:r>
            <a:r>
              <a:rPr lang="tr-TR" altLang="tr-TR" baseline="30000"/>
              <a:t>2</a:t>
            </a:r>
            <a:r>
              <a:rPr lang="el-GR" altLang="tr-TR" baseline="30000">
                <a:cs typeface="Arial" panose="020B0604020202020204" pitchFamily="34" charset="0"/>
              </a:rPr>
              <a:t>π</a:t>
            </a:r>
            <a:r>
              <a:rPr lang="tr-TR" altLang="tr-TR" baseline="30000"/>
              <a:t>iky</a:t>
            </a:r>
            <a:r>
              <a:rPr lang="tr-TR" altLang="tr-TR"/>
              <a:t> argümenti “y” ye bağlı olarak her zaman sıfırdan farklıdır. Parantez içindeki ifade ise k tek ise sıfır ve k çift ise +2 dir. Dolayısıyla F</a:t>
            </a:r>
            <a:r>
              <a:rPr lang="tr-TR" altLang="tr-TR" baseline="-25000"/>
              <a:t>0k0 </a:t>
            </a:r>
            <a:r>
              <a:rPr lang="tr-TR" altLang="tr-TR"/>
              <a:t>yansımaları k nın tek değerleri için sönmüştür.</a:t>
            </a:r>
          </a:p>
        </p:txBody>
      </p:sp>
    </p:spTree>
    <p:extLst>
      <p:ext uri="{BB962C8B-B14F-4D97-AF65-F5344CB8AC3E}">
        <p14:creationId xmlns:p14="http://schemas.microsoft.com/office/powerpoint/2010/main" val="20029840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5"/>
          <p:cNvSpPr>
            <a:spLocks noGrp="1"/>
          </p:cNvSpPr>
          <p:nvPr>
            <p:ph type="sldNum" sz="quarter" idx="12"/>
          </p:nvPr>
        </p:nvSpPr>
        <p:spPr/>
        <p:txBody>
          <a:bodyPr/>
          <a:lstStyle/>
          <a:p>
            <a:fld id="{B388B1AB-7626-48B4-BCEC-E44A3C8F2A20}" type="slidenum">
              <a:rPr lang="tr-TR" altLang="tr-TR"/>
              <a:pPr/>
              <a:t>31</a:t>
            </a:fld>
            <a:endParaRPr lang="tr-TR" altLang="tr-TR"/>
          </a:p>
        </p:txBody>
      </p:sp>
      <p:sp>
        <p:nvSpPr>
          <p:cNvPr id="81922" name="Rectangle 2"/>
          <p:cNvSpPr>
            <a:spLocks noGrp="1" noChangeArrowheads="1"/>
          </p:cNvSpPr>
          <p:nvPr>
            <p:ph type="title"/>
          </p:nvPr>
        </p:nvSpPr>
        <p:spPr/>
        <p:txBody>
          <a:bodyPr/>
          <a:lstStyle/>
          <a:p>
            <a:endParaRPr lang="tr-TR" altLang="tr-TR"/>
          </a:p>
        </p:txBody>
      </p:sp>
      <p:sp>
        <p:nvSpPr>
          <p:cNvPr id="81923" name="Rectangle 3"/>
          <p:cNvSpPr>
            <a:spLocks noGrp="1" noChangeArrowheads="1"/>
          </p:cNvSpPr>
          <p:nvPr>
            <p:ph type="body" idx="1"/>
          </p:nvPr>
        </p:nvSpPr>
        <p:spPr/>
        <p:txBody>
          <a:bodyPr/>
          <a:lstStyle/>
          <a:p>
            <a:endParaRPr lang="tr-TR" altLang="tr-TR"/>
          </a:p>
        </p:txBody>
      </p:sp>
      <p:sp>
        <p:nvSpPr>
          <p:cNvPr id="81924" name="Rectangle 4"/>
          <p:cNvSpPr>
            <a:spLocks noChangeArrowheads="1"/>
          </p:cNvSpPr>
          <p:nvPr/>
        </p:nvSpPr>
        <p:spPr bwMode="auto">
          <a:xfrm>
            <a:off x="1981200" y="1600200"/>
            <a:ext cx="8229600" cy="499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80000"/>
              </a:lnSpc>
              <a:spcBef>
                <a:spcPct val="20000"/>
              </a:spcBef>
              <a:buFontTx/>
              <a:buChar char="•"/>
            </a:pPr>
            <a:r>
              <a:rPr lang="tr-TR" altLang="tr-TR"/>
              <a:t>Örnek:2) C yüz merkezli bir kristal örgü ve birim hücresini alalım. Birim hücrede her x, y, z noktasındaki bir atoma karşılık aynı tür atomdan bir de x+1/2, y+1/2, z noktasında da vardır. Yapı faktörü her çift atom için bir alınarak;</a:t>
            </a:r>
          </a:p>
          <a:p>
            <a:pPr>
              <a:lnSpc>
                <a:spcPct val="80000"/>
              </a:lnSpc>
              <a:spcBef>
                <a:spcPct val="20000"/>
              </a:spcBef>
            </a:pPr>
            <a:r>
              <a:rPr lang="tr-TR" altLang="tr-TR" sz="2000" baseline="-25000"/>
              <a:t>            N/2</a:t>
            </a:r>
          </a:p>
          <a:p>
            <a:pPr>
              <a:lnSpc>
                <a:spcPct val="80000"/>
              </a:lnSpc>
              <a:spcBef>
                <a:spcPct val="20000"/>
              </a:spcBef>
            </a:pPr>
            <a:r>
              <a:rPr lang="tr-TR" altLang="tr-TR" sz="2000"/>
              <a:t>F</a:t>
            </a:r>
            <a:r>
              <a:rPr lang="tr-TR" altLang="tr-TR" sz="2000" baseline="-25000"/>
              <a:t>hkl</a:t>
            </a:r>
            <a:r>
              <a:rPr lang="tr-TR" altLang="tr-TR" sz="2000"/>
              <a:t>= </a:t>
            </a:r>
            <a:r>
              <a:rPr lang="el-GR" altLang="tr-TR" sz="2000">
                <a:cs typeface="Arial" panose="020B0604020202020204" pitchFamily="34" charset="0"/>
              </a:rPr>
              <a:t>Σ</a:t>
            </a:r>
            <a:r>
              <a:rPr lang="tr-TR" altLang="tr-TR" sz="2000">
                <a:cs typeface="Arial" panose="020B0604020202020204" pitchFamily="34" charset="0"/>
              </a:rPr>
              <a:t> </a:t>
            </a:r>
            <a:r>
              <a:rPr lang="tr-TR" altLang="tr-TR" sz="2000"/>
              <a:t>f</a:t>
            </a:r>
            <a:r>
              <a:rPr lang="tr-TR" altLang="tr-TR" sz="2000" baseline="-25000"/>
              <a:t>m</a:t>
            </a:r>
            <a:r>
              <a:rPr lang="tr-TR" altLang="tr-TR" sz="2000"/>
              <a:t> e</a:t>
            </a:r>
            <a:r>
              <a:rPr lang="tr-TR" altLang="tr-TR" sz="2000" baseline="30000"/>
              <a:t>2</a:t>
            </a:r>
            <a:r>
              <a:rPr lang="el-GR" altLang="tr-TR" sz="2000" baseline="30000">
                <a:cs typeface="Arial" panose="020B0604020202020204" pitchFamily="34" charset="0"/>
              </a:rPr>
              <a:t>π</a:t>
            </a:r>
            <a:r>
              <a:rPr lang="tr-TR" altLang="tr-TR" sz="2000" baseline="30000"/>
              <a:t>i(hx+ky+lz) </a:t>
            </a:r>
            <a:r>
              <a:rPr lang="tr-TR" altLang="tr-TR" sz="2000"/>
              <a:t>+e</a:t>
            </a:r>
            <a:r>
              <a:rPr lang="tr-TR" altLang="tr-TR" sz="2000" baseline="30000"/>
              <a:t>2</a:t>
            </a:r>
            <a:r>
              <a:rPr lang="el-GR" altLang="tr-TR" sz="2000" baseline="30000">
                <a:cs typeface="Arial" panose="020B0604020202020204" pitchFamily="34" charset="0"/>
              </a:rPr>
              <a:t>π</a:t>
            </a:r>
            <a:r>
              <a:rPr lang="tr-TR" altLang="tr-TR" sz="2000" baseline="30000"/>
              <a:t>i(hx+h/2+ky+k/2+lz)</a:t>
            </a:r>
          </a:p>
          <a:p>
            <a:pPr>
              <a:lnSpc>
                <a:spcPct val="80000"/>
              </a:lnSpc>
              <a:spcBef>
                <a:spcPct val="20000"/>
              </a:spcBef>
            </a:pPr>
            <a:r>
              <a:rPr lang="tr-TR" altLang="tr-TR" sz="2000" baseline="30000"/>
              <a:t>           m=1</a:t>
            </a:r>
          </a:p>
          <a:p>
            <a:pPr>
              <a:lnSpc>
                <a:spcPct val="80000"/>
              </a:lnSpc>
              <a:spcBef>
                <a:spcPct val="20000"/>
              </a:spcBef>
            </a:pPr>
            <a:r>
              <a:rPr lang="tr-TR" altLang="tr-TR" sz="2000" baseline="-25000"/>
              <a:t>           N/2</a:t>
            </a:r>
          </a:p>
          <a:p>
            <a:pPr>
              <a:lnSpc>
                <a:spcPct val="80000"/>
              </a:lnSpc>
              <a:spcBef>
                <a:spcPct val="20000"/>
              </a:spcBef>
            </a:pPr>
            <a:r>
              <a:rPr lang="tr-TR" altLang="tr-TR" sz="2000"/>
              <a:t>F</a:t>
            </a:r>
            <a:r>
              <a:rPr lang="tr-TR" altLang="tr-TR" sz="2000" baseline="-25000"/>
              <a:t>hkl</a:t>
            </a:r>
            <a:r>
              <a:rPr lang="tr-TR" altLang="tr-TR" sz="2000"/>
              <a:t>= </a:t>
            </a:r>
            <a:r>
              <a:rPr lang="el-GR" altLang="tr-TR" sz="2000">
                <a:cs typeface="Arial" panose="020B0604020202020204" pitchFamily="34" charset="0"/>
              </a:rPr>
              <a:t>Σ</a:t>
            </a:r>
            <a:r>
              <a:rPr lang="tr-TR" altLang="tr-TR" sz="2000">
                <a:cs typeface="Arial" panose="020B0604020202020204" pitchFamily="34" charset="0"/>
              </a:rPr>
              <a:t> </a:t>
            </a:r>
            <a:r>
              <a:rPr lang="tr-TR" altLang="tr-TR" sz="2000"/>
              <a:t>f</a:t>
            </a:r>
            <a:r>
              <a:rPr lang="tr-TR" altLang="tr-TR" sz="2000" baseline="-25000"/>
              <a:t>m</a:t>
            </a:r>
            <a:r>
              <a:rPr lang="tr-TR" altLang="tr-TR" sz="2000"/>
              <a:t> e</a:t>
            </a:r>
            <a:r>
              <a:rPr lang="tr-TR" altLang="tr-TR" sz="2000" baseline="30000"/>
              <a:t>2</a:t>
            </a:r>
            <a:r>
              <a:rPr lang="el-GR" altLang="tr-TR" sz="2000" baseline="30000">
                <a:cs typeface="Arial" panose="020B0604020202020204" pitchFamily="34" charset="0"/>
              </a:rPr>
              <a:t>π</a:t>
            </a:r>
            <a:r>
              <a:rPr lang="tr-TR" altLang="tr-TR" sz="2000" baseline="30000"/>
              <a:t>i(hx+ky+lz) </a:t>
            </a:r>
            <a:r>
              <a:rPr lang="tr-TR" altLang="tr-TR" sz="2000"/>
              <a:t>[1+e</a:t>
            </a:r>
            <a:r>
              <a:rPr lang="tr-TR" altLang="tr-TR" sz="2000" baseline="30000"/>
              <a:t>2</a:t>
            </a:r>
            <a:r>
              <a:rPr lang="el-GR" altLang="tr-TR" sz="2000" baseline="30000">
                <a:cs typeface="Arial" panose="020B0604020202020204" pitchFamily="34" charset="0"/>
              </a:rPr>
              <a:t>π</a:t>
            </a:r>
            <a:r>
              <a:rPr lang="tr-TR" altLang="tr-TR" sz="2000" baseline="30000"/>
              <a:t>i(h/2+k/2)</a:t>
            </a:r>
          </a:p>
          <a:p>
            <a:pPr>
              <a:lnSpc>
                <a:spcPct val="80000"/>
              </a:lnSpc>
              <a:spcBef>
                <a:spcPct val="20000"/>
              </a:spcBef>
            </a:pPr>
            <a:r>
              <a:rPr lang="tr-TR" altLang="tr-TR" sz="2000" baseline="30000"/>
              <a:t>           m=1</a:t>
            </a:r>
          </a:p>
          <a:p>
            <a:pPr>
              <a:lnSpc>
                <a:spcPct val="80000"/>
              </a:lnSpc>
              <a:spcBef>
                <a:spcPct val="20000"/>
              </a:spcBef>
            </a:pPr>
            <a:r>
              <a:rPr lang="tr-TR" altLang="tr-TR" sz="2000" baseline="-25000"/>
              <a:t>            N/2</a:t>
            </a:r>
          </a:p>
          <a:p>
            <a:pPr>
              <a:lnSpc>
                <a:spcPct val="80000"/>
              </a:lnSpc>
              <a:spcBef>
                <a:spcPct val="20000"/>
              </a:spcBef>
            </a:pPr>
            <a:r>
              <a:rPr lang="tr-TR" altLang="tr-TR" sz="2000"/>
              <a:t>F</a:t>
            </a:r>
            <a:r>
              <a:rPr lang="tr-TR" altLang="tr-TR" sz="2000" baseline="-25000"/>
              <a:t>hkl</a:t>
            </a:r>
            <a:r>
              <a:rPr lang="tr-TR" altLang="tr-TR" sz="2000"/>
              <a:t>= </a:t>
            </a:r>
            <a:r>
              <a:rPr lang="el-GR" altLang="tr-TR" sz="2000">
                <a:cs typeface="Arial" panose="020B0604020202020204" pitchFamily="34" charset="0"/>
              </a:rPr>
              <a:t>Σ</a:t>
            </a:r>
            <a:r>
              <a:rPr lang="tr-TR" altLang="tr-TR" sz="2000">
                <a:cs typeface="Arial" panose="020B0604020202020204" pitchFamily="34" charset="0"/>
              </a:rPr>
              <a:t> </a:t>
            </a:r>
            <a:r>
              <a:rPr lang="tr-TR" altLang="tr-TR" sz="2000"/>
              <a:t>f</a:t>
            </a:r>
            <a:r>
              <a:rPr lang="tr-TR" altLang="tr-TR" sz="2000" baseline="-25000"/>
              <a:t>m</a:t>
            </a:r>
            <a:r>
              <a:rPr lang="tr-TR" altLang="tr-TR" sz="2000"/>
              <a:t> e</a:t>
            </a:r>
            <a:r>
              <a:rPr lang="tr-TR" altLang="tr-TR" sz="2000" baseline="30000"/>
              <a:t>2</a:t>
            </a:r>
            <a:r>
              <a:rPr lang="el-GR" altLang="tr-TR" sz="2000" baseline="30000">
                <a:cs typeface="Arial" panose="020B0604020202020204" pitchFamily="34" charset="0"/>
              </a:rPr>
              <a:t>π</a:t>
            </a:r>
            <a:r>
              <a:rPr lang="tr-TR" altLang="tr-TR" sz="2000" baseline="30000"/>
              <a:t>i(hx+ky+lz) </a:t>
            </a:r>
            <a:r>
              <a:rPr lang="tr-TR" altLang="tr-TR" sz="2000"/>
              <a:t>[1+e</a:t>
            </a:r>
            <a:r>
              <a:rPr lang="el-GR" altLang="tr-TR" sz="2000" baseline="30000">
                <a:cs typeface="Arial" panose="020B0604020202020204" pitchFamily="34" charset="0"/>
              </a:rPr>
              <a:t>π</a:t>
            </a:r>
            <a:r>
              <a:rPr lang="tr-TR" altLang="tr-TR" sz="2000" baseline="30000"/>
              <a:t>i(h+k)</a:t>
            </a:r>
            <a:r>
              <a:rPr lang="tr-TR" altLang="tr-TR" sz="2000"/>
              <a:t>]</a:t>
            </a:r>
            <a:endParaRPr lang="tr-TR" altLang="tr-TR" sz="2000" baseline="30000"/>
          </a:p>
          <a:p>
            <a:pPr>
              <a:lnSpc>
                <a:spcPct val="80000"/>
              </a:lnSpc>
              <a:spcBef>
                <a:spcPct val="20000"/>
              </a:spcBef>
            </a:pPr>
            <a:r>
              <a:rPr lang="tr-TR" altLang="tr-TR" sz="2000" baseline="30000"/>
              <a:t>           m=1</a:t>
            </a:r>
          </a:p>
          <a:p>
            <a:pPr>
              <a:lnSpc>
                <a:spcPct val="80000"/>
              </a:lnSpc>
              <a:spcBef>
                <a:spcPct val="20000"/>
              </a:spcBef>
            </a:pPr>
            <a:endParaRPr lang="tr-TR" altLang="tr-TR" sz="2000"/>
          </a:p>
          <a:p>
            <a:pPr>
              <a:lnSpc>
                <a:spcPct val="80000"/>
              </a:lnSpc>
              <a:spcBef>
                <a:spcPct val="20000"/>
              </a:spcBef>
              <a:buFontTx/>
              <a:buChar char="•"/>
            </a:pPr>
            <a:r>
              <a:rPr lang="tr-TR" altLang="tr-TR" sz="2000"/>
              <a:t>Köşeli parantez içindeki ifade h+k=2n+1 için sıfır h+k=2n için 2 dir, bütün (hkl) düzlemleri için ancak h+k=2n olan yansımalar mevcut, diğer yarısı sönmüştür.</a:t>
            </a:r>
          </a:p>
          <a:p>
            <a:pPr>
              <a:lnSpc>
                <a:spcPct val="80000"/>
              </a:lnSpc>
              <a:spcBef>
                <a:spcPct val="20000"/>
              </a:spcBef>
            </a:pPr>
            <a:endParaRPr lang="tr-TR" altLang="tr-TR" sz="2000"/>
          </a:p>
        </p:txBody>
      </p:sp>
    </p:spTree>
    <p:extLst>
      <p:ext uri="{BB962C8B-B14F-4D97-AF65-F5344CB8AC3E}">
        <p14:creationId xmlns:p14="http://schemas.microsoft.com/office/powerpoint/2010/main" val="4094893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ayt Numarası Yer Tutucusu 6"/>
          <p:cNvSpPr>
            <a:spLocks noGrp="1"/>
          </p:cNvSpPr>
          <p:nvPr>
            <p:ph type="sldNum" sz="quarter" idx="12"/>
          </p:nvPr>
        </p:nvSpPr>
        <p:spPr/>
        <p:txBody>
          <a:bodyPr/>
          <a:lstStyle/>
          <a:p>
            <a:fld id="{36C82E7A-8332-411D-AA42-B1792D40FBA3}" type="slidenum">
              <a:rPr lang="tr-TR" altLang="tr-TR"/>
              <a:pPr/>
              <a:t>4</a:t>
            </a:fld>
            <a:endParaRPr lang="tr-TR" altLang="tr-TR"/>
          </a:p>
        </p:txBody>
      </p:sp>
      <p:sp>
        <p:nvSpPr>
          <p:cNvPr id="44034" name="Rectangle 2"/>
          <p:cNvSpPr>
            <a:spLocks noGrp="1" noChangeArrowheads="1"/>
          </p:cNvSpPr>
          <p:nvPr>
            <p:ph type="title"/>
          </p:nvPr>
        </p:nvSpPr>
        <p:spPr/>
        <p:txBody>
          <a:bodyPr/>
          <a:lstStyle/>
          <a:p>
            <a:endParaRPr lang="tr-TR" altLang="tr-TR"/>
          </a:p>
        </p:txBody>
      </p:sp>
      <p:sp>
        <p:nvSpPr>
          <p:cNvPr id="44035" name="Rectangle 3"/>
          <p:cNvSpPr>
            <a:spLocks noGrp="1" noChangeArrowheads="1"/>
          </p:cNvSpPr>
          <p:nvPr>
            <p:ph type="body" sz="half" idx="1"/>
          </p:nvPr>
        </p:nvSpPr>
        <p:spPr/>
        <p:txBody>
          <a:bodyPr/>
          <a:lstStyle/>
          <a:p>
            <a:endParaRPr lang="tr-TR" altLang="tr-TR"/>
          </a:p>
        </p:txBody>
      </p:sp>
      <p:sp>
        <p:nvSpPr>
          <p:cNvPr id="44036" name="Rectangle 4"/>
          <p:cNvSpPr>
            <a:spLocks noGrp="1" noChangeArrowheads="1"/>
          </p:cNvSpPr>
          <p:nvPr>
            <p:ph type="body" sz="half" idx="2"/>
          </p:nvPr>
        </p:nvSpPr>
        <p:spPr/>
        <p:txBody>
          <a:bodyPr/>
          <a:lstStyle/>
          <a:p>
            <a:endParaRPr lang="tr-TR" altLang="tr-TR"/>
          </a:p>
        </p:txBody>
      </p:sp>
      <p:sp>
        <p:nvSpPr>
          <p:cNvPr id="44037" name="Rectangle 5"/>
          <p:cNvSpPr>
            <a:spLocks noChangeArrowheads="1"/>
          </p:cNvSpPr>
          <p:nvPr/>
        </p:nvSpPr>
        <p:spPr bwMode="auto">
          <a:xfrm>
            <a:off x="1981200" y="18288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80000"/>
              </a:lnSpc>
              <a:spcBef>
                <a:spcPct val="20000"/>
              </a:spcBef>
              <a:buFontTx/>
              <a:buChar char="•"/>
            </a:pPr>
            <a:r>
              <a:rPr lang="tr-TR" altLang="tr-TR" sz="2000" i="1" u="sng"/>
              <a:t>2) P1:</a:t>
            </a:r>
            <a:r>
              <a:rPr lang="tr-TR" altLang="tr-TR" sz="2000"/>
              <a:t> P örgü tipi ile 1 inversiyonlu eksenin bileşimidir. P deki ötelemeler kenar ve köşegen ötelemeleridir. a ötelemesi a/2 de bir inversiyon merkezi verir. Aynı şekilde b, c, b/2 ve c/2 de, a+b, a+c, b+c ötelemeleri yüz merkezlerinde a+b+c köşegeni de hacim merkezinde bir inversiyon merkezi verir.</a:t>
            </a:r>
          </a:p>
          <a:p>
            <a:pPr>
              <a:lnSpc>
                <a:spcPct val="80000"/>
              </a:lnSpc>
              <a:spcBef>
                <a:spcPct val="20000"/>
              </a:spcBef>
              <a:buFontTx/>
              <a:buChar char="•"/>
            </a:pPr>
            <a:r>
              <a:rPr lang="tr-TR" altLang="tr-TR" sz="2000"/>
              <a:t>Her x,y,z noktasına karşılık x,y,z noktasında da bir atom veya molekül vardır. Bu iki molekül birbirinin enantiyomorfiğidir.</a:t>
            </a:r>
          </a:p>
        </p:txBody>
      </p:sp>
      <p:sp>
        <p:nvSpPr>
          <p:cNvPr id="44038" name="Rectangle 6"/>
          <p:cNvSpPr>
            <a:spLocks noChangeArrowheads="1"/>
          </p:cNvSpPr>
          <p:nvPr/>
        </p:nvSpPr>
        <p:spPr bwMode="auto">
          <a:xfrm>
            <a:off x="6096000" y="19050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80000"/>
              </a:lnSpc>
              <a:spcBef>
                <a:spcPct val="20000"/>
              </a:spcBef>
              <a:buFontTx/>
              <a:buChar char="•"/>
            </a:pPr>
            <a:r>
              <a:rPr lang="tr-TR" altLang="tr-TR" sz="2000"/>
              <a:t>Konumları belirten küçük dairenin içindeki “,” virgül işareti bu atomun x,y,z dekinin enantiyomorfiği olduğunu gösterir.</a:t>
            </a:r>
          </a:p>
          <a:p>
            <a:pPr>
              <a:lnSpc>
                <a:spcPct val="80000"/>
              </a:lnSpc>
              <a:spcBef>
                <a:spcPct val="20000"/>
              </a:spcBef>
              <a:buFontTx/>
              <a:buChar char="•"/>
            </a:pPr>
            <a:r>
              <a:rPr lang="tr-TR" altLang="tr-TR" sz="2000"/>
              <a:t>P1 uzay grubunun [001] den izdüşümü.</a:t>
            </a:r>
          </a:p>
          <a:p>
            <a:pPr>
              <a:lnSpc>
                <a:spcPct val="80000"/>
              </a:lnSpc>
              <a:spcBef>
                <a:spcPct val="20000"/>
              </a:spcBef>
              <a:buFontTx/>
              <a:buChar char="•"/>
            </a:pPr>
            <a:endParaRPr lang="tr-TR" altLang="tr-TR" sz="2000"/>
          </a:p>
          <a:p>
            <a:pPr>
              <a:lnSpc>
                <a:spcPct val="80000"/>
              </a:lnSpc>
              <a:spcBef>
                <a:spcPct val="20000"/>
              </a:spcBef>
              <a:buFontTx/>
              <a:buChar char="•"/>
            </a:pPr>
            <a:endParaRPr lang="tr-TR" altLang="tr-TR" sz="2000"/>
          </a:p>
          <a:p>
            <a:pPr>
              <a:lnSpc>
                <a:spcPct val="80000"/>
              </a:lnSpc>
              <a:spcBef>
                <a:spcPct val="20000"/>
              </a:spcBef>
              <a:buFontTx/>
              <a:buChar char="•"/>
            </a:pPr>
            <a:endParaRPr lang="tr-TR" altLang="tr-TR" sz="2000"/>
          </a:p>
          <a:p>
            <a:pPr>
              <a:lnSpc>
                <a:spcPct val="80000"/>
              </a:lnSpc>
              <a:spcBef>
                <a:spcPct val="20000"/>
              </a:spcBef>
            </a:pPr>
            <a:r>
              <a:rPr lang="tr-TR" altLang="tr-TR" sz="2000"/>
              <a:t>                ,  -                          b</a:t>
            </a:r>
          </a:p>
          <a:p>
            <a:pPr>
              <a:lnSpc>
                <a:spcPct val="80000"/>
              </a:lnSpc>
              <a:spcBef>
                <a:spcPct val="20000"/>
              </a:spcBef>
            </a:pPr>
            <a:r>
              <a:rPr lang="tr-TR" altLang="tr-TR" sz="2000"/>
              <a:t>                      ,  +</a:t>
            </a:r>
          </a:p>
          <a:p>
            <a:pPr>
              <a:lnSpc>
                <a:spcPct val="80000"/>
              </a:lnSpc>
              <a:spcBef>
                <a:spcPct val="20000"/>
              </a:spcBef>
            </a:pPr>
            <a:endParaRPr lang="tr-TR" altLang="tr-TR" sz="2000"/>
          </a:p>
          <a:p>
            <a:pPr>
              <a:lnSpc>
                <a:spcPct val="80000"/>
              </a:lnSpc>
              <a:spcBef>
                <a:spcPct val="20000"/>
              </a:spcBef>
            </a:pPr>
            <a:r>
              <a:rPr lang="tr-TR" altLang="tr-TR" sz="2000"/>
              <a:t>                             </a:t>
            </a:r>
          </a:p>
          <a:p>
            <a:pPr>
              <a:lnSpc>
                <a:spcPct val="80000"/>
              </a:lnSpc>
              <a:spcBef>
                <a:spcPct val="20000"/>
              </a:spcBef>
            </a:pPr>
            <a:r>
              <a:rPr lang="tr-TR" altLang="tr-TR" sz="2000"/>
              <a:t>         a                        -   ,   </a:t>
            </a:r>
          </a:p>
        </p:txBody>
      </p:sp>
      <p:sp>
        <p:nvSpPr>
          <p:cNvPr id="44039" name="Line 7"/>
          <p:cNvSpPr>
            <a:spLocks noChangeShapeType="1"/>
          </p:cNvSpPr>
          <p:nvPr/>
        </p:nvSpPr>
        <p:spPr bwMode="auto">
          <a:xfrm>
            <a:off x="7388226" y="5029200"/>
            <a:ext cx="20161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40" name="Line 8"/>
          <p:cNvSpPr>
            <a:spLocks noChangeShapeType="1"/>
          </p:cNvSpPr>
          <p:nvPr/>
        </p:nvSpPr>
        <p:spPr bwMode="auto">
          <a:xfrm flipH="1">
            <a:off x="6811963" y="5029200"/>
            <a:ext cx="576262"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41" name="Line 9"/>
          <p:cNvSpPr>
            <a:spLocks noChangeShapeType="1"/>
          </p:cNvSpPr>
          <p:nvPr/>
        </p:nvSpPr>
        <p:spPr bwMode="auto">
          <a:xfrm>
            <a:off x="6811964" y="6326188"/>
            <a:ext cx="20161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42" name="Line 10"/>
          <p:cNvSpPr>
            <a:spLocks noChangeShapeType="1"/>
          </p:cNvSpPr>
          <p:nvPr/>
        </p:nvSpPr>
        <p:spPr bwMode="auto">
          <a:xfrm flipH="1">
            <a:off x="8828088" y="5029200"/>
            <a:ext cx="576262"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43" name="Arc 11"/>
          <p:cNvSpPr>
            <a:spLocks/>
          </p:cNvSpPr>
          <p:nvPr/>
        </p:nvSpPr>
        <p:spPr bwMode="auto">
          <a:xfrm flipV="1">
            <a:off x="7532688" y="5102225"/>
            <a:ext cx="144462" cy="146050"/>
          </a:xfrm>
          <a:custGeom>
            <a:avLst/>
            <a:gdLst>
              <a:gd name="G0" fmla="+- 21600 0 0"/>
              <a:gd name="G1" fmla="+- 21600 0 0"/>
              <a:gd name="G2" fmla="+- 21600 0 0"/>
              <a:gd name="T0" fmla="*/ 21600 w 43200"/>
              <a:gd name="T1" fmla="*/ 0 h 43200"/>
              <a:gd name="T2" fmla="*/ 20621 w 43200"/>
              <a:gd name="T3" fmla="*/ 22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051"/>
                  <a:pt x="9084" y="545"/>
                  <a:pt x="20621" y="22"/>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051"/>
                  <a:pt x="9084" y="545"/>
                  <a:pt x="20621" y="22"/>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4" name="Arc 12"/>
          <p:cNvSpPr>
            <a:spLocks/>
          </p:cNvSpPr>
          <p:nvPr/>
        </p:nvSpPr>
        <p:spPr bwMode="auto">
          <a:xfrm flipV="1">
            <a:off x="7172326" y="4813300"/>
            <a:ext cx="144463" cy="146050"/>
          </a:xfrm>
          <a:custGeom>
            <a:avLst/>
            <a:gdLst>
              <a:gd name="G0" fmla="+- 21600 0 0"/>
              <a:gd name="G1" fmla="+- 21600 0 0"/>
              <a:gd name="G2" fmla="+- 21600 0 0"/>
              <a:gd name="T0" fmla="*/ 21600 w 43200"/>
              <a:gd name="T1" fmla="*/ 0 h 43200"/>
              <a:gd name="T2" fmla="*/ 20621 w 43200"/>
              <a:gd name="T3" fmla="*/ 22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051"/>
                  <a:pt x="9084" y="545"/>
                  <a:pt x="20621" y="22"/>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051"/>
                  <a:pt x="9084" y="545"/>
                  <a:pt x="20621" y="22"/>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5" name="Arc 13"/>
          <p:cNvSpPr>
            <a:spLocks/>
          </p:cNvSpPr>
          <p:nvPr/>
        </p:nvSpPr>
        <p:spPr bwMode="auto">
          <a:xfrm flipV="1">
            <a:off x="8612188" y="6038850"/>
            <a:ext cx="144462" cy="146050"/>
          </a:xfrm>
          <a:custGeom>
            <a:avLst/>
            <a:gdLst>
              <a:gd name="G0" fmla="+- 21600 0 0"/>
              <a:gd name="G1" fmla="+- 21600 0 0"/>
              <a:gd name="G2" fmla="+- 21600 0 0"/>
              <a:gd name="T0" fmla="*/ 21600 w 43200"/>
              <a:gd name="T1" fmla="*/ 0 h 43200"/>
              <a:gd name="T2" fmla="*/ 20621 w 43200"/>
              <a:gd name="T3" fmla="*/ 22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051"/>
                  <a:pt x="9084" y="545"/>
                  <a:pt x="20621" y="22"/>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051"/>
                  <a:pt x="9084" y="545"/>
                  <a:pt x="20621" y="22"/>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6" name="Oval 14"/>
          <p:cNvSpPr>
            <a:spLocks noChangeArrowheads="1"/>
          </p:cNvSpPr>
          <p:nvPr/>
        </p:nvSpPr>
        <p:spPr bwMode="auto">
          <a:xfrm>
            <a:off x="7388225" y="5029200"/>
            <a:ext cx="71438" cy="714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7" name="Oval 15"/>
          <p:cNvSpPr>
            <a:spLocks noChangeArrowheads="1"/>
          </p:cNvSpPr>
          <p:nvPr/>
        </p:nvSpPr>
        <p:spPr bwMode="auto">
          <a:xfrm>
            <a:off x="8251825" y="5029200"/>
            <a:ext cx="71438" cy="714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8" name="Oval 16"/>
          <p:cNvSpPr>
            <a:spLocks noChangeArrowheads="1"/>
          </p:cNvSpPr>
          <p:nvPr/>
        </p:nvSpPr>
        <p:spPr bwMode="auto">
          <a:xfrm>
            <a:off x="7099300" y="5605464"/>
            <a:ext cx="71438" cy="714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9" name="Oval 17"/>
          <p:cNvSpPr>
            <a:spLocks noChangeArrowheads="1"/>
          </p:cNvSpPr>
          <p:nvPr/>
        </p:nvSpPr>
        <p:spPr bwMode="auto">
          <a:xfrm>
            <a:off x="9332914" y="5029200"/>
            <a:ext cx="71437" cy="714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0" name="Oval 18"/>
          <p:cNvSpPr>
            <a:spLocks noChangeArrowheads="1"/>
          </p:cNvSpPr>
          <p:nvPr/>
        </p:nvSpPr>
        <p:spPr bwMode="auto">
          <a:xfrm>
            <a:off x="9115425" y="5605464"/>
            <a:ext cx="71438" cy="714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1" name="Oval 19"/>
          <p:cNvSpPr>
            <a:spLocks noChangeArrowheads="1"/>
          </p:cNvSpPr>
          <p:nvPr/>
        </p:nvSpPr>
        <p:spPr bwMode="auto">
          <a:xfrm>
            <a:off x="6811964" y="6254750"/>
            <a:ext cx="71437" cy="714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2" name="Oval 20"/>
          <p:cNvSpPr>
            <a:spLocks noChangeArrowheads="1"/>
          </p:cNvSpPr>
          <p:nvPr/>
        </p:nvSpPr>
        <p:spPr bwMode="auto">
          <a:xfrm>
            <a:off x="8828089" y="6254750"/>
            <a:ext cx="71437" cy="714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3" name="Oval 21"/>
          <p:cNvSpPr>
            <a:spLocks noChangeArrowheads="1"/>
          </p:cNvSpPr>
          <p:nvPr/>
        </p:nvSpPr>
        <p:spPr bwMode="auto">
          <a:xfrm>
            <a:off x="7820025" y="6254750"/>
            <a:ext cx="71438" cy="714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4" name="Oval 22"/>
          <p:cNvSpPr>
            <a:spLocks noChangeArrowheads="1"/>
          </p:cNvSpPr>
          <p:nvPr/>
        </p:nvSpPr>
        <p:spPr bwMode="auto">
          <a:xfrm>
            <a:off x="8107364" y="5605464"/>
            <a:ext cx="71437" cy="714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1233378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4C241068-DEDF-4FE7-A1FB-6FC2EFA77A60}" type="slidenum">
              <a:rPr lang="tr-TR" altLang="tr-TR"/>
              <a:pPr/>
              <a:t>5</a:t>
            </a:fld>
            <a:endParaRPr lang="tr-TR" altLang="tr-TR"/>
          </a:p>
        </p:txBody>
      </p:sp>
      <p:sp>
        <p:nvSpPr>
          <p:cNvPr id="49154" name="Rectangle 2"/>
          <p:cNvSpPr>
            <a:spLocks noGrp="1" noChangeArrowheads="1"/>
          </p:cNvSpPr>
          <p:nvPr>
            <p:ph type="title"/>
          </p:nvPr>
        </p:nvSpPr>
        <p:spPr/>
        <p:txBody>
          <a:bodyPr/>
          <a:lstStyle/>
          <a:p>
            <a:endParaRPr lang="tr-TR" altLang="tr-TR"/>
          </a:p>
        </p:txBody>
      </p:sp>
      <p:sp>
        <p:nvSpPr>
          <p:cNvPr id="49155" name="Rectangle 3"/>
          <p:cNvSpPr>
            <a:spLocks noGrp="1" noChangeArrowheads="1"/>
          </p:cNvSpPr>
          <p:nvPr>
            <p:ph type="body" idx="1"/>
          </p:nvPr>
        </p:nvSpPr>
        <p:spPr/>
        <p:txBody>
          <a:bodyPr/>
          <a:lstStyle/>
          <a:p>
            <a:r>
              <a:rPr lang="tr-TR" altLang="tr-TR" i="1" u="sng"/>
              <a:t>B) Monoklinik Sistem:</a:t>
            </a:r>
            <a:r>
              <a:rPr lang="tr-TR" altLang="tr-TR"/>
              <a:t> Bu sistemde iki türlü örgü vardır. P ve C, üç nokta grubu (2, m ve 2/m) nun bu örgü tipleri ile bileşimlerini bulmamız gerekir. 2’li eksen bir vida ekseni olabilir. O halde dört tane uzay grubu mümkündür. Bunlar P2, C2,P2</a:t>
            </a:r>
            <a:r>
              <a:rPr lang="tr-TR" altLang="tr-TR" baseline="-25000"/>
              <a:t>1</a:t>
            </a:r>
            <a:r>
              <a:rPr lang="tr-TR" altLang="tr-TR"/>
              <a:t> ve C2</a:t>
            </a:r>
            <a:r>
              <a:rPr lang="tr-TR" altLang="tr-TR" baseline="-25000"/>
              <a:t>1</a:t>
            </a:r>
            <a:r>
              <a:rPr lang="tr-TR" altLang="tr-TR"/>
              <a:t> dir.</a:t>
            </a:r>
          </a:p>
        </p:txBody>
      </p:sp>
    </p:spTree>
    <p:extLst>
      <p:ext uri="{BB962C8B-B14F-4D97-AF65-F5344CB8AC3E}">
        <p14:creationId xmlns:p14="http://schemas.microsoft.com/office/powerpoint/2010/main" val="489630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ayt Numarası Yer Tutucusu 6"/>
          <p:cNvSpPr>
            <a:spLocks noGrp="1"/>
          </p:cNvSpPr>
          <p:nvPr>
            <p:ph type="sldNum" sz="quarter" idx="12"/>
          </p:nvPr>
        </p:nvSpPr>
        <p:spPr/>
        <p:txBody>
          <a:bodyPr/>
          <a:lstStyle/>
          <a:p>
            <a:fld id="{41EEFB14-2859-40EA-8B4A-B3948EC3324A}" type="slidenum">
              <a:rPr lang="tr-TR" altLang="tr-TR"/>
              <a:pPr/>
              <a:t>6</a:t>
            </a:fld>
            <a:endParaRPr lang="tr-TR" altLang="tr-TR"/>
          </a:p>
        </p:txBody>
      </p:sp>
      <p:sp>
        <p:nvSpPr>
          <p:cNvPr id="50178" name="Rectangle 2"/>
          <p:cNvSpPr>
            <a:spLocks noGrp="1" noChangeArrowheads="1"/>
          </p:cNvSpPr>
          <p:nvPr>
            <p:ph type="title"/>
          </p:nvPr>
        </p:nvSpPr>
        <p:spPr/>
        <p:txBody>
          <a:bodyPr/>
          <a:lstStyle/>
          <a:p>
            <a:endParaRPr lang="tr-TR" altLang="tr-TR"/>
          </a:p>
        </p:txBody>
      </p:sp>
      <p:sp>
        <p:nvSpPr>
          <p:cNvPr id="50180" name="Rectangle 4"/>
          <p:cNvSpPr>
            <a:spLocks noGrp="1" noChangeArrowheads="1"/>
          </p:cNvSpPr>
          <p:nvPr>
            <p:ph type="body" sz="half" idx="2"/>
          </p:nvPr>
        </p:nvSpPr>
        <p:spPr/>
        <p:txBody>
          <a:bodyPr/>
          <a:lstStyle/>
          <a:p>
            <a:endParaRPr lang="tr-TR" altLang="tr-TR"/>
          </a:p>
        </p:txBody>
      </p:sp>
      <p:sp>
        <p:nvSpPr>
          <p:cNvPr id="50181" name="Rectangle 5"/>
          <p:cNvSpPr>
            <a:spLocks noGrp="1" noChangeArrowheads="1"/>
          </p:cNvSpPr>
          <p:nvPr>
            <p:ph type="body" sz="half" idx="1"/>
          </p:nvPr>
        </p:nvSpPr>
        <p:spPr>
          <a:noFill/>
          <a:ln/>
        </p:spPr>
        <p:txBody>
          <a:bodyPr/>
          <a:lstStyle/>
          <a:p>
            <a:pPr>
              <a:lnSpc>
                <a:spcPct val="90000"/>
              </a:lnSpc>
            </a:pPr>
            <a:r>
              <a:rPr lang="tr-TR" altLang="tr-TR" sz="2000" i="1" u="sng"/>
              <a:t>P2 uzay grubu:</a:t>
            </a:r>
            <a:r>
              <a:rPr lang="tr-TR" altLang="tr-TR" sz="2000"/>
              <a:t> örgü tabanı </a:t>
            </a:r>
            <a:r>
              <a:rPr lang="tr-TR" altLang="tr-TR" sz="2000" b="1"/>
              <a:t>a</a:t>
            </a:r>
            <a:r>
              <a:rPr lang="tr-TR" altLang="tr-TR" sz="2000"/>
              <a:t>, </a:t>
            </a:r>
            <a:r>
              <a:rPr lang="tr-TR" altLang="tr-TR" sz="2000" b="1"/>
              <a:t>c </a:t>
            </a:r>
            <a:r>
              <a:rPr lang="tr-TR" altLang="tr-TR" sz="2000"/>
              <a:t>paralel kenarını çizerek dört örgü noktasını elde ederiz. 2 nokta grubunun 2’li ekseni olan A</a:t>
            </a:r>
            <a:r>
              <a:rPr lang="el-GR" altLang="tr-TR" sz="2000" baseline="-25000">
                <a:cs typeface="Arial" panose="020B0604020202020204" pitchFamily="34" charset="0"/>
              </a:rPr>
              <a:t>Π</a:t>
            </a:r>
            <a:r>
              <a:rPr lang="tr-TR" altLang="tr-TR" sz="2000" baseline="-25000"/>
              <a:t> </a:t>
            </a:r>
            <a:r>
              <a:rPr lang="tr-TR" altLang="tr-TR" sz="2000"/>
              <a:t>nin başlangıçtan geçtiğini kabul edelim. </a:t>
            </a:r>
            <a:r>
              <a:rPr lang="tr-TR" altLang="tr-TR" sz="2000" b="1"/>
              <a:t>a</a:t>
            </a:r>
            <a:r>
              <a:rPr lang="tr-TR" altLang="tr-TR" sz="2000"/>
              <a:t> ile A</a:t>
            </a:r>
            <a:r>
              <a:rPr lang="el-GR" altLang="tr-TR" sz="2000" baseline="-25000">
                <a:cs typeface="Arial" panose="020B0604020202020204" pitchFamily="34" charset="0"/>
              </a:rPr>
              <a:t>Π</a:t>
            </a:r>
            <a:r>
              <a:rPr lang="tr-TR" altLang="tr-TR" sz="2000" baseline="-25000"/>
              <a:t> </a:t>
            </a:r>
            <a:r>
              <a:rPr lang="tr-TR" altLang="tr-TR" sz="2000"/>
              <a:t>nin bileşimi B</a:t>
            </a:r>
            <a:r>
              <a:rPr lang="el-GR" altLang="tr-TR" sz="2000" baseline="-25000">
                <a:cs typeface="Arial" panose="020B0604020202020204" pitchFamily="34" charset="0"/>
              </a:rPr>
              <a:t>Π</a:t>
            </a:r>
            <a:r>
              <a:rPr lang="tr-TR" altLang="tr-TR" sz="2000"/>
              <a:t> eksenini, </a:t>
            </a:r>
            <a:r>
              <a:rPr lang="tr-TR" altLang="tr-TR" sz="2000" b="1"/>
              <a:t>c</a:t>
            </a:r>
            <a:r>
              <a:rPr lang="tr-TR" altLang="tr-TR" sz="2000"/>
              <a:t> ile A</a:t>
            </a:r>
            <a:r>
              <a:rPr lang="el-GR" altLang="tr-TR" sz="2000" baseline="-25000">
                <a:cs typeface="Arial" panose="020B0604020202020204" pitchFamily="34" charset="0"/>
              </a:rPr>
              <a:t>Π</a:t>
            </a:r>
            <a:r>
              <a:rPr lang="tr-TR" altLang="tr-TR" sz="2000"/>
              <a:t> nin bileşimi C</a:t>
            </a:r>
            <a:r>
              <a:rPr lang="el-GR" altLang="tr-TR" sz="2000" baseline="-25000">
                <a:cs typeface="Arial" panose="020B0604020202020204" pitchFamily="34" charset="0"/>
              </a:rPr>
              <a:t>Π</a:t>
            </a:r>
            <a:r>
              <a:rPr lang="tr-TR" altLang="tr-TR" sz="2000"/>
              <a:t> eksenini, </a:t>
            </a:r>
            <a:r>
              <a:rPr lang="tr-TR" altLang="tr-TR" sz="2000" b="1"/>
              <a:t>a+c </a:t>
            </a:r>
            <a:r>
              <a:rPr lang="tr-TR" altLang="tr-TR" sz="2000"/>
              <a:t>nin A</a:t>
            </a:r>
            <a:r>
              <a:rPr lang="el-GR" altLang="tr-TR" sz="2000" baseline="-25000">
                <a:cs typeface="Arial" panose="020B0604020202020204" pitchFamily="34" charset="0"/>
              </a:rPr>
              <a:t>Π</a:t>
            </a:r>
            <a:r>
              <a:rPr lang="tr-TR" altLang="tr-TR" sz="2000"/>
              <a:t> ile bileşimi D</a:t>
            </a:r>
            <a:r>
              <a:rPr lang="el-GR" altLang="tr-TR" sz="2000" baseline="-25000">
                <a:cs typeface="Arial" panose="020B0604020202020204" pitchFamily="34" charset="0"/>
              </a:rPr>
              <a:t>Π</a:t>
            </a:r>
            <a:r>
              <a:rPr lang="tr-TR" altLang="tr-TR" sz="2000"/>
              <a:t> eksenini verir. </a:t>
            </a:r>
            <a:r>
              <a:rPr lang="tr-TR" altLang="tr-TR" sz="2000" b="1"/>
              <a:t>b</a:t>
            </a:r>
            <a:r>
              <a:rPr lang="tr-TR" altLang="tr-TR" sz="2000"/>
              <a:t> ile A</a:t>
            </a:r>
            <a:r>
              <a:rPr lang="el-GR" altLang="tr-TR" sz="2000" baseline="-25000">
                <a:cs typeface="Arial" panose="020B0604020202020204" pitchFamily="34" charset="0"/>
              </a:rPr>
              <a:t>Π</a:t>
            </a:r>
            <a:r>
              <a:rPr lang="tr-TR" altLang="tr-TR" sz="2000"/>
              <a:t> çakışık olduğu için yeni bir eksen vermez. </a:t>
            </a:r>
            <a:r>
              <a:rPr lang="tr-TR" altLang="tr-TR" sz="2000" b="1"/>
              <a:t>a+b</a:t>
            </a:r>
            <a:r>
              <a:rPr lang="tr-TR" altLang="tr-TR" sz="2000"/>
              <a:t> köşegeni yine B</a:t>
            </a:r>
            <a:r>
              <a:rPr lang="el-GR" altLang="tr-TR" sz="2000" baseline="-25000">
                <a:cs typeface="Arial" panose="020B0604020202020204" pitchFamily="34" charset="0"/>
              </a:rPr>
              <a:t>Π</a:t>
            </a:r>
            <a:r>
              <a:rPr lang="tr-TR" altLang="tr-TR" sz="2000"/>
              <a:t> eksenini, </a:t>
            </a:r>
            <a:r>
              <a:rPr lang="tr-TR" altLang="tr-TR" sz="2000" b="1"/>
              <a:t>b+c</a:t>
            </a:r>
            <a:r>
              <a:rPr lang="tr-TR" altLang="tr-TR" sz="2000"/>
              <a:t>, C</a:t>
            </a:r>
            <a:r>
              <a:rPr lang="el-GR" altLang="tr-TR" sz="2000" baseline="-25000">
                <a:cs typeface="Arial" panose="020B0604020202020204" pitchFamily="34" charset="0"/>
              </a:rPr>
              <a:t>Π</a:t>
            </a:r>
            <a:r>
              <a:rPr lang="tr-TR" altLang="tr-TR" sz="2000"/>
              <a:t> yi ve </a:t>
            </a:r>
            <a:r>
              <a:rPr lang="tr-TR" altLang="tr-TR" sz="2000" b="1"/>
              <a:t>a+b+c</a:t>
            </a:r>
            <a:r>
              <a:rPr lang="tr-TR" altLang="tr-TR" sz="2000"/>
              <a:t> de D</a:t>
            </a:r>
            <a:r>
              <a:rPr lang="el-GR" altLang="tr-TR" sz="2000" baseline="-25000">
                <a:cs typeface="Arial" panose="020B0604020202020204" pitchFamily="34" charset="0"/>
              </a:rPr>
              <a:t>Π</a:t>
            </a:r>
            <a:r>
              <a:rPr lang="tr-TR" altLang="tr-TR" sz="2000"/>
              <a:t> yi, verir. Her (x, y, z) atomuna karşılık bir (x, y, z) kongrüant atomu karşılık gelir. </a:t>
            </a:r>
          </a:p>
        </p:txBody>
      </p:sp>
      <p:sp>
        <p:nvSpPr>
          <p:cNvPr id="50182" name="Rectangle 6"/>
          <p:cNvSpPr>
            <a:spLocks noChangeArrowheads="1"/>
          </p:cNvSpPr>
          <p:nvPr/>
        </p:nvSpPr>
        <p:spPr bwMode="auto">
          <a:xfrm>
            <a:off x="6096000" y="19050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buFontTx/>
              <a:buChar char="•"/>
            </a:pPr>
            <a:r>
              <a:rPr lang="tr-TR" altLang="tr-TR" sz="2000"/>
              <a:t>P2 uzay grubunun [010] doğrultusundaki izdüşümü:</a:t>
            </a:r>
          </a:p>
          <a:p>
            <a:pPr>
              <a:lnSpc>
                <a:spcPct val="90000"/>
              </a:lnSpc>
              <a:spcBef>
                <a:spcPct val="20000"/>
              </a:spcBef>
            </a:pPr>
            <a:endParaRPr lang="tr-TR" altLang="tr-TR" sz="2000"/>
          </a:p>
          <a:p>
            <a:pPr>
              <a:lnSpc>
                <a:spcPct val="90000"/>
              </a:lnSpc>
              <a:spcBef>
                <a:spcPct val="20000"/>
              </a:spcBef>
            </a:pPr>
            <a:endParaRPr lang="tr-TR" altLang="tr-TR" sz="2000"/>
          </a:p>
          <a:p>
            <a:pPr>
              <a:lnSpc>
                <a:spcPct val="90000"/>
              </a:lnSpc>
              <a:spcBef>
                <a:spcPct val="20000"/>
              </a:spcBef>
            </a:pPr>
            <a:endParaRPr lang="tr-TR" altLang="tr-TR" sz="2000"/>
          </a:p>
          <a:p>
            <a:pPr>
              <a:lnSpc>
                <a:spcPct val="90000"/>
              </a:lnSpc>
              <a:spcBef>
                <a:spcPct val="20000"/>
              </a:spcBef>
            </a:pPr>
            <a:r>
              <a:rPr lang="tr-TR" altLang="tr-TR" sz="2000"/>
              <a:t>               -     A</a:t>
            </a:r>
            <a:r>
              <a:rPr lang="el-GR" altLang="tr-TR" sz="2000" baseline="-25000">
                <a:cs typeface="Arial" panose="020B0604020202020204" pitchFamily="34" charset="0"/>
              </a:rPr>
              <a:t>Π</a:t>
            </a:r>
            <a:r>
              <a:rPr lang="tr-TR" altLang="tr-TR" sz="2000"/>
              <a:t>    C</a:t>
            </a:r>
            <a:r>
              <a:rPr lang="el-GR" altLang="tr-TR" sz="2000" baseline="-25000">
                <a:cs typeface="Arial" panose="020B0604020202020204" pitchFamily="34" charset="0"/>
              </a:rPr>
              <a:t>Π</a:t>
            </a:r>
            <a:r>
              <a:rPr lang="tr-TR" altLang="tr-TR" sz="2000" baseline="-25000"/>
              <a:t>          </a:t>
            </a:r>
            <a:r>
              <a:rPr lang="tr-TR" altLang="tr-TR" sz="2000"/>
              <a:t>c         E</a:t>
            </a:r>
            <a:r>
              <a:rPr lang="el-GR" altLang="tr-TR" sz="2000" baseline="-25000">
                <a:cs typeface="Arial" panose="020B0604020202020204" pitchFamily="34" charset="0"/>
              </a:rPr>
              <a:t>Π</a:t>
            </a:r>
            <a:r>
              <a:rPr lang="tr-TR" altLang="tr-TR" sz="2000" baseline="-25000"/>
              <a:t> </a:t>
            </a:r>
          </a:p>
          <a:p>
            <a:pPr>
              <a:lnSpc>
                <a:spcPct val="90000"/>
              </a:lnSpc>
              <a:spcBef>
                <a:spcPct val="20000"/>
              </a:spcBef>
            </a:pPr>
            <a:r>
              <a:rPr lang="tr-TR" altLang="tr-TR" sz="2000" baseline="-25000"/>
              <a:t>                               </a:t>
            </a:r>
            <a:r>
              <a:rPr lang="el-GR" altLang="tr-TR" sz="2000" baseline="-25000">
                <a:cs typeface="Arial" panose="020B0604020202020204" pitchFamily="34" charset="0"/>
              </a:rPr>
              <a:t>β</a:t>
            </a:r>
            <a:r>
              <a:rPr lang="tr-TR" altLang="tr-TR" sz="2000" baseline="-25000">
                <a:cs typeface="Arial" panose="020B0604020202020204" pitchFamily="34" charset="0"/>
              </a:rPr>
              <a:t>      </a:t>
            </a:r>
            <a:r>
              <a:rPr lang="tr-TR" altLang="tr-TR" sz="2000">
                <a:cs typeface="Arial" panose="020B0604020202020204" pitchFamily="34" charset="0"/>
              </a:rPr>
              <a:t>+</a:t>
            </a:r>
            <a:endParaRPr lang="tr-TR" altLang="tr-TR" sz="2000" baseline="-25000">
              <a:cs typeface="Arial" panose="020B0604020202020204" pitchFamily="34" charset="0"/>
            </a:endParaRPr>
          </a:p>
          <a:p>
            <a:pPr>
              <a:lnSpc>
                <a:spcPct val="90000"/>
              </a:lnSpc>
              <a:spcBef>
                <a:spcPct val="20000"/>
              </a:spcBef>
            </a:pPr>
            <a:endParaRPr lang="tr-TR" altLang="tr-TR" sz="2000" baseline="-25000">
              <a:cs typeface="Arial" panose="020B0604020202020204" pitchFamily="34" charset="0"/>
            </a:endParaRPr>
          </a:p>
          <a:p>
            <a:pPr>
              <a:lnSpc>
                <a:spcPct val="90000"/>
              </a:lnSpc>
              <a:spcBef>
                <a:spcPct val="20000"/>
              </a:spcBef>
            </a:pPr>
            <a:r>
              <a:rPr lang="tr-TR" altLang="tr-TR" sz="2000"/>
              <a:t>           B</a:t>
            </a:r>
            <a:r>
              <a:rPr lang="el-GR" altLang="tr-TR" sz="2000" baseline="-25000">
                <a:cs typeface="Arial" panose="020B0604020202020204" pitchFamily="34" charset="0"/>
              </a:rPr>
              <a:t>Π </a:t>
            </a:r>
            <a:r>
              <a:rPr lang="tr-TR" altLang="tr-TR" sz="2000" baseline="-25000">
                <a:cs typeface="Arial" panose="020B0604020202020204" pitchFamily="34" charset="0"/>
              </a:rPr>
              <a:t>                           </a:t>
            </a:r>
            <a:r>
              <a:rPr lang="tr-TR" altLang="tr-TR" sz="2000"/>
              <a:t>D</a:t>
            </a:r>
            <a:r>
              <a:rPr lang="el-GR" altLang="tr-TR" sz="2000" baseline="-25000">
                <a:cs typeface="Arial" panose="020B0604020202020204" pitchFamily="34" charset="0"/>
              </a:rPr>
              <a:t>Π</a:t>
            </a:r>
            <a:r>
              <a:rPr lang="tr-TR" altLang="tr-TR" sz="2000" baseline="-25000"/>
              <a:t>                  </a:t>
            </a:r>
            <a:r>
              <a:rPr lang="tr-TR" altLang="tr-TR" sz="2000"/>
              <a:t>B</a:t>
            </a:r>
            <a:r>
              <a:rPr lang="el-GR" altLang="tr-TR" sz="2000" baseline="-25000">
                <a:cs typeface="Arial" panose="020B0604020202020204" pitchFamily="34" charset="0"/>
              </a:rPr>
              <a:t>Π</a:t>
            </a:r>
            <a:r>
              <a:rPr lang="tr-TR" altLang="tr-TR" sz="2000" baseline="-25000"/>
              <a:t> </a:t>
            </a:r>
          </a:p>
          <a:p>
            <a:pPr>
              <a:lnSpc>
                <a:spcPct val="90000"/>
              </a:lnSpc>
              <a:spcBef>
                <a:spcPct val="20000"/>
              </a:spcBef>
            </a:pPr>
            <a:r>
              <a:rPr lang="tr-TR" altLang="tr-TR" sz="2000" baseline="-25000"/>
              <a:t>               a                                            +</a:t>
            </a:r>
          </a:p>
          <a:p>
            <a:pPr>
              <a:lnSpc>
                <a:spcPct val="90000"/>
              </a:lnSpc>
              <a:spcBef>
                <a:spcPct val="20000"/>
              </a:spcBef>
            </a:pPr>
            <a:r>
              <a:rPr lang="tr-TR" altLang="tr-TR" sz="2000"/>
              <a:t>        A</a:t>
            </a:r>
            <a:r>
              <a:rPr lang="el-GR" altLang="tr-TR" sz="2000" baseline="-25000">
                <a:cs typeface="Arial" panose="020B0604020202020204" pitchFamily="34" charset="0"/>
              </a:rPr>
              <a:t>Π</a:t>
            </a:r>
            <a:r>
              <a:rPr lang="tr-TR" altLang="tr-TR" sz="2000" baseline="-25000"/>
              <a:t>                             </a:t>
            </a:r>
            <a:r>
              <a:rPr lang="tr-TR" altLang="tr-TR" sz="2000"/>
              <a:t>C</a:t>
            </a:r>
            <a:r>
              <a:rPr lang="el-GR" altLang="tr-TR" sz="2000" baseline="-25000">
                <a:cs typeface="Arial" panose="020B0604020202020204" pitchFamily="34" charset="0"/>
              </a:rPr>
              <a:t>Π</a:t>
            </a:r>
            <a:r>
              <a:rPr lang="tr-TR" altLang="tr-TR" sz="2000" baseline="-25000"/>
              <a:t>                   </a:t>
            </a:r>
            <a:r>
              <a:rPr lang="tr-TR" altLang="tr-TR" sz="2000"/>
              <a:t>A</a:t>
            </a:r>
            <a:r>
              <a:rPr lang="el-GR" altLang="tr-TR" sz="2000" baseline="-25000">
                <a:cs typeface="Arial" panose="020B0604020202020204" pitchFamily="34" charset="0"/>
              </a:rPr>
              <a:t>Π</a:t>
            </a:r>
            <a:r>
              <a:rPr lang="tr-TR" altLang="tr-TR" sz="2000" baseline="-25000"/>
              <a:t> </a:t>
            </a:r>
            <a:endParaRPr lang="el-GR" altLang="tr-TR" sz="2000" baseline="-25000"/>
          </a:p>
        </p:txBody>
      </p:sp>
      <p:sp>
        <p:nvSpPr>
          <p:cNvPr id="50183" name="Line 7"/>
          <p:cNvSpPr>
            <a:spLocks noChangeShapeType="1"/>
          </p:cNvSpPr>
          <p:nvPr/>
        </p:nvSpPr>
        <p:spPr bwMode="auto">
          <a:xfrm>
            <a:off x="7459663" y="3805238"/>
            <a:ext cx="20875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184" name="Line 8"/>
          <p:cNvSpPr>
            <a:spLocks noChangeShapeType="1"/>
          </p:cNvSpPr>
          <p:nvPr/>
        </p:nvSpPr>
        <p:spPr bwMode="auto">
          <a:xfrm flipH="1">
            <a:off x="7027863" y="3805238"/>
            <a:ext cx="431800" cy="12239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185" name="Line 9"/>
          <p:cNvSpPr>
            <a:spLocks noChangeShapeType="1"/>
          </p:cNvSpPr>
          <p:nvPr/>
        </p:nvSpPr>
        <p:spPr bwMode="auto">
          <a:xfrm>
            <a:off x="7027863" y="5029200"/>
            <a:ext cx="20875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186" name="Line 10"/>
          <p:cNvSpPr>
            <a:spLocks noChangeShapeType="1"/>
          </p:cNvSpPr>
          <p:nvPr/>
        </p:nvSpPr>
        <p:spPr bwMode="auto">
          <a:xfrm flipH="1">
            <a:off x="9115425" y="3805238"/>
            <a:ext cx="433388" cy="12239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187" name="Oval 11"/>
          <p:cNvSpPr>
            <a:spLocks noChangeArrowheads="1"/>
          </p:cNvSpPr>
          <p:nvPr/>
        </p:nvSpPr>
        <p:spPr bwMode="auto">
          <a:xfrm>
            <a:off x="7388226" y="3733801"/>
            <a:ext cx="144463" cy="144463"/>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88" name="Oval 12"/>
          <p:cNvSpPr>
            <a:spLocks noChangeArrowheads="1"/>
          </p:cNvSpPr>
          <p:nvPr/>
        </p:nvSpPr>
        <p:spPr bwMode="auto">
          <a:xfrm>
            <a:off x="8396288" y="3733801"/>
            <a:ext cx="144462" cy="144463"/>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89" name="Oval 13"/>
          <p:cNvSpPr>
            <a:spLocks noChangeArrowheads="1"/>
          </p:cNvSpPr>
          <p:nvPr/>
        </p:nvSpPr>
        <p:spPr bwMode="auto">
          <a:xfrm>
            <a:off x="9475788" y="3733801"/>
            <a:ext cx="144462" cy="144463"/>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0" name="Oval 14"/>
          <p:cNvSpPr>
            <a:spLocks noChangeArrowheads="1"/>
          </p:cNvSpPr>
          <p:nvPr/>
        </p:nvSpPr>
        <p:spPr bwMode="auto">
          <a:xfrm>
            <a:off x="8180388" y="4381501"/>
            <a:ext cx="144462" cy="144463"/>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1" name="Oval 15"/>
          <p:cNvSpPr>
            <a:spLocks noChangeArrowheads="1"/>
          </p:cNvSpPr>
          <p:nvPr/>
        </p:nvSpPr>
        <p:spPr bwMode="auto">
          <a:xfrm>
            <a:off x="6956426" y="4957763"/>
            <a:ext cx="144463" cy="144462"/>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2" name="Oval 16"/>
          <p:cNvSpPr>
            <a:spLocks noChangeArrowheads="1"/>
          </p:cNvSpPr>
          <p:nvPr/>
        </p:nvSpPr>
        <p:spPr bwMode="auto">
          <a:xfrm>
            <a:off x="7172326" y="4310063"/>
            <a:ext cx="144463" cy="144462"/>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3" name="Oval 17"/>
          <p:cNvSpPr>
            <a:spLocks noChangeArrowheads="1"/>
          </p:cNvSpPr>
          <p:nvPr/>
        </p:nvSpPr>
        <p:spPr bwMode="auto">
          <a:xfrm>
            <a:off x="8035926" y="4957763"/>
            <a:ext cx="144463" cy="144462"/>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4" name="Oval 18"/>
          <p:cNvSpPr>
            <a:spLocks noChangeArrowheads="1"/>
          </p:cNvSpPr>
          <p:nvPr/>
        </p:nvSpPr>
        <p:spPr bwMode="auto">
          <a:xfrm>
            <a:off x="9043988" y="4957763"/>
            <a:ext cx="144462" cy="144462"/>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5" name="Oval 19"/>
          <p:cNvSpPr>
            <a:spLocks noChangeArrowheads="1"/>
          </p:cNvSpPr>
          <p:nvPr/>
        </p:nvSpPr>
        <p:spPr bwMode="auto">
          <a:xfrm>
            <a:off x="9259888" y="4310063"/>
            <a:ext cx="144462" cy="144462"/>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6" name="Oval 20"/>
          <p:cNvSpPr>
            <a:spLocks noChangeArrowheads="1"/>
          </p:cNvSpPr>
          <p:nvPr/>
        </p:nvSpPr>
        <p:spPr bwMode="auto">
          <a:xfrm>
            <a:off x="7172326" y="3517901"/>
            <a:ext cx="144463" cy="144463"/>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7" name="Oval 21"/>
          <p:cNvSpPr>
            <a:spLocks noChangeArrowheads="1"/>
          </p:cNvSpPr>
          <p:nvPr/>
        </p:nvSpPr>
        <p:spPr bwMode="auto">
          <a:xfrm>
            <a:off x="7604126" y="3949701"/>
            <a:ext cx="144463" cy="144463"/>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8" name="Oval 22"/>
          <p:cNvSpPr>
            <a:spLocks noChangeArrowheads="1"/>
          </p:cNvSpPr>
          <p:nvPr/>
        </p:nvSpPr>
        <p:spPr bwMode="auto">
          <a:xfrm>
            <a:off x="8828088" y="4741863"/>
            <a:ext cx="144462" cy="144462"/>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3509450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ayt Numarası Yer Tutucusu 6"/>
          <p:cNvSpPr>
            <a:spLocks noGrp="1"/>
          </p:cNvSpPr>
          <p:nvPr>
            <p:ph type="sldNum" sz="quarter" idx="12"/>
          </p:nvPr>
        </p:nvSpPr>
        <p:spPr/>
        <p:txBody>
          <a:bodyPr/>
          <a:lstStyle/>
          <a:p>
            <a:fld id="{A7B282BA-2D8D-4F34-AB13-4FF039B70B11}" type="slidenum">
              <a:rPr lang="tr-TR" altLang="tr-TR"/>
              <a:pPr/>
              <a:t>7</a:t>
            </a:fld>
            <a:endParaRPr lang="tr-TR" altLang="tr-TR"/>
          </a:p>
        </p:txBody>
      </p:sp>
      <p:sp>
        <p:nvSpPr>
          <p:cNvPr id="51202" name="Rectangle 2"/>
          <p:cNvSpPr>
            <a:spLocks noGrp="1" noChangeArrowheads="1"/>
          </p:cNvSpPr>
          <p:nvPr>
            <p:ph type="title"/>
          </p:nvPr>
        </p:nvSpPr>
        <p:spPr/>
        <p:txBody>
          <a:bodyPr/>
          <a:lstStyle/>
          <a:p>
            <a:endParaRPr lang="tr-TR" altLang="tr-TR"/>
          </a:p>
        </p:txBody>
      </p:sp>
      <p:sp>
        <p:nvSpPr>
          <p:cNvPr id="51203" name="Rectangle 3"/>
          <p:cNvSpPr>
            <a:spLocks noGrp="1" noChangeArrowheads="1"/>
          </p:cNvSpPr>
          <p:nvPr>
            <p:ph type="body" sz="half" idx="1"/>
          </p:nvPr>
        </p:nvSpPr>
        <p:spPr/>
        <p:txBody>
          <a:bodyPr/>
          <a:lstStyle/>
          <a:p>
            <a:endParaRPr lang="tr-TR" altLang="tr-TR"/>
          </a:p>
        </p:txBody>
      </p:sp>
      <p:sp>
        <p:nvSpPr>
          <p:cNvPr id="51204" name="Rectangle 4"/>
          <p:cNvSpPr>
            <a:spLocks noGrp="1" noChangeArrowheads="1"/>
          </p:cNvSpPr>
          <p:nvPr>
            <p:ph type="body" sz="half" idx="2"/>
          </p:nvPr>
        </p:nvSpPr>
        <p:spPr/>
        <p:txBody>
          <a:bodyPr/>
          <a:lstStyle/>
          <a:p>
            <a:endParaRPr lang="tr-TR" altLang="tr-TR"/>
          </a:p>
        </p:txBody>
      </p:sp>
      <p:sp>
        <p:nvSpPr>
          <p:cNvPr id="51205" name="Rectangle 5"/>
          <p:cNvSpPr>
            <a:spLocks noChangeArrowheads="1"/>
          </p:cNvSpPr>
          <p:nvPr/>
        </p:nvSpPr>
        <p:spPr bwMode="auto">
          <a:xfrm>
            <a:off x="1981200" y="19050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buFontTx/>
              <a:buChar char="•"/>
            </a:pPr>
            <a:r>
              <a:rPr lang="tr-TR" altLang="tr-TR" sz="2000" i="1" u="sng"/>
              <a:t>C2 uzay grubu:</a:t>
            </a:r>
            <a:r>
              <a:rPr lang="tr-TR" altLang="tr-TR" sz="2000"/>
              <a:t> A</a:t>
            </a:r>
            <a:r>
              <a:rPr lang="el-GR" altLang="tr-TR" sz="2000" baseline="-25000">
                <a:cs typeface="Arial" panose="020B0604020202020204" pitchFamily="34" charset="0"/>
              </a:rPr>
              <a:t>Π</a:t>
            </a:r>
            <a:r>
              <a:rPr lang="tr-TR" altLang="tr-TR" sz="2000" baseline="-25000"/>
              <a:t> </a:t>
            </a:r>
            <a:r>
              <a:rPr lang="tr-TR" altLang="tr-TR" sz="2000"/>
              <a:t>2’li ekseninin </a:t>
            </a:r>
            <a:r>
              <a:rPr lang="tr-TR" altLang="tr-TR" sz="2000" b="1"/>
              <a:t>b </a:t>
            </a:r>
            <a:r>
              <a:rPr lang="tr-TR" altLang="tr-TR" sz="2000"/>
              <a:t>doğrultusunda başlangıçtan geçtiğini kabul edelim. C merkezli olduğundan </a:t>
            </a:r>
            <a:r>
              <a:rPr lang="tr-TR" altLang="tr-TR" sz="2000" b="1"/>
              <a:t>a</a:t>
            </a:r>
            <a:r>
              <a:rPr lang="tr-TR" altLang="tr-TR" sz="2000"/>
              <a:t>/2, </a:t>
            </a:r>
            <a:r>
              <a:rPr lang="tr-TR" altLang="tr-TR" sz="2000" b="1"/>
              <a:t>b</a:t>
            </a:r>
            <a:r>
              <a:rPr lang="tr-TR" altLang="tr-TR" sz="2000"/>
              <a:t>/2 de de bir örgü noktası vardır. A</a:t>
            </a:r>
            <a:r>
              <a:rPr lang="el-GR" altLang="tr-TR" sz="2000" baseline="-25000">
                <a:cs typeface="Arial" panose="020B0604020202020204" pitchFamily="34" charset="0"/>
              </a:rPr>
              <a:t>Π</a:t>
            </a:r>
            <a:r>
              <a:rPr lang="tr-TR" altLang="tr-TR" sz="2000"/>
              <a:t>.a bileşimi B</a:t>
            </a:r>
            <a:r>
              <a:rPr lang="el-GR" altLang="tr-TR" sz="2000" baseline="-25000">
                <a:cs typeface="Arial" panose="020B0604020202020204" pitchFamily="34" charset="0"/>
              </a:rPr>
              <a:t>Π</a:t>
            </a:r>
            <a:r>
              <a:rPr lang="tr-TR" altLang="tr-TR" sz="2000"/>
              <a:t> 2’li eksenini, A</a:t>
            </a:r>
            <a:r>
              <a:rPr lang="el-GR" altLang="tr-TR" sz="2000" baseline="-25000">
                <a:cs typeface="Arial" panose="020B0604020202020204" pitchFamily="34" charset="0"/>
              </a:rPr>
              <a:t>Π</a:t>
            </a:r>
            <a:r>
              <a:rPr lang="tr-TR" altLang="tr-TR" sz="2000"/>
              <a:t>.</a:t>
            </a:r>
            <a:r>
              <a:rPr lang="tr-TR" altLang="tr-TR" sz="2000" b="1"/>
              <a:t>a/</a:t>
            </a:r>
            <a:r>
              <a:rPr lang="tr-TR" altLang="tr-TR" sz="2000"/>
              <a:t>2 bileşimi de E</a:t>
            </a:r>
            <a:r>
              <a:rPr lang="el-GR" altLang="tr-TR" sz="2000" baseline="-25000">
                <a:cs typeface="Arial" panose="020B0604020202020204" pitchFamily="34" charset="0"/>
              </a:rPr>
              <a:t>Π</a:t>
            </a:r>
            <a:r>
              <a:rPr lang="tr-TR" altLang="tr-TR" sz="2000"/>
              <a:t> ikili eksenini verir. </a:t>
            </a:r>
            <a:r>
              <a:rPr lang="tr-TR" altLang="tr-TR" sz="2000" b="1"/>
              <a:t>b</a:t>
            </a:r>
            <a:r>
              <a:rPr lang="tr-TR" altLang="tr-TR" sz="2000"/>
              <a:t>/2 ötelemesi A</a:t>
            </a:r>
            <a:r>
              <a:rPr lang="el-GR" altLang="tr-TR" sz="2000" baseline="-25000">
                <a:cs typeface="Arial" panose="020B0604020202020204" pitchFamily="34" charset="0"/>
              </a:rPr>
              <a:t>Π</a:t>
            </a:r>
            <a:r>
              <a:rPr lang="tr-TR" altLang="tr-TR" sz="2000"/>
              <a:t> ye paralel olduğundan A</a:t>
            </a:r>
            <a:r>
              <a:rPr lang="el-GR" altLang="tr-TR" sz="2000" baseline="-25000">
                <a:cs typeface="Arial" panose="020B0604020202020204" pitchFamily="34" charset="0"/>
              </a:rPr>
              <a:t>Π</a:t>
            </a:r>
            <a:r>
              <a:rPr lang="tr-TR" altLang="tr-TR" sz="2000"/>
              <a:t>. (</a:t>
            </a:r>
            <a:r>
              <a:rPr lang="tr-TR" altLang="tr-TR" sz="2000" b="1"/>
              <a:t>a+b</a:t>
            </a:r>
            <a:r>
              <a:rPr lang="tr-TR" altLang="tr-TR" sz="2000"/>
              <a:t>)/2 bileşimi E</a:t>
            </a:r>
            <a:r>
              <a:rPr lang="el-GR" altLang="tr-TR" sz="2000" baseline="-25000">
                <a:cs typeface="Arial" panose="020B0604020202020204" pitchFamily="34" charset="0"/>
              </a:rPr>
              <a:t>Π</a:t>
            </a:r>
            <a:r>
              <a:rPr lang="tr-TR" altLang="tr-TR" sz="2000"/>
              <a:t> nin bir 2’li vida ekseni olmasını gerektirir. A</a:t>
            </a:r>
            <a:r>
              <a:rPr lang="el-GR" altLang="tr-TR" sz="2000" baseline="-25000">
                <a:cs typeface="Arial" panose="020B0604020202020204" pitchFamily="34" charset="0"/>
              </a:rPr>
              <a:t>Π</a:t>
            </a:r>
            <a:r>
              <a:rPr lang="tr-TR" altLang="tr-TR" sz="2000"/>
              <a:t> ile E</a:t>
            </a:r>
            <a:r>
              <a:rPr lang="el-GR" altLang="tr-TR" sz="2000" baseline="-25000">
                <a:cs typeface="Arial" panose="020B0604020202020204" pitchFamily="34" charset="0"/>
              </a:rPr>
              <a:t>Π</a:t>
            </a:r>
            <a:r>
              <a:rPr lang="tr-TR" altLang="tr-TR" sz="2000"/>
              <a:t> uzaklığı a/4 kadardır. B</a:t>
            </a:r>
            <a:r>
              <a:rPr lang="el-GR" altLang="tr-TR" sz="2000" baseline="-25000">
                <a:cs typeface="Arial" panose="020B0604020202020204" pitchFamily="34" charset="0"/>
              </a:rPr>
              <a:t>Π</a:t>
            </a:r>
            <a:r>
              <a:rPr lang="tr-TR" altLang="tr-TR" sz="2000"/>
              <a:t> ikili ekseni E</a:t>
            </a:r>
            <a:r>
              <a:rPr lang="el-GR" altLang="tr-TR" sz="2000" baseline="-25000">
                <a:cs typeface="Arial" panose="020B0604020202020204" pitchFamily="34" charset="0"/>
              </a:rPr>
              <a:t>Π</a:t>
            </a:r>
            <a:r>
              <a:rPr lang="tr-TR" altLang="tr-TR" sz="2000"/>
              <a:t> yi F</a:t>
            </a:r>
            <a:r>
              <a:rPr lang="el-GR" altLang="tr-TR" sz="2000" baseline="-25000">
                <a:cs typeface="Arial" panose="020B0604020202020204" pitchFamily="34" charset="0"/>
              </a:rPr>
              <a:t>Π</a:t>
            </a:r>
            <a:r>
              <a:rPr lang="tr-TR" altLang="tr-TR" sz="2000"/>
              <a:t> ye götürür. A</a:t>
            </a:r>
            <a:r>
              <a:rPr lang="el-GR" altLang="tr-TR" sz="2000" baseline="-25000">
                <a:cs typeface="Arial" panose="020B0604020202020204" pitchFamily="34" charset="0"/>
              </a:rPr>
              <a:t>Π</a:t>
            </a:r>
            <a:r>
              <a:rPr lang="tr-TR" altLang="tr-TR" sz="2000"/>
              <a:t>.</a:t>
            </a:r>
            <a:r>
              <a:rPr lang="tr-TR" altLang="tr-TR" sz="2000" b="1"/>
              <a:t>c</a:t>
            </a:r>
            <a:r>
              <a:rPr lang="tr-TR" altLang="tr-TR" sz="2000"/>
              <a:t>=C</a:t>
            </a:r>
            <a:r>
              <a:rPr lang="el-GR" altLang="tr-TR" sz="2000" baseline="-25000">
                <a:cs typeface="Arial" panose="020B0604020202020204" pitchFamily="34" charset="0"/>
              </a:rPr>
              <a:t>Π</a:t>
            </a:r>
            <a:r>
              <a:rPr lang="tr-TR" altLang="tr-TR" sz="2000"/>
              <a:t>, A</a:t>
            </a:r>
            <a:r>
              <a:rPr lang="el-GR" altLang="tr-TR" sz="2000" baseline="-25000">
                <a:cs typeface="Arial" panose="020B0604020202020204" pitchFamily="34" charset="0"/>
              </a:rPr>
              <a:t>Π</a:t>
            </a:r>
            <a:r>
              <a:rPr lang="tr-TR" altLang="tr-TR" sz="2000"/>
              <a:t>. (</a:t>
            </a:r>
            <a:r>
              <a:rPr lang="tr-TR" altLang="tr-TR" sz="2000" b="1"/>
              <a:t>a+c</a:t>
            </a:r>
            <a:r>
              <a:rPr lang="tr-TR" altLang="tr-TR" sz="2000"/>
              <a:t>)=D</a:t>
            </a:r>
            <a:r>
              <a:rPr lang="el-GR" altLang="tr-TR" sz="2000" baseline="-25000">
                <a:cs typeface="Arial" panose="020B0604020202020204" pitchFamily="34" charset="0"/>
              </a:rPr>
              <a:t>Π</a:t>
            </a:r>
            <a:r>
              <a:rPr lang="tr-TR" altLang="tr-TR" sz="2000"/>
              <a:t> ve G</a:t>
            </a:r>
            <a:r>
              <a:rPr lang="el-GR" altLang="tr-TR" sz="2000" baseline="-25000">
                <a:cs typeface="Arial" panose="020B0604020202020204" pitchFamily="34" charset="0"/>
              </a:rPr>
              <a:t>Π</a:t>
            </a:r>
            <a:r>
              <a:rPr lang="tr-TR" altLang="tr-TR" sz="2000"/>
              <a:t>, H</a:t>
            </a:r>
            <a:r>
              <a:rPr lang="el-GR" altLang="tr-TR" sz="2000" baseline="-25000">
                <a:cs typeface="Arial" panose="020B0604020202020204" pitchFamily="34" charset="0"/>
              </a:rPr>
              <a:t>Π</a:t>
            </a:r>
            <a:r>
              <a:rPr lang="tr-TR" altLang="tr-TR" sz="2000"/>
              <a:t> ve E</a:t>
            </a:r>
            <a:r>
              <a:rPr lang="el-GR" altLang="tr-TR" sz="2000" baseline="-25000">
                <a:cs typeface="Arial" panose="020B0604020202020204" pitchFamily="34" charset="0"/>
              </a:rPr>
              <a:t>Π</a:t>
            </a:r>
            <a:r>
              <a:rPr lang="tr-TR" altLang="tr-TR" sz="2000"/>
              <a:t> vida eksenleri oluşur. </a:t>
            </a:r>
          </a:p>
        </p:txBody>
      </p:sp>
      <p:sp>
        <p:nvSpPr>
          <p:cNvPr id="51206" name="Rectangle 6"/>
          <p:cNvSpPr>
            <a:spLocks noChangeArrowheads="1"/>
          </p:cNvSpPr>
          <p:nvPr/>
        </p:nvSpPr>
        <p:spPr bwMode="auto">
          <a:xfrm>
            <a:off x="6172200" y="19050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buFontTx/>
              <a:buChar char="•"/>
            </a:pPr>
            <a:r>
              <a:rPr lang="tr-TR" altLang="tr-TR" sz="2000"/>
              <a:t>C2 uzay grubunun ab yüzünde görülen eksenleri:</a:t>
            </a:r>
          </a:p>
          <a:p>
            <a:pPr>
              <a:lnSpc>
                <a:spcPct val="90000"/>
              </a:lnSpc>
              <a:spcBef>
                <a:spcPct val="20000"/>
              </a:spcBef>
              <a:buFontTx/>
              <a:buChar char="•"/>
            </a:pPr>
            <a:endParaRPr lang="tr-TR" altLang="tr-TR" sz="2000"/>
          </a:p>
          <a:p>
            <a:pPr>
              <a:lnSpc>
                <a:spcPct val="90000"/>
              </a:lnSpc>
              <a:spcBef>
                <a:spcPct val="20000"/>
              </a:spcBef>
            </a:pPr>
            <a:r>
              <a:rPr lang="tr-TR" altLang="tr-TR" sz="2000"/>
              <a:t>    A</a:t>
            </a:r>
            <a:r>
              <a:rPr lang="el-GR" altLang="tr-TR" sz="2000" baseline="-25000">
                <a:cs typeface="Arial" panose="020B0604020202020204" pitchFamily="34" charset="0"/>
              </a:rPr>
              <a:t>Π </a:t>
            </a:r>
            <a:r>
              <a:rPr lang="tr-TR" altLang="tr-TR" sz="2000" baseline="-25000">
                <a:cs typeface="Arial" panose="020B0604020202020204" pitchFamily="34" charset="0"/>
              </a:rPr>
              <a:t>   </a:t>
            </a:r>
            <a:r>
              <a:rPr lang="tr-TR" altLang="tr-TR" sz="2000"/>
              <a:t>E</a:t>
            </a:r>
            <a:r>
              <a:rPr lang="el-GR" altLang="tr-TR" sz="2000" baseline="-25000">
                <a:cs typeface="Arial" panose="020B0604020202020204" pitchFamily="34" charset="0"/>
              </a:rPr>
              <a:t>Π </a:t>
            </a:r>
            <a:r>
              <a:rPr lang="tr-TR" altLang="tr-TR" sz="2000" baseline="-25000">
                <a:cs typeface="Arial" panose="020B0604020202020204" pitchFamily="34" charset="0"/>
              </a:rPr>
              <a:t>    </a:t>
            </a:r>
            <a:r>
              <a:rPr lang="tr-TR" altLang="tr-TR" sz="2000"/>
              <a:t>B</a:t>
            </a:r>
            <a:r>
              <a:rPr lang="el-GR" altLang="tr-TR" sz="2000" baseline="-25000">
                <a:cs typeface="Arial" panose="020B0604020202020204" pitchFamily="34" charset="0"/>
              </a:rPr>
              <a:t>Π</a:t>
            </a:r>
            <a:r>
              <a:rPr lang="tr-TR" altLang="tr-TR" sz="2000" baseline="-25000"/>
              <a:t>      </a:t>
            </a:r>
            <a:r>
              <a:rPr lang="tr-TR" altLang="tr-TR" sz="2000"/>
              <a:t>F</a:t>
            </a:r>
            <a:r>
              <a:rPr lang="el-GR" altLang="tr-TR" sz="2000" baseline="-25000">
                <a:cs typeface="Arial" panose="020B0604020202020204" pitchFamily="34" charset="0"/>
              </a:rPr>
              <a:t>Π</a:t>
            </a:r>
            <a:r>
              <a:rPr lang="tr-TR" altLang="tr-TR" sz="2000" baseline="-25000"/>
              <a:t>      </a:t>
            </a:r>
            <a:r>
              <a:rPr lang="tr-TR" altLang="tr-TR" sz="2000"/>
              <a:t>A</a:t>
            </a:r>
            <a:r>
              <a:rPr lang="el-GR" altLang="tr-TR" sz="2000" baseline="-25000">
                <a:cs typeface="Arial" panose="020B0604020202020204" pitchFamily="34" charset="0"/>
              </a:rPr>
              <a:t>Π</a:t>
            </a:r>
            <a:r>
              <a:rPr lang="tr-TR" altLang="tr-TR" sz="2000" baseline="-25000"/>
              <a:t> </a:t>
            </a:r>
          </a:p>
          <a:p>
            <a:pPr>
              <a:lnSpc>
                <a:spcPct val="90000"/>
              </a:lnSpc>
              <a:spcBef>
                <a:spcPct val="20000"/>
              </a:spcBef>
            </a:pPr>
            <a:endParaRPr lang="tr-TR" altLang="tr-TR" sz="2000" baseline="-25000"/>
          </a:p>
          <a:p>
            <a:pPr>
              <a:lnSpc>
                <a:spcPct val="90000"/>
              </a:lnSpc>
              <a:spcBef>
                <a:spcPct val="20000"/>
              </a:spcBef>
            </a:pPr>
            <a:r>
              <a:rPr lang="tr-TR" altLang="tr-TR" sz="2000"/>
              <a:t>     </a:t>
            </a:r>
            <a:r>
              <a:rPr lang="tr-TR" altLang="tr-TR" sz="2000" b="1"/>
              <a:t>b</a:t>
            </a:r>
          </a:p>
          <a:p>
            <a:pPr>
              <a:lnSpc>
                <a:spcPct val="90000"/>
              </a:lnSpc>
              <a:spcBef>
                <a:spcPct val="20000"/>
              </a:spcBef>
            </a:pPr>
            <a:endParaRPr lang="tr-TR" altLang="tr-TR" sz="2000" b="1"/>
          </a:p>
          <a:p>
            <a:pPr>
              <a:lnSpc>
                <a:spcPct val="90000"/>
              </a:lnSpc>
              <a:spcBef>
                <a:spcPct val="20000"/>
              </a:spcBef>
            </a:pPr>
            <a:r>
              <a:rPr lang="tr-TR" altLang="tr-TR" sz="2000" b="1"/>
              <a:t>                         b</a:t>
            </a:r>
            <a:r>
              <a:rPr lang="tr-TR" altLang="tr-TR" sz="2000"/>
              <a:t>/2</a:t>
            </a:r>
          </a:p>
          <a:p>
            <a:pPr>
              <a:lnSpc>
                <a:spcPct val="90000"/>
              </a:lnSpc>
              <a:spcBef>
                <a:spcPct val="20000"/>
              </a:spcBef>
            </a:pPr>
            <a:endParaRPr lang="tr-TR" altLang="tr-TR" sz="2000" b="1"/>
          </a:p>
          <a:p>
            <a:pPr>
              <a:lnSpc>
                <a:spcPct val="90000"/>
              </a:lnSpc>
              <a:spcBef>
                <a:spcPct val="20000"/>
              </a:spcBef>
            </a:pPr>
            <a:r>
              <a:rPr lang="tr-TR" altLang="tr-TR" sz="2000" b="1"/>
              <a:t>      </a:t>
            </a:r>
            <a:r>
              <a:rPr lang="tr-TR" altLang="tr-TR" sz="2000"/>
              <a:t>O              </a:t>
            </a:r>
            <a:r>
              <a:rPr lang="tr-TR" altLang="tr-TR" sz="2000" b="1"/>
              <a:t>a</a:t>
            </a:r>
            <a:r>
              <a:rPr lang="tr-TR" altLang="tr-TR" sz="2000"/>
              <a:t>/2            </a:t>
            </a:r>
            <a:r>
              <a:rPr lang="tr-TR" altLang="tr-TR" sz="2000" b="1"/>
              <a:t>a</a:t>
            </a:r>
          </a:p>
        </p:txBody>
      </p:sp>
      <p:sp>
        <p:nvSpPr>
          <p:cNvPr id="51207" name="Line 7"/>
          <p:cNvSpPr>
            <a:spLocks noChangeShapeType="1"/>
          </p:cNvSpPr>
          <p:nvPr/>
        </p:nvSpPr>
        <p:spPr bwMode="auto">
          <a:xfrm>
            <a:off x="6816726" y="3589338"/>
            <a:ext cx="20875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08" name="Line 8"/>
          <p:cNvSpPr>
            <a:spLocks noChangeShapeType="1"/>
          </p:cNvSpPr>
          <p:nvPr/>
        </p:nvSpPr>
        <p:spPr bwMode="auto">
          <a:xfrm>
            <a:off x="6816725" y="3302000"/>
            <a:ext cx="0" cy="1511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09" name="Line 9"/>
          <p:cNvSpPr>
            <a:spLocks noChangeShapeType="1"/>
          </p:cNvSpPr>
          <p:nvPr/>
        </p:nvSpPr>
        <p:spPr bwMode="auto">
          <a:xfrm>
            <a:off x="6816726" y="4813300"/>
            <a:ext cx="20875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0" name="Line 10"/>
          <p:cNvSpPr>
            <a:spLocks noChangeShapeType="1"/>
          </p:cNvSpPr>
          <p:nvPr/>
        </p:nvSpPr>
        <p:spPr bwMode="auto">
          <a:xfrm>
            <a:off x="8904288" y="3373438"/>
            <a:ext cx="0" cy="1439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1" name="Line 11"/>
          <p:cNvSpPr>
            <a:spLocks noChangeShapeType="1"/>
          </p:cNvSpPr>
          <p:nvPr/>
        </p:nvSpPr>
        <p:spPr bwMode="auto">
          <a:xfrm>
            <a:off x="7319963" y="3446464"/>
            <a:ext cx="0" cy="13668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2" name="Line 12"/>
          <p:cNvSpPr>
            <a:spLocks noChangeShapeType="1"/>
          </p:cNvSpPr>
          <p:nvPr/>
        </p:nvSpPr>
        <p:spPr bwMode="auto">
          <a:xfrm>
            <a:off x="7824788" y="3373438"/>
            <a:ext cx="0" cy="1439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3" name="Line 13"/>
          <p:cNvSpPr>
            <a:spLocks noChangeShapeType="1"/>
          </p:cNvSpPr>
          <p:nvPr/>
        </p:nvSpPr>
        <p:spPr bwMode="auto">
          <a:xfrm>
            <a:off x="8401050" y="3373438"/>
            <a:ext cx="0" cy="1439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4" name="Line 14"/>
          <p:cNvSpPr>
            <a:spLocks noChangeShapeType="1"/>
          </p:cNvSpPr>
          <p:nvPr/>
        </p:nvSpPr>
        <p:spPr bwMode="auto">
          <a:xfrm>
            <a:off x="6816726" y="4813300"/>
            <a:ext cx="20875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5" name="Line 15"/>
          <p:cNvSpPr>
            <a:spLocks noChangeShapeType="1"/>
          </p:cNvSpPr>
          <p:nvPr/>
        </p:nvSpPr>
        <p:spPr bwMode="auto">
          <a:xfrm>
            <a:off x="6816726" y="4813300"/>
            <a:ext cx="10080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6" name="Line 16"/>
          <p:cNvSpPr>
            <a:spLocks noChangeShapeType="1"/>
          </p:cNvSpPr>
          <p:nvPr/>
        </p:nvSpPr>
        <p:spPr bwMode="auto">
          <a:xfrm flipV="1">
            <a:off x="7824788" y="4238626"/>
            <a:ext cx="0" cy="5746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7" name="Line 17"/>
          <p:cNvSpPr>
            <a:spLocks noChangeShapeType="1"/>
          </p:cNvSpPr>
          <p:nvPr/>
        </p:nvSpPr>
        <p:spPr bwMode="auto">
          <a:xfrm flipV="1">
            <a:off x="6816726" y="4238626"/>
            <a:ext cx="1008063" cy="5746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8" name="Line 18"/>
          <p:cNvSpPr>
            <a:spLocks noChangeShapeType="1"/>
          </p:cNvSpPr>
          <p:nvPr/>
        </p:nvSpPr>
        <p:spPr bwMode="auto">
          <a:xfrm flipV="1">
            <a:off x="6816725" y="3589338"/>
            <a:ext cx="0"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9" name="Oval 19"/>
          <p:cNvSpPr>
            <a:spLocks noChangeArrowheads="1"/>
          </p:cNvSpPr>
          <p:nvPr/>
        </p:nvSpPr>
        <p:spPr bwMode="auto">
          <a:xfrm>
            <a:off x="6743700" y="3157538"/>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20" name="Oval 20"/>
          <p:cNvSpPr>
            <a:spLocks noChangeArrowheads="1"/>
          </p:cNvSpPr>
          <p:nvPr/>
        </p:nvSpPr>
        <p:spPr bwMode="auto">
          <a:xfrm>
            <a:off x="7248525" y="3157538"/>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21" name="Oval 21"/>
          <p:cNvSpPr>
            <a:spLocks noChangeArrowheads="1"/>
          </p:cNvSpPr>
          <p:nvPr/>
        </p:nvSpPr>
        <p:spPr bwMode="auto">
          <a:xfrm>
            <a:off x="7751764" y="3157538"/>
            <a:ext cx="122237"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22" name="Oval 22"/>
          <p:cNvSpPr>
            <a:spLocks noChangeArrowheads="1"/>
          </p:cNvSpPr>
          <p:nvPr/>
        </p:nvSpPr>
        <p:spPr bwMode="auto">
          <a:xfrm>
            <a:off x="8328025" y="3157538"/>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23" name="Oval 23"/>
          <p:cNvSpPr>
            <a:spLocks noChangeArrowheads="1"/>
          </p:cNvSpPr>
          <p:nvPr/>
        </p:nvSpPr>
        <p:spPr bwMode="auto">
          <a:xfrm>
            <a:off x="8832850" y="3157538"/>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24" name="Line 24"/>
          <p:cNvSpPr>
            <a:spLocks noChangeShapeType="1"/>
          </p:cNvSpPr>
          <p:nvPr/>
        </p:nvSpPr>
        <p:spPr bwMode="auto">
          <a:xfrm flipH="1" flipV="1">
            <a:off x="7248525" y="3013076"/>
            <a:ext cx="714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25" name="Line 25"/>
          <p:cNvSpPr>
            <a:spLocks noChangeShapeType="1"/>
          </p:cNvSpPr>
          <p:nvPr/>
        </p:nvSpPr>
        <p:spPr bwMode="auto">
          <a:xfrm>
            <a:off x="7248526" y="3373438"/>
            <a:ext cx="14287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26" name="Line 26"/>
          <p:cNvSpPr>
            <a:spLocks noChangeShapeType="1"/>
          </p:cNvSpPr>
          <p:nvPr/>
        </p:nvSpPr>
        <p:spPr bwMode="auto">
          <a:xfrm flipH="1" flipV="1">
            <a:off x="8328026" y="3086101"/>
            <a:ext cx="144463"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27" name="Line 27"/>
          <p:cNvSpPr>
            <a:spLocks noChangeShapeType="1"/>
          </p:cNvSpPr>
          <p:nvPr/>
        </p:nvSpPr>
        <p:spPr bwMode="auto">
          <a:xfrm>
            <a:off x="8328026" y="3373438"/>
            <a:ext cx="144463"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039123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ayt Numarası Yer Tutucusu 6"/>
          <p:cNvSpPr>
            <a:spLocks noGrp="1"/>
          </p:cNvSpPr>
          <p:nvPr>
            <p:ph type="sldNum" sz="quarter" idx="12"/>
          </p:nvPr>
        </p:nvSpPr>
        <p:spPr/>
        <p:txBody>
          <a:bodyPr/>
          <a:lstStyle/>
          <a:p>
            <a:fld id="{3F10D83B-12C0-4C37-A625-9E01A67116CA}" type="slidenum">
              <a:rPr lang="tr-TR" altLang="tr-TR"/>
              <a:pPr/>
              <a:t>8</a:t>
            </a:fld>
            <a:endParaRPr lang="tr-TR" altLang="tr-TR"/>
          </a:p>
        </p:txBody>
      </p:sp>
      <p:sp>
        <p:nvSpPr>
          <p:cNvPr id="52226" name="Rectangle 2"/>
          <p:cNvSpPr>
            <a:spLocks noGrp="1" noChangeArrowheads="1"/>
          </p:cNvSpPr>
          <p:nvPr>
            <p:ph type="title"/>
          </p:nvPr>
        </p:nvSpPr>
        <p:spPr/>
        <p:txBody>
          <a:bodyPr/>
          <a:lstStyle/>
          <a:p>
            <a:endParaRPr lang="tr-TR" altLang="tr-TR"/>
          </a:p>
        </p:txBody>
      </p:sp>
      <p:sp>
        <p:nvSpPr>
          <p:cNvPr id="52227" name="Rectangle 3"/>
          <p:cNvSpPr>
            <a:spLocks noGrp="1" noChangeArrowheads="1"/>
          </p:cNvSpPr>
          <p:nvPr>
            <p:ph type="body" sz="half" idx="1"/>
          </p:nvPr>
        </p:nvSpPr>
        <p:spPr>
          <a:xfrm>
            <a:off x="1905000" y="1981200"/>
            <a:ext cx="4114800" cy="4114800"/>
          </a:xfrm>
        </p:spPr>
        <p:txBody>
          <a:bodyPr/>
          <a:lstStyle/>
          <a:p>
            <a:r>
              <a:rPr lang="tr-TR" altLang="tr-TR"/>
              <a:t>C2 uzay grubu: Bir atomun koordinatları (x, y, z) ise birim hücre içinde bundan başka (x, y, z); (1/2+x, ½+y, z); (1/2-x, ½+y, z) noktalarında da birer atom vardır.</a:t>
            </a:r>
          </a:p>
        </p:txBody>
      </p:sp>
      <p:sp>
        <p:nvSpPr>
          <p:cNvPr id="52228" name="Rectangle 4"/>
          <p:cNvSpPr>
            <a:spLocks noGrp="1" noChangeArrowheads="1"/>
          </p:cNvSpPr>
          <p:nvPr>
            <p:ph type="body" sz="half" idx="2"/>
          </p:nvPr>
        </p:nvSpPr>
        <p:spPr/>
        <p:txBody>
          <a:bodyPr/>
          <a:lstStyle/>
          <a:p>
            <a:endParaRPr lang="tr-TR" altLang="tr-TR"/>
          </a:p>
        </p:txBody>
      </p:sp>
      <p:sp>
        <p:nvSpPr>
          <p:cNvPr id="52229" name="Rectangle 5"/>
          <p:cNvSpPr>
            <a:spLocks noChangeArrowheads="1"/>
          </p:cNvSpPr>
          <p:nvPr/>
        </p:nvSpPr>
        <p:spPr bwMode="auto">
          <a:xfrm>
            <a:off x="5943600" y="1981200"/>
            <a:ext cx="41148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endParaRPr lang="tr-TR" altLang="tr-TR" sz="2800"/>
          </a:p>
          <a:p>
            <a:pPr>
              <a:spcBef>
                <a:spcPct val="20000"/>
              </a:spcBef>
            </a:pPr>
            <a:r>
              <a:rPr lang="tr-TR" altLang="tr-TR" sz="2800"/>
              <a:t>     A</a:t>
            </a:r>
            <a:r>
              <a:rPr lang="el-GR" altLang="tr-TR" sz="2800" baseline="-25000">
                <a:cs typeface="Arial" panose="020B0604020202020204" pitchFamily="34" charset="0"/>
              </a:rPr>
              <a:t>Π </a:t>
            </a:r>
            <a:r>
              <a:rPr lang="tr-TR" altLang="tr-TR" sz="2800"/>
              <a:t>      E</a:t>
            </a:r>
            <a:r>
              <a:rPr lang="el-GR" altLang="tr-TR" sz="2800" baseline="-25000">
                <a:cs typeface="Arial" panose="020B0604020202020204" pitchFamily="34" charset="0"/>
              </a:rPr>
              <a:t>Π </a:t>
            </a:r>
            <a:r>
              <a:rPr lang="tr-TR" altLang="tr-TR" sz="2800"/>
              <a:t> B</a:t>
            </a:r>
            <a:r>
              <a:rPr lang="el-GR" altLang="tr-TR" sz="2800" baseline="-25000">
                <a:cs typeface="Arial" panose="020B0604020202020204" pitchFamily="34" charset="0"/>
              </a:rPr>
              <a:t>Π </a:t>
            </a:r>
            <a:r>
              <a:rPr lang="tr-TR" altLang="tr-TR" sz="2800" baseline="-25000">
                <a:cs typeface="Arial" panose="020B0604020202020204" pitchFamily="34" charset="0"/>
              </a:rPr>
              <a:t>   </a:t>
            </a:r>
            <a:r>
              <a:rPr lang="tr-TR" altLang="tr-TR" sz="2800"/>
              <a:t>F</a:t>
            </a:r>
            <a:r>
              <a:rPr lang="el-GR" altLang="tr-TR" sz="2800" baseline="-25000">
                <a:cs typeface="Arial" panose="020B0604020202020204" pitchFamily="34" charset="0"/>
              </a:rPr>
              <a:t>Π</a:t>
            </a:r>
            <a:r>
              <a:rPr lang="tr-TR" altLang="tr-TR" sz="2800" baseline="-25000">
                <a:cs typeface="Arial" panose="020B0604020202020204" pitchFamily="34" charset="0"/>
              </a:rPr>
              <a:t>  </a:t>
            </a:r>
            <a:r>
              <a:rPr lang="el-GR" altLang="tr-TR" sz="2800" baseline="-25000">
                <a:cs typeface="Arial" panose="020B0604020202020204" pitchFamily="34" charset="0"/>
              </a:rPr>
              <a:t> </a:t>
            </a:r>
            <a:r>
              <a:rPr lang="tr-TR" altLang="tr-TR" sz="2800"/>
              <a:t>A</a:t>
            </a:r>
            <a:r>
              <a:rPr lang="el-GR" altLang="tr-TR" sz="2800" baseline="-25000">
                <a:cs typeface="Arial" panose="020B0604020202020204" pitchFamily="34" charset="0"/>
              </a:rPr>
              <a:t>Π </a:t>
            </a:r>
            <a:endParaRPr lang="tr-TR" altLang="tr-TR" sz="2800" baseline="-25000">
              <a:cs typeface="Arial" panose="020B0604020202020204" pitchFamily="34" charset="0"/>
            </a:endParaRPr>
          </a:p>
          <a:p>
            <a:pPr>
              <a:spcBef>
                <a:spcPct val="20000"/>
              </a:spcBef>
            </a:pPr>
            <a:r>
              <a:rPr lang="tr-TR" altLang="tr-TR" sz="2800" baseline="-25000">
                <a:cs typeface="Arial" panose="020B0604020202020204" pitchFamily="34" charset="0"/>
              </a:rPr>
              <a:t>                +    </a:t>
            </a:r>
          </a:p>
          <a:p>
            <a:pPr>
              <a:spcBef>
                <a:spcPct val="20000"/>
              </a:spcBef>
            </a:pPr>
            <a:r>
              <a:rPr lang="tr-TR" altLang="tr-TR" sz="2800"/>
              <a:t>  C</a:t>
            </a:r>
            <a:r>
              <a:rPr lang="el-GR" altLang="tr-TR" sz="2800" baseline="-25000">
                <a:cs typeface="Arial" panose="020B0604020202020204" pitchFamily="34" charset="0"/>
              </a:rPr>
              <a:t>Π </a:t>
            </a:r>
            <a:r>
              <a:rPr lang="tr-TR" altLang="tr-TR" sz="2800" baseline="-25000">
                <a:cs typeface="Arial" panose="020B0604020202020204" pitchFamily="34" charset="0"/>
              </a:rPr>
              <a:t>   </a:t>
            </a:r>
            <a:r>
              <a:rPr lang="tr-TR" altLang="tr-TR"/>
              <a:t>G</a:t>
            </a:r>
            <a:r>
              <a:rPr lang="el-GR" altLang="tr-TR" baseline="-25000">
                <a:cs typeface="Arial" panose="020B0604020202020204" pitchFamily="34" charset="0"/>
              </a:rPr>
              <a:t>Π </a:t>
            </a:r>
            <a:r>
              <a:rPr lang="tr-TR" altLang="tr-TR"/>
              <a:t>   D</a:t>
            </a:r>
            <a:r>
              <a:rPr lang="el-GR" altLang="tr-TR" baseline="-25000">
                <a:cs typeface="Arial" panose="020B0604020202020204" pitchFamily="34" charset="0"/>
              </a:rPr>
              <a:t>Π </a:t>
            </a:r>
            <a:r>
              <a:rPr lang="tr-TR" altLang="tr-TR"/>
              <a:t>        H</a:t>
            </a:r>
            <a:r>
              <a:rPr lang="el-GR" altLang="tr-TR" baseline="-25000">
                <a:cs typeface="Arial" panose="020B0604020202020204" pitchFamily="34" charset="0"/>
              </a:rPr>
              <a:t>Π </a:t>
            </a:r>
            <a:endParaRPr lang="tr-TR" altLang="tr-TR" baseline="-25000">
              <a:cs typeface="Arial" panose="020B0604020202020204" pitchFamily="34" charset="0"/>
            </a:endParaRPr>
          </a:p>
          <a:p>
            <a:pPr>
              <a:spcBef>
                <a:spcPct val="20000"/>
              </a:spcBef>
            </a:pPr>
            <a:r>
              <a:rPr lang="tr-TR" altLang="tr-TR" sz="2800" baseline="-25000">
                <a:cs typeface="Arial" panose="020B0604020202020204" pitchFamily="34" charset="0"/>
              </a:rPr>
              <a:t>    </a:t>
            </a:r>
            <a:r>
              <a:rPr lang="tr-TR" altLang="tr-TR" sz="2800">
                <a:cs typeface="Arial" panose="020B0604020202020204" pitchFamily="34" charset="0"/>
              </a:rPr>
              <a:t>c      </a:t>
            </a:r>
            <a:r>
              <a:rPr lang="tr-TR" altLang="tr-TR" sz="2800"/>
              <a:t>  </a:t>
            </a:r>
            <a:r>
              <a:rPr lang="tr-TR" altLang="tr-TR" sz="2800">
                <a:cs typeface="Arial" panose="020B0604020202020204" pitchFamily="34" charset="0"/>
              </a:rPr>
              <a:t>  +         +</a:t>
            </a:r>
          </a:p>
          <a:p>
            <a:pPr>
              <a:spcBef>
                <a:spcPct val="20000"/>
              </a:spcBef>
            </a:pPr>
            <a:r>
              <a:rPr lang="tr-TR" altLang="tr-TR"/>
              <a:t>       </a:t>
            </a:r>
            <a:r>
              <a:rPr lang="el-GR" altLang="tr-TR" baseline="-25000">
                <a:cs typeface="Arial" panose="020B0604020202020204" pitchFamily="34" charset="0"/>
              </a:rPr>
              <a:t> </a:t>
            </a:r>
            <a:r>
              <a:rPr lang="tr-TR" altLang="tr-TR"/>
              <a:t>     E</a:t>
            </a:r>
            <a:r>
              <a:rPr lang="el-GR" altLang="tr-TR" baseline="-25000">
                <a:cs typeface="Arial" panose="020B0604020202020204" pitchFamily="34" charset="0"/>
              </a:rPr>
              <a:t>Π</a:t>
            </a:r>
            <a:r>
              <a:rPr lang="tr-TR" altLang="tr-TR" baseline="-25000">
                <a:cs typeface="Arial" panose="020B0604020202020204" pitchFamily="34" charset="0"/>
              </a:rPr>
              <a:t>    </a:t>
            </a:r>
            <a:r>
              <a:rPr lang="el-GR" altLang="tr-TR" baseline="-25000">
                <a:cs typeface="Arial" panose="020B0604020202020204" pitchFamily="34" charset="0"/>
              </a:rPr>
              <a:t> </a:t>
            </a:r>
            <a:r>
              <a:rPr lang="tr-TR" altLang="tr-TR"/>
              <a:t> F</a:t>
            </a:r>
            <a:r>
              <a:rPr lang="el-GR" altLang="tr-TR" baseline="-25000">
                <a:cs typeface="Arial" panose="020B0604020202020204" pitchFamily="34" charset="0"/>
              </a:rPr>
              <a:t>Π</a:t>
            </a:r>
            <a:r>
              <a:rPr lang="tr-TR" altLang="tr-TR" sz="2800"/>
              <a:t>   a</a:t>
            </a:r>
          </a:p>
        </p:txBody>
      </p:sp>
      <p:sp>
        <p:nvSpPr>
          <p:cNvPr id="52230" name="Line 6"/>
          <p:cNvSpPr>
            <a:spLocks noChangeShapeType="1"/>
          </p:cNvSpPr>
          <p:nvPr/>
        </p:nvSpPr>
        <p:spPr bwMode="auto">
          <a:xfrm>
            <a:off x="7096126" y="3089275"/>
            <a:ext cx="24479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31" name="Line 7"/>
          <p:cNvSpPr>
            <a:spLocks noChangeShapeType="1"/>
          </p:cNvSpPr>
          <p:nvPr/>
        </p:nvSpPr>
        <p:spPr bwMode="auto">
          <a:xfrm flipH="1">
            <a:off x="8896350" y="3089275"/>
            <a:ext cx="649288"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32" name="Line 8"/>
          <p:cNvSpPr>
            <a:spLocks noChangeShapeType="1"/>
          </p:cNvSpPr>
          <p:nvPr/>
        </p:nvSpPr>
        <p:spPr bwMode="auto">
          <a:xfrm flipH="1">
            <a:off x="6448425" y="3089275"/>
            <a:ext cx="64770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33" name="Line 9"/>
          <p:cNvSpPr>
            <a:spLocks noChangeShapeType="1"/>
          </p:cNvSpPr>
          <p:nvPr/>
        </p:nvSpPr>
        <p:spPr bwMode="auto">
          <a:xfrm>
            <a:off x="6448426" y="4386263"/>
            <a:ext cx="24479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34" name="Oval 10"/>
          <p:cNvSpPr>
            <a:spLocks noChangeArrowheads="1"/>
          </p:cNvSpPr>
          <p:nvPr/>
        </p:nvSpPr>
        <p:spPr bwMode="auto">
          <a:xfrm>
            <a:off x="7023100" y="2946400"/>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35" name="Oval 11"/>
          <p:cNvSpPr>
            <a:spLocks noChangeArrowheads="1"/>
          </p:cNvSpPr>
          <p:nvPr/>
        </p:nvSpPr>
        <p:spPr bwMode="auto">
          <a:xfrm>
            <a:off x="7599364" y="2946400"/>
            <a:ext cx="122237"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36" name="Oval 12"/>
          <p:cNvSpPr>
            <a:spLocks noChangeArrowheads="1"/>
          </p:cNvSpPr>
          <p:nvPr/>
        </p:nvSpPr>
        <p:spPr bwMode="auto">
          <a:xfrm>
            <a:off x="8175625" y="2946400"/>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37" name="Oval 13"/>
          <p:cNvSpPr>
            <a:spLocks noChangeArrowheads="1"/>
          </p:cNvSpPr>
          <p:nvPr/>
        </p:nvSpPr>
        <p:spPr bwMode="auto">
          <a:xfrm>
            <a:off x="8823325" y="2946400"/>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38" name="Oval 14"/>
          <p:cNvSpPr>
            <a:spLocks noChangeArrowheads="1"/>
          </p:cNvSpPr>
          <p:nvPr/>
        </p:nvSpPr>
        <p:spPr bwMode="auto">
          <a:xfrm>
            <a:off x="8535989" y="3594100"/>
            <a:ext cx="122237"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39" name="Oval 15"/>
          <p:cNvSpPr>
            <a:spLocks noChangeArrowheads="1"/>
          </p:cNvSpPr>
          <p:nvPr/>
        </p:nvSpPr>
        <p:spPr bwMode="auto">
          <a:xfrm>
            <a:off x="6735764" y="3594100"/>
            <a:ext cx="122237"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0" name="Oval 16"/>
          <p:cNvSpPr>
            <a:spLocks noChangeArrowheads="1"/>
          </p:cNvSpPr>
          <p:nvPr/>
        </p:nvSpPr>
        <p:spPr bwMode="auto">
          <a:xfrm>
            <a:off x="7312025" y="3594100"/>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1" name="Oval 17"/>
          <p:cNvSpPr>
            <a:spLocks noChangeArrowheads="1"/>
          </p:cNvSpPr>
          <p:nvPr/>
        </p:nvSpPr>
        <p:spPr bwMode="auto">
          <a:xfrm>
            <a:off x="7959725" y="3594100"/>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2" name="Oval 18"/>
          <p:cNvSpPr>
            <a:spLocks noChangeArrowheads="1"/>
          </p:cNvSpPr>
          <p:nvPr/>
        </p:nvSpPr>
        <p:spPr bwMode="auto">
          <a:xfrm>
            <a:off x="9472614" y="2946400"/>
            <a:ext cx="122237"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3" name="Oval 19"/>
          <p:cNvSpPr>
            <a:spLocks noChangeArrowheads="1"/>
          </p:cNvSpPr>
          <p:nvPr/>
        </p:nvSpPr>
        <p:spPr bwMode="auto">
          <a:xfrm>
            <a:off x="9183689" y="3594100"/>
            <a:ext cx="122237"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4" name="Oval 20"/>
          <p:cNvSpPr>
            <a:spLocks noChangeArrowheads="1"/>
          </p:cNvSpPr>
          <p:nvPr/>
        </p:nvSpPr>
        <p:spPr bwMode="auto">
          <a:xfrm>
            <a:off x="7023100" y="4241800"/>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5" name="Oval 21"/>
          <p:cNvSpPr>
            <a:spLocks noChangeArrowheads="1"/>
          </p:cNvSpPr>
          <p:nvPr/>
        </p:nvSpPr>
        <p:spPr bwMode="auto">
          <a:xfrm>
            <a:off x="7599364" y="4241800"/>
            <a:ext cx="122237"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6" name="Oval 22"/>
          <p:cNvSpPr>
            <a:spLocks noChangeArrowheads="1"/>
          </p:cNvSpPr>
          <p:nvPr/>
        </p:nvSpPr>
        <p:spPr bwMode="auto">
          <a:xfrm>
            <a:off x="6375400" y="4241800"/>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7" name="Oval 23"/>
          <p:cNvSpPr>
            <a:spLocks noChangeArrowheads="1"/>
          </p:cNvSpPr>
          <p:nvPr/>
        </p:nvSpPr>
        <p:spPr bwMode="auto">
          <a:xfrm>
            <a:off x="8823325" y="4241800"/>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8" name="Oval 24"/>
          <p:cNvSpPr>
            <a:spLocks noChangeArrowheads="1"/>
          </p:cNvSpPr>
          <p:nvPr/>
        </p:nvSpPr>
        <p:spPr bwMode="auto">
          <a:xfrm>
            <a:off x="8175625" y="4241800"/>
            <a:ext cx="122238" cy="266700"/>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49" name="Oval 25"/>
          <p:cNvSpPr>
            <a:spLocks noChangeArrowheads="1"/>
          </p:cNvSpPr>
          <p:nvPr/>
        </p:nvSpPr>
        <p:spPr bwMode="auto">
          <a:xfrm>
            <a:off x="7167563" y="3378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50" name="Oval 26"/>
          <p:cNvSpPr>
            <a:spLocks noChangeArrowheads="1"/>
          </p:cNvSpPr>
          <p:nvPr/>
        </p:nvSpPr>
        <p:spPr bwMode="auto">
          <a:xfrm>
            <a:off x="7456488" y="39544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51" name="Oval 27"/>
          <p:cNvSpPr>
            <a:spLocks noChangeArrowheads="1"/>
          </p:cNvSpPr>
          <p:nvPr/>
        </p:nvSpPr>
        <p:spPr bwMode="auto">
          <a:xfrm>
            <a:off x="8391526" y="33782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52" name="Oval 28"/>
          <p:cNvSpPr>
            <a:spLocks noChangeArrowheads="1"/>
          </p:cNvSpPr>
          <p:nvPr/>
        </p:nvSpPr>
        <p:spPr bwMode="auto">
          <a:xfrm>
            <a:off x="8607426" y="39544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2253" name="Line 29"/>
          <p:cNvSpPr>
            <a:spLocks noChangeShapeType="1"/>
          </p:cNvSpPr>
          <p:nvPr/>
        </p:nvSpPr>
        <p:spPr bwMode="auto">
          <a:xfrm flipH="1">
            <a:off x="7599364" y="2873376"/>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54" name="Line 30"/>
          <p:cNvSpPr>
            <a:spLocks noChangeShapeType="1"/>
          </p:cNvSpPr>
          <p:nvPr/>
        </p:nvSpPr>
        <p:spPr bwMode="auto">
          <a:xfrm flipH="1">
            <a:off x="7599363" y="3162301"/>
            <a:ext cx="144462"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55" name="Line 31"/>
          <p:cNvSpPr>
            <a:spLocks noChangeShapeType="1"/>
          </p:cNvSpPr>
          <p:nvPr/>
        </p:nvSpPr>
        <p:spPr bwMode="auto">
          <a:xfrm flipH="1">
            <a:off x="8823326" y="2873376"/>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56" name="Line 32"/>
          <p:cNvSpPr>
            <a:spLocks noChangeShapeType="1"/>
          </p:cNvSpPr>
          <p:nvPr/>
        </p:nvSpPr>
        <p:spPr bwMode="auto">
          <a:xfrm flipH="1">
            <a:off x="8823326" y="3162301"/>
            <a:ext cx="144463"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57" name="Line 33"/>
          <p:cNvSpPr>
            <a:spLocks noChangeShapeType="1"/>
          </p:cNvSpPr>
          <p:nvPr/>
        </p:nvSpPr>
        <p:spPr bwMode="auto">
          <a:xfrm flipH="1">
            <a:off x="7312025" y="3522664"/>
            <a:ext cx="71438"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58" name="Line 34"/>
          <p:cNvSpPr>
            <a:spLocks noChangeShapeType="1"/>
          </p:cNvSpPr>
          <p:nvPr/>
        </p:nvSpPr>
        <p:spPr bwMode="auto">
          <a:xfrm flipH="1">
            <a:off x="8535989" y="3522664"/>
            <a:ext cx="71437"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59" name="Line 35"/>
          <p:cNvSpPr>
            <a:spLocks noChangeShapeType="1"/>
          </p:cNvSpPr>
          <p:nvPr/>
        </p:nvSpPr>
        <p:spPr bwMode="auto">
          <a:xfrm flipH="1">
            <a:off x="7312026" y="381000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60" name="Line 36"/>
          <p:cNvSpPr>
            <a:spLocks noChangeShapeType="1"/>
          </p:cNvSpPr>
          <p:nvPr/>
        </p:nvSpPr>
        <p:spPr bwMode="auto">
          <a:xfrm flipH="1">
            <a:off x="8535988" y="3738563"/>
            <a:ext cx="1444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61" name="Line 37"/>
          <p:cNvSpPr>
            <a:spLocks noChangeShapeType="1"/>
          </p:cNvSpPr>
          <p:nvPr/>
        </p:nvSpPr>
        <p:spPr bwMode="auto">
          <a:xfrm flipH="1">
            <a:off x="7023101" y="4170363"/>
            <a:ext cx="144463"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62" name="Line 38"/>
          <p:cNvSpPr>
            <a:spLocks noChangeShapeType="1"/>
          </p:cNvSpPr>
          <p:nvPr/>
        </p:nvSpPr>
        <p:spPr bwMode="auto">
          <a:xfrm flipH="1">
            <a:off x="8175626" y="4170363"/>
            <a:ext cx="144463"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63" name="Line 39"/>
          <p:cNvSpPr>
            <a:spLocks noChangeShapeType="1"/>
          </p:cNvSpPr>
          <p:nvPr/>
        </p:nvSpPr>
        <p:spPr bwMode="auto">
          <a:xfrm flipH="1">
            <a:off x="7023101" y="4386263"/>
            <a:ext cx="144463"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2264" name="Line 40"/>
          <p:cNvSpPr>
            <a:spLocks noChangeShapeType="1"/>
          </p:cNvSpPr>
          <p:nvPr/>
        </p:nvSpPr>
        <p:spPr bwMode="auto">
          <a:xfrm flipH="1">
            <a:off x="8175626" y="4386263"/>
            <a:ext cx="144463"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22234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ayt Numarası Yer Tutucusu 6"/>
          <p:cNvSpPr>
            <a:spLocks noGrp="1"/>
          </p:cNvSpPr>
          <p:nvPr>
            <p:ph type="sldNum" sz="quarter" idx="12"/>
          </p:nvPr>
        </p:nvSpPr>
        <p:spPr/>
        <p:txBody>
          <a:bodyPr/>
          <a:lstStyle/>
          <a:p>
            <a:fld id="{06E76A14-C8A7-4B32-A377-5416D3DA1AEC}" type="slidenum">
              <a:rPr lang="tr-TR" altLang="tr-TR"/>
              <a:pPr/>
              <a:t>9</a:t>
            </a:fld>
            <a:endParaRPr lang="tr-TR" altLang="tr-TR"/>
          </a:p>
        </p:txBody>
      </p:sp>
      <p:sp>
        <p:nvSpPr>
          <p:cNvPr id="53250" name="Rectangle 2"/>
          <p:cNvSpPr>
            <a:spLocks noGrp="1" noChangeArrowheads="1"/>
          </p:cNvSpPr>
          <p:nvPr>
            <p:ph type="title"/>
          </p:nvPr>
        </p:nvSpPr>
        <p:spPr/>
        <p:txBody>
          <a:bodyPr/>
          <a:lstStyle/>
          <a:p>
            <a:r>
              <a:rPr lang="tr-TR" altLang="tr-TR"/>
              <a:t>Vida Eksenlerinin Bileşimi</a:t>
            </a:r>
          </a:p>
        </p:txBody>
      </p:sp>
      <p:sp>
        <p:nvSpPr>
          <p:cNvPr id="53251" name="Rectangle 3"/>
          <p:cNvSpPr>
            <a:spLocks noGrp="1" noChangeArrowheads="1"/>
          </p:cNvSpPr>
          <p:nvPr>
            <p:ph type="body" sz="half" idx="1"/>
          </p:nvPr>
        </p:nvSpPr>
        <p:spPr/>
        <p:txBody>
          <a:bodyPr/>
          <a:lstStyle/>
          <a:p>
            <a:endParaRPr lang="tr-TR" altLang="tr-TR"/>
          </a:p>
        </p:txBody>
      </p:sp>
      <p:sp>
        <p:nvSpPr>
          <p:cNvPr id="53252" name="Rectangle 4"/>
          <p:cNvSpPr>
            <a:spLocks noGrp="1" noChangeArrowheads="1"/>
          </p:cNvSpPr>
          <p:nvPr>
            <p:ph type="body" sz="half" idx="2"/>
          </p:nvPr>
        </p:nvSpPr>
        <p:spPr/>
        <p:txBody>
          <a:bodyPr/>
          <a:lstStyle/>
          <a:p>
            <a:endParaRPr lang="tr-TR" altLang="tr-TR"/>
          </a:p>
        </p:txBody>
      </p:sp>
      <p:sp>
        <p:nvSpPr>
          <p:cNvPr id="53253" name="Rectangle 5"/>
          <p:cNvSpPr>
            <a:spLocks noChangeArrowheads="1"/>
          </p:cNvSpPr>
          <p:nvPr/>
        </p:nvSpPr>
        <p:spPr bwMode="auto">
          <a:xfrm>
            <a:off x="1981200" y="18288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80000"/>
              </a:lnSpc>
              <a:spcBef>
                <a:spcPct val="20000"/>
              </a:spcBef>
              <a:buFontTx/>
              <a:buChar char="•"/>
            </a:pPr>
            <a:r>
              <a:rPr lang="tr-TR" altLang="tr-TR" sz="2000"/>
              <a:t>Nokta gruplarını incelerken; A</a:t>
            </a:r>
            <a:r>
              <a:rPr lang="el-GR" altLang="tr-TR" sz="2000" baseline="-25000">
                <a:cs typeface="Arial" panose="020B0604020202020204" pitchFamily="34" charset="0"/>
              </a:rPr>
              <a:t>α</a:t>
            </a:r>
            <a:r>
              <a:rPr lang="tr-TR" altLang="tr-TR" sz="2000"/>
              <a:t>.B</a:t>
            </a:r>
            <a:r>
              <a:rPr lang="el-GR" altLang="tr-TR" sz="2000" baseline="-25000">
                <a:cs typeface="Arial" panose="020B0604020202020204" pitchFamily="34" charset="0"/>
              </a:rPr>
              <a:t>β</a:t>
            </a:r>
            <a:r>
              <a:rPr lang="tr-TR" altLang="tr-TR" sz="2000"/>
              <a:t>=C</a:t>
            </a:r>
            <a:r>
              <a:rPr lang="el-GR" altLang="tr-TR" sz="2000" baseline="-25000">
                <a:cs typeface="Arial" panose="020B0604020202020204" pitchFamily="34" charset="0"/>
              </a:rPr>
              <a:t>γ</a:t>
            </a:r>
            <a:r>
              <a:rPr lang="tr-TR" altLang="tr-TR" sz="2000" baseline="-25000"/>
              <a:t> </a:t>
            </a:r>
            <a:r>
              <a:rPr lang="tr-TR" altLang="tr-TR" sz="2000"/>
              <a:t>olduğunu görmüştük.</a:t>
            </a:r>
          </a:p>
          <a:p>
            <a:pPr>
              <a:lnSpc>
                <a:spcPct val="80000"/>
              </a:lnSpc>
              <a:spcBef>
                <a:spcPct val="20000"/>
              </a:spcBef>
              <a:buFontTx/>
              <a:buChar char="•"/>
            </a:pPr>
            <a:r>
              <a:rPr lang="tr-TR" altLang="tr-TR" sz="2000"/>
              <a:t>Cosw= </a:t>
            </a:r>
            <a:r>
              <a:rPr lang="tr-TR" altLang="tr-TR" sz="2000" u="sng"/>
              <a:t>cosU.cosV+cosW </a:t>
            </a:r>
          </a:p>
          <a:p>
            <a:pPr>
              <a:lnSpc>
                <a:spcPct val="80000"/>
              </a:lnSpc>
              <a:spcBef>
                <a:spcPct val="20000"/>
              </a:spcBef>
            </a:pPr>
            <a:r>
              <a:rPr lang="tr-TR" altLang="tr-TR" sz="2000"/>
              <a:t>                      sinU.sinV</a:t>
            </a:r>
          </a:p>
          <a:p>
            <a:pPr>
              <a:lnSpc>
                <a:spcPct val="80000"/>
              </a:lnSpc>
              <a:spcBef>
                <a:spcPct val="20000"/>
              </a:spcBef>
            </a:pPr>
            <a:r>
              <a:rPr lang="tr-TR" altLang="tr-TR" sz="2000"/>
              <a:t>     bağıntısı yardımıyla dihedral nokta gruplarını elde etmiştik. Bunlardan 222, 322, 422, 622 de son iki eksen ikili eksen olduğundan</a:t>
            </a:r>
            <a:r>
              <a:rPr lang="el-GR" altLang="tr-TR" sz="2000">
                <a:cs typeface="Arial" panose="020B0604020202020204" pitchFamily="34" charset="0"/>
              </a:rPr>
              <a:t>α</a:t>
            </a:r>
            <a:r>
              <a:rPr lang="tr-TR" altLang="tr-TR" sz="2000">
                <a:cs typeface="Arial" panose="020B0604020202020204" pitchFamily="34" charset="0"/>
              </a:rPr>
              <a:t>=</a:t>
            </a:r>
            <a:r>
              <a:rPr lang="el-GR" altLang="tr-TR" sz="2000">
                <a:cs typeface="Arial" panose="020B0604020202020204" pitchFamily="34" charset="0"/>
              </a:rPr>
              <a:t>β</a:t>
            </a:r>
            <a:r>
              <a:rPr lang="tr-TR" altLang="tr-TR" sz="2000">
                <a:cs typeface="Arial" panose="020B0604020202020204" pitchFamily="34" charset="0"/>
              </a:rPr>
              <a:t>=</a:t>
            </a:r>
            <a:r>
              <a:rPr lang="el-GR" altLang="tr-TR" sz="2000">
                <a:cs typeface="Arial" panose="020B0604020202020204" pitchFamily="34" charset="0"/>
              </a:rPr>
              <a:t>π</a:t>
            </a:r>
            <a:r>
              <a:rPr lang="tr-TR" altLang="tr-TR" sz="2000"/>
              <a:t> dir. (</a:t>
            </a:r>
            <a:r>
              <a:rPr lang="el-GR" altLang="tr-TR" sz="2000">
                <a:cs typeface="Arial" panose="020B0604020202020204" pitchFamily="34" charset="0"/>
              </a:rPr>
              <a:t>α</a:t>
            </a:r>
            <a:r>
              <a:rPr lang="tr-TR" altLang="tr-TR" sz="2000"/>
              <a:t>/2=U, </a:t>
            </a:r>
            <a:r>
              <a:rPr lang="el-GR" altLang="tr-TR" sz="2000">
                <a:cs typeface="Arial" panose="020B0604020202020204" pitchFamily="34" charset="0"/>
              </a:rPr>
              <a:t>β</a:t>
            </a:r>
            <a:r>
              <a:rPr lang="tr-TR" altLang="tr-TR" sz="2000"/>
              <a:t>/2=V,</a:t>
            </a:r>
            <a:r>
              <a:rPr lang="el-GR" altLang="tr-TR" sz="2000">
                <a:cs typeface="Arial" panose="020B0604020202020204" pitchFamily="34" charset="0"/>
              </a:rPr>
              <a:t>γ</a:t>
            </a:r>
            <a:r>
              <a:rPr lang="tr-TR" altLang="tr-TR" sz="2000"/>
              <a:t>/2=W ve u, v, w eksenler arasındaki açılar idi.) Yukarıdaki bağıntıda cosw=cosW ve dolayısıyla w=W=</a:t>
            </a:r>
            <a:r>
              <a:rPr lang="el-GR" altLang="tr-TR" sz="2000">
                <a:cs typeface="Arial" panose="020B0604020202020204" pitchFamily="34" charset="0"/>
              </a:rPr>
              <a:t>γ</a:t>
            </a:r>
            <a:r>
              <a:rPr lang="tr-TR" altLang="tr-TR" sz="2000"/>
              <a:t>/2 dir. Bu dört nokta grubu için, A</a:t>
            </a:r>
            <a:r>
              <a:rPr lang="el-GR" altLang="tr-TR" sz="2000" baseline="-25000">
                <a:cs typeface="Arial" panose="020B0604020202020204" pitchFamily="34" charset="0"/>
              </a:rPr>
              <a:t>π</a:t>
            </a:r>
            <a:r>
              <a:rPr lang="tr-TR" altLang="tr-TR" sz="2000"/>
              <a:t>.B</a:t>
            </a:r>
            <a:r>
              <a:rPr lang="el-GR" altLang="tr-TR" sz="2000" baseline="-25000">
                <a:cs typeface="Arial" panose="020B0604020202020204" pitchFamily="34" charset="0"/>
              </a:rPr>
              <a:t>π</a:t>
            </a:r>
            <a:r>
              <a:rPr lang="tr-TR" altLang="tr-TR" sz="2000"/>
              <a:t>=C</a:t>
            </a:r>
            <a:r>
              <a:rPr lang="tr-TR" altLang="tr-TR" sz="2000" baseline="-25000"/>
              <a:t>2w</a:t>
            </a:r>
            <a:r>
              <a:rPr lang="tr-TR" altLang="tr-TR" sz="2000"/>
              <a:t> . u=v=</a:t>
            </a:r>
            <a:r>
              <a:rPr lang="el-GR" altLang="tr-TR" sz="2000">
                <a:cs typeface="Arial" panose="020B0604020202020204" pitchFamily="34" charset="0"/>
              </a:rPr>
              <a:t>π</a:t>
            </a:r>
            <a:r>
              <a:rPr lang="tr-TR" altLang="tr-TR" sz="2000"/>
              <a:t>/2 olduğundan C ekseni diğer ikisine diktir.</a:t>
            </a:r>
          </a:p>
        </p:txBody>
      </p:sp>
      <p:sp>
        <p:nvSpPr>
          <p:cNvPr id="53254" name="Rectangle 6"/>
          <p:cNvSpPr>
            <a:spLocks noChangeArrowheads="1"/>
          </p:cNvSpPr>
          <p:nvPr/>
        </p:nvSpPr>
        <p:spPr bwMode="auto">
          <a:xfrm>
            <a:off x="6096000" y="18288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80000"/>
              </a:lnSpc>
              <a:spcBef>
                <a:spcPct val="20000"/>
              </a:spcBef>
              <a:buFontTx/>
              <a:buChar char="•"/>
            </a:pPr>
            <a:r>
              <a:rPr lang="tr-TR" altLang="tr-TR" sz="2000"/>
              <a:t>Şimdi A ve B eksenlerinin vida ekseni olması halinde C ekseninin yerini bulmaya çalışalım. </a:t>
            </a:r>
          </a:p>
          <a:p>
            <a:pPr>
              <a:lnSpc>
                <a:spcPct val="80000"/>
              </a:lnSpc>
              <a:spcBef>
                <a:spcPct val="20000"/>
              </a:spcBef>
              <a:buFontTx/>
              <a:buChar char="•"/>
            </a:pPr>
            <a:r>
              <a:rPr lang="tr-TR" altLang="tr-TR" sz="2000"/>
              <a:t>A</a:t>
            </a:r>
            <a:r>
              <a:rPr lang="el-GR" altLang="tr-TR" sz="2000" baseline="-25000">
                <a:cs typeface="Arial" panose="020B0604020202020204" pitchFamily="34" charset="0"/>
              </a:rPr>
              <a:t>α</a:t>
            </a:r>
            <a:r>
              <a:rPr lang="tr-TR" altLang="tr-TR" sz="2000"/>
              <a:t> </a:t>
            </a:r>
            <a:r>
              <a:rPr lang="tr-TR" altLang="tr-TR" sz="2000">
                <a:cs typeface="Arial" panose="020B0604020202020204" pitchFamily="34" charset="0"/>
              </a:rPr>
              <a:t>→</a:t>
            </a:r>
            <a:r>
              <a:rPr lang="tr-TR" altLang="tr-TR" sz="2000"/>
              <a:t> A</a:t>
            </a:r>
            <a:r>
              <a:rPr lang="el-GR" altLang="tr-TR" sz="2000" baseline="-25000">
                <a:cs typeface="Arial" panose="020B0604020202020204" pitchFamily="34" charset="0"/>
              </a:rPr>
              <a:t>α</a:t>
            </a:r>
            <a:r>
              <a:rPr lang="tr-TR" altLang="tr-TR" sz="2000" baseline="-25000">
                <a:cs typeface="Arial" panose="020B0604020202020204" pitchFamily="34" charset="0"/>
              </a:rPr>
              <a:t>,t1</a:t>
            </a:r>
            <a:r>
              <a:rPr lang="tr-TR" altLang="tr-TR" sz="2000"/>
              <a:t> ve B</a:t>
            </a:r>
            <a:r>
              <a:rPr lang="el-GR" altLang="tr-TR" sz="2000" baseline="-25000">
                <a:cs typeface="Arial" panose="020B0604020202020204" pitchFamily="34" charset="0"/>
              </a:rPr>
              <a:t>β</a:t>
            </a:r>
            <a:r>
              <a:rPr lang="tr-TR" altLang="tr-TR" sz="2000"/>
              <a:t> </a:t>
            </a:r>
            <a:r>
              <a:rPr lang="tr-TR" altLang="tr-TR" sz="2000">
                <a:cs typeface="Arial" panose="020B0604020202020204" pitchFamily="34" charset="0"/>
              </a:rPr>
              <a:t>→B</a:t>
            </a:r>
            <a:r>
              <a:rPr lang="el-GR" altLang="tr-TR" sz="2000" baseline="-25000">
                <a:cs typeface="Arial" panose="020B0604020202020204" pitchFamily="34" charset="0"/>
              </a:rPr>
              <a:t>β</a:t>
            </a:r>
            <a:r>
              <a:rPr lang="tr-TR" altLang="tr-TR" sz="2000" baseline="-25000">
                <a:cs typeface="Arial" panose="020B0604020202020204" pitchFamily="34" charset="0"/>
              </a:rPr>
              <a:t>,t2</a:t>
            </a:r>
            <a:r>
              <a:rPr lang="tr-TR" altLang="tr-TR" sz="2000"/>
              <a:t> </a:t>
            </a:r>
          </a:p>
          <a:p>
            <a:pPr>
              <a:lnSpc>
                <a:spcPct val="80000"/>
              </a:lnSpc>
              <a:spcBef>
                <a:spcPct val="20000"/>
              </a:spcBef>
              <a:buFontTx/>
              <a:buChar char="•"/>
            </a:pPr>
            <a:r>
              <a:rPr lang="tr-TR" altLang="tr-TR" sz="2000"/>
              <a:t>Bunların bileşimi;</a:t>
            </a:r>
          </a:p>
          <a:p>
            <a:pPr>
              <a:lnSpc>
                <a:spcPct val="80000"/>
              </a:lnSpc>
              <a:spcBef>
                <a:spcPct val="20000"/>
              </a:spcBef>
            </a:pPr>
            <a:r>
              <a:rPr lang="tr-TR" altLang="tr-TR" sz="2000"/>
              <a:t>     A</a:t>
            </a:r>
            <a:r>
              <a:rPr lang="el-GR" altLang="tr-TR" sz="2000" baseline="-25000">
                <a:cs typeface="Arial" panose="020B0604020202020204" pitchFamily="34" charset="0"/>
              </a:rPr>
              <a:t>α</a:t>
            </a:r>
            <a:r>
              <a:rPr lang="tr-TR" altLang="tr-TR" sz="2000" baseline="-25000">
                <a:cs typeface="Arial" panose="020B0604020202020204" pitchFamily="34" charset="0"/>
              </a:rPr>
              <a:t>,t1 </a:t>
            </a:r>
            <a:r>
              <a:rPr lang="tr-TR" altLang="tr-TR" sz="2000"/>
              <a:t>.B</a:t>
            </a:r>
            <a:r>
              <a:rPr lang="el-GR" altLang="tr-TR" sz="2000" baseline="-25000">
                <a:cs typeface="Arial" panose="020B0604020202020204" pitchFamily="34" charset="0"/>
              </a:rPr>
              <a:t>β</a:t>
            </a:r>
            <a:r>
              <a:rPr lang="tr-TR" altLang="tr-TR" sz="2000" baseline="-25000">
                <a:cs typeface="Arial" panose="020B0604020202020204" pitchFamily="34" charset="0"/>
              </a:rPr>
              <a:t>,t2 </a:t>
            </a:r>
            <a:r>
              <a:rPr lang="tr-TR" altLang="tr-TR" sz="2000"/>
              <a:t>=t</a:t>
            </a:r>
            <a:r>
              <a:rPr lang="tr-TR" altLang="tr-TR" sz="2000" baseline="-25000"/>
              <a:t>1</a:t>
            </a:r>
            <a:r>
              <a:rPr lang="tr-TR" altLang="tr-TR" sz="2000"/>
              <a:t>.</a:t>
            </a:r>
            <a:r>
              <a:rPr lang="el-GR" altLang="tr-TR" sz="2000" baseline="-25000">
                <a:cs typeface="Arial" panose="020B0604020202020204" pitchFamily="34" charset="0"/>
              </a:rPr>
              <a:t> </a:t>
            </a:r>
            <a:r>
              <a:rPr lang="tr-TR" altLang="tr-TR" sz="2000"/>
              <a:t>A</a:t>
            </a:r>
            <a:r>
              <a:rPr lang="el-GR" altLang="tr-TR" sz="2000" baseline="-25000">
                <a:cs typeface="Arial" panose="020B0604020202020204" pitchFamily="34" charset="0"/>
              </a:rPr>
              <a:t>α </a:t>
            </a:r>
            <a:r>
              <a:rPr lang="tr-TR" altLang="tr-TR" sz="2000"/>
              <a:t>.B</a:t>
            </a:r>
            <a:r>
              <a:rPr lang="el-GR" altLang="tr-TR" sz="2000" baseline="-25000">
                <a:cs typeface="Arial" panose="020B0604020202020204" pitchFamily="34" charset="0"/>
              </a:rPr>
              <a:t>β </a:t>
            </a:r>
            <a:r>
              <a:rPr lang="tr-TR" altLang="tr-TR" sz="2000" baseline="-25000">
                <a:cs typeface="Arial" panose="020B0604020202020204" pitchFamily="34" charset="0"/>
              </a:rPr>
              <a:t> </a:t>
            </a:r>
            <a:r>
              <a:rPr lang="tr-TR" altLang="tr-TR" sz="2000"/>
              <a:t>.t</a:t>
            </a:r>
            <a:r>
              <a:rPr lang="tr-TR" altLang="tr-TR" sz="2000" baseline="-25000">
                <a:cs typeface="Arial" panose="020B0604020202020204" pitchFamily="34" charset="0"/>
              </a:rPr>
              <a:t>2 </a:t>
            </a:r>
            <a:r>
              <a:rPr lang="tr-TR" altLang="tr-TR" sz="2000"/>
              <a:t>=t</a:t>
            </a:r>
            <a:r>
              <a:rPr lang="tr-TR" altLang="tr-TR" sz="2000" baseline="-25000">
                <a:cs typeface="Arial" panose="020B0604020202020204" pitchFamily="34" charset="0"/>
              </a:rPr>
              <a:t>1</a:t>
            </a:r>
            <a:r>
              <a:rPr lang="el-GR" altLang="tr-TR" sz="2000" baseline="-25000">
                <a:cs typeface="Arial" panose="020B0604020202020204" pitchFamily="34" charset="0"/>
              </a:rPr>
              <a:t> </a:t>
            </a:r>
            <a:r>
              <a:rPr lang="tr-TR" altLang="tr-TR" sz="2000"/>
              <a:t>.C</a:t>
            </a:r>
            <a:r>
              <a:rPr lang="el-GR" altLang="tr-TR" sz="2000" baseline="-25000">
                <a:cs typeface="Arial" panose="020B0604020202020204" pitchFamily="34" charset="0"/>
              </a:rPr>
              <a:t>γ </a:t>
            </a:r>
            <a:r>
              <a:rPr lang="tr-TR" altLang="tr-TR" sz="2000"/>
              <a:t>.t</a:t>
            </a:r>
            <a:r>
              <a:rPr lang="tr-TR" altLang="tr-TR" sz="2000" baseline="-25000">
                <a:cs typeface="Arial" panose="020B0604020202020204" pitchFamily="34" charset="0"/>
              </a:rPr>
              <a:t>2</a:t>
            </a:r>
          </a:p>
          <a:p>
            <a:pPr>
              <a:lnSpc>
                <a:spcPct val="80000"/>
              </a:lnSpc>
              <a:spcBef>
                <a:spcPct val="20000"/>
              </a:spcBef>
            </a:pPr>
            <a:r>
              <a:rPr lang="tr-TR" altLang="tr-TR" sz="2000"/>
              <a:t>     t</a:t>
            </a:r>
            <a:r>
              <a:rPr lang="tr-TR" altLang="tr-TR" sz="2000" baseline="-25000">
                <a:cs typeface="Arial" panose="020B0604020202020204" pitchFamily="34" charset="0"/>
              </a:rPr>
              <a:t>1</a:t>
            </a:r>
            <a:r>
              <a:rPr lang="tr-TR" altLang="tr-TR" sz="2000">
                <a:cs typeface="Arial" panose="020B0604020202020204" pitchFamily="34" charset="0"/>
              </a:rPr>
              <a:t> ve t</a:t>
            </a:r>
            <a:r>
              <a:rPr lang="tr-TR" altLang="tr-TR" sz="2000" baseline="-25000">
                <a:cs typeface="Arial" panose="020B0604020202020204" pitchFamily="34" charset="0"/>
              </a:rPr>
              <a:t>2</a:t>
            </a:r>
            <a:r>
              <a:rPr lang="tr-TR" altLang="tr-TR" sz="2000">
                <a:cs typeface="Arial" panose="020B0604020202020204" pitchFamily="34" charset="0"/>
              </a:rPr>
              <a:t>, </a:t>
            </a:r>
            <a:r>
              <a:rPr lang="tr-TR" altLang="tr-TR" sz="2000"/>
              <a:t>A</a:t>
            </a:r>
            <a:r>
              <a:rPr lang="el-GR" altLang="tr-TR" sz="2000" baseline="-25000">
                <a:cs typeface="Arial" panose="020B0604020202020204" pitchFamily="34" charset="0"/>
              </a:rPr>
              <a:t>α</a:t>
            </a:r>
            <a:r>
              <a:rPr lang="tr-TR" altLang="tr-TR" sz="2000">
                <a:cs typeface="Arial" panose="020B0604020202020204" pitchFamily="34" charset="0"/>
              </a:rPr>
              <a:t> ve B</a:t>
            </a:r>
            <a:r>
              <a:rPr lang="el-GR" altLang="tr-TR" sz="2000" baseline="-25000">
                <a:cs typeface="Arial" panose="020B0604020202020204" pitchFamily="34" charset="0"/>
              </a:rPr>
              <a:t>β</a:t>
            </a:r>
            <a:r>
              <a:rPr lang="tr-TR" altLang="tr-TR" sz="2000">
                <a:cs typeface="Arial" panose="020B0604020202020204" pitchFamily="34" charset="0"/>
              </a:rPr>
              <a:t> ya paralel olduğundan, t</a:t>
            </a:r>
            <a:r>
              <a:rPr lang="tr-TR" altLang="tr-TR" sz="2000" baseline="-25000">
                <a:cs typeface="Arial" panose="020B0604020202020204" pitchFamily="34" charset="0"/>
              </a:rPr>
              <a:t>1</a:t>
            </a:r>
            <a:r>
              <a:rPr lang="tr-TR" altLang="tr-TR" sz="2000">
                <a:cs typeface="Arial" panose="020B0604020202020204" pitchFamily="34" charset="0"/>
              </a:rPr>
              <a:t>. </a:t>
            </a:r>
            <a:r>
              <a:rPr lang="tr-TR" altLang="tr-TR" sz="2000"/>
              <a:t>A</a:t>
            </a:r>
            <a:r>
              <a:rPr lang="el-GR" altLang="tr-TR" sz="2000" baseline="-25000">
                <a:cs typeface="Arial" panose="020B0604020202020204" pitchFamily="34" charset="0"/>
              </a:rPr>
              <a:t>α</a:t>
            </a:r>
            <a:r>
              <a:rPr lang="tr-TR" altLang="tr-TR" sz="2000">
                <a:cs typeface="Arial" panose="020B0604020202020204" pitchFamily="34" charset="0"/>
              </a:rPr>
              <a:t> = </a:t>
            </a:r>
            <a:r>
              <a:rPr lang="tr-TR" altLang="tr-TR" sz="2000"/>
              <a:t>A</a:t>
            </a:r>
            <a:r>
              <a:rPr lang="el-GR" altLang="tr-TR" sz="2000" baseline="-25000">
                <a:cs typeface="Arial" panose="020B0604020202020204" pitchFamily="34" charset="0"/>
              </a:rPr>
              <a:t>α</a:t>
            </a:r>
            <a:r>
              <a:rPr lang="tr-TR" altLang="tr-TR" sz="2000">
                <a:cs typeface="Arial" panose="020B0604020202020204" pitchFamily="34" charset="0"/>
              </a:rPr>
              <a:t>.t</a:t>
            </a:r>
            <a:r>
              <a:rPr lang="tr-TR" altLang="tr-TR" sz="2000" baseline="-25000">
                <a:cs typeface="Arial" panose="020B0604020202020204" pitchFamily="34" charset="0"/>
              </a:rPr>
              <a:t>1</a:t>
            </a:r>
            <a:r>
              <a:rPr lang="tr-TR" altLang="tr-TR" sz="2000">
                <a:cs typeface="Arial" panose="020B0604020202020204" pitchFamily="34" charset="0"/>
              </a:rPr>
              <a:t> ve t</a:t>
            </a:r>
            <a:r>
              <a:rPr lang="tr-TR" altLang="tr-TR" sz="2000" baseline="-25000">
                <a:cs typeface="Arial" panose="020B0604020202020204" pitchFamily="34" charset="0"/>
              </a:rPr>
              <a:t>2</a:t>
            </a:r>
            <a:r>
              <a:rPr lang="tr-TR" altLang="tr-TR" sz="2000">
                <a:cs typeface="Arial" panose="020B0604020202020204" pitchFamily="34" charset="0"/>
              </a:rPr>
              <a:t>.B</a:t>
            </a:r>
            <a:r>
              <a:rPr lang="el-GR" altLang="tr-TR" sz="2000" baseline="-25000">
                <a:cs typeface="Arial" panose="020B0604020202020204" pitchFamily="34" charset="0"/>
              </a:rPr>
              <a:t>β</a:t>
            </a:r>
            <a:r>
              <a:rPr lang="tr-TR" altLang="tr-TR" sz="2000">
                <a:cs typeface="Arial" panose="020B0604020202020204" pitchFamily="34" charset="0"/>
              </a:rPr>
              <a:t>=B</a:t>
            </a:r>
            <a:r>
              <a:rPr lang="el-GR" altLang="tr-TR" sz="2000" baseline="-25000">
                <a:cs typeface="Arial" panose="020B0604020202020204" pitchFamily="34" charset="0"/>
              </a:rPr>
              <a:t>β</a:t>
            </a:r>
            <a:r>
              <a:rPr lang="tr-TR" altLang="tr-TR" sz="2000">
                <a:cs typeface="Arial" panose="020B0604020202020204" pitchFamily="34" charset="0"/>
              </a:rPr>
              <a:t>.t</a:t>
            </a:r>
            <a:r>
              <a:rPr lang="tr-TR" altLang="tr-TR" sz="2000" baseline="-25000">
                <a:cs typeface="Arial" panose="020B0604020202020204" pitchFamily="34" charset="0"/>
              </a:rPr>
              <a:t>2</a:t>
            </a:r>
            <a:r>
              <a:rPr lang="tr-TR" altLang="tr-TR" sz="2000">
                <a:cs typeface="Arial" panose="020B0604020202020204" pitchFamily="34" charset="0"/>
              </a:rPr>
              <a:t> dir.</a:t>
            </a:r>
            <a:endParaRPr lang="el-GR" altLang="tr-TR" sz="2000">
              <a:cs typeface="Arial" panose="020B0604020202020204" pitchFamily="34" charset="0"/>
            </a:endParaRPr>
          </a:p>
        </p:txBody>
      </p:sp>
    </p:spTree>
    <p:extLst>
      <p:ext uri="{BB962C8B-B14F-4D97-AF65-F5344CB8AC3E}">
        <p14:creationId xmlns:p14="http://schemas.microsoft.com/office/powerpoint/2010/main" val="32112021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3099</Words>
  <Application>Microsoft Office PowerPoint</Application>
  <PresentationFormat>Geniş ekran</PresentationFormat>
  <Paragraphs>340</Paragraphs>
  <Slides>31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31</vt:i4>
      </vt:variant>
    </vt:vector>
  </HeadingPairs>
  <TitlesOfParts>
    <vt:vector size="37" baseType="lpstr">
      <vt:lpstr>Arial</vt:lpstr>
      <vt:lpstr>Calibri</vt:lpstr>
      <vt:lpstr>Calibri Light</vt:lpstr>
      <vt:lpstr>Comic Sans MS</vt:lpstr>
      <vt:lpstr>Times New Roman</vt:lpstr>
      <vt:lpstr>Office Teması</vt:lpstr>
      <vt:lpstr>X-IŞINLARI KRİSTALOGRAFİSİ</vt:lpstr>
      <vt:lpstr>Uzay Gruplarının Çıkarılışı</vt:lpstr>
      <vt:lpstr>Uzay Gruplarına Örnekler</vt:lpstr>
      <vt:lpstr>PowerPoint Sunusu</vt:lpstr>
      <vt:lpstr>PowerPoint Sunusu</vt:lpstr>
      <vt:lpstr>PowerPoint Sunusu</vt:lpstr>
      <vt:lpstr>PowerPoint Sunusu</vt:lpstr>
      <vt:lpstr>PowerPoint Sunusu</vt:lpstr>
      <vt:lpstr>Vida Eksenlerinin Bileşimi</vt:lpstr>
      <vt:lpstr>PowerPoint Sunusu</vt:lpstr>
      <vt:lpstr>PowerPoint Sunusu</vt:lpstr>
      <vt:lpstr>Kesişmeyen iki vida ekseninin bileşimi</vt:lpstr>
      <vt:lpstr>PowerPoint Sunusu</vt:lpstr>
      <vt:lpstr>222, 322, 422 ve 622 Nokta Gruplarından Elde Edilen Uzay Grupları</vt:lpstr>
      <vt:lpstr>PowerPoint Sunusu</vt:lpstr>
      <vt:lpstr>PowerPoint Sunusu</vt:lpstr>
      <vt:lpstr>PowerPoint Sunusu</vt:lpstr>
      <vt:lpstr>PowerPoint Sunusu</vt:lpstr>
      <vt:lpstr>PowerPoint Sunusu</vt:lpstr>
      <vt:lpstr>P212121 Uzay Grubu</vt:lpstr>
      <vt:lpstr>PowerPoint Sunusu</vt:lpstr>
      <vt:lpstr>PowerPoint Sunusu</vt:lpstr>
      <vt:lpstr>2/m Nokta Grubundan Türeyen Uzay Grupları</vt:lpstr>
      <vt:lpstr>PowerPoint Sunusu</vt:lpstr>
      <vt:lpstr>PowerPoint Sunusu</vt:lpstr>
      <vt:lpstr>Uzay Grupları ile İlgili Bazı Bilgiler</vt:lpstr>
      <vt:lpstr>PowerPoint Sunusu</vt:lpstr>
      <vt:lpstr>Yansıma Koşulları</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Ayhan ELMALI</dc:creator>
  <cp:lastModifiedBy>Ayhan ELMALI</cp:lastModifiedBy>
  <cp:revision>3</cp:revision>
  <dcterms:created xsi:type="dcterms:W3CDTF">2017-03-14T14:07:53Z</dcterms:created>
  <dcterms:modified xsi:type="dcterms:W3CDTF">2017-03-14T14:23:35Z</dcterms:modified>
</cp:coreProperties>
</file>