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7" r:id="rId3"/>
    <p:sldId id="292" r:id="rId4"/>
    <p:sldId id="294" r:id="rId5"/>
    <p:sldId id="283" r:id="rId6"/>
    <p:sldId id="285" r:id="rId7"/>
    <p:sldId id="284" r:id="rId8"/>
    <p:sldId id="301" r:id="rId9"/>
    <p:sldId id="302" r:id="rId10"/>
    <p:sldId id="303" r:id="rId11"/>
    <p:sldId id="295" r:id="rId12"/>
    <p:sldId id="262" r:id="rId13"/>
    <p:sldId id="280" r:id="rId14"/>
    <p:sldId id="281" r:id="rId15"/>
    <p:sldId id="268" r:id="rId16"/>
    <p:sldId id="263" r:id="rId17"/>
    <p:sldId id="264" r:id="rId18"/>
    <p:sldId id="265" r:id="rId19"/>
    <p:sldId id="266" r:id="rId20"/>
    <p:sldId id="267" r:id="rId21"/>
    <p:sldId id="258" r:id="rId22"/>
    <p:sldId id="259" r:id="rId23"/>
    <p:sldId id="260" r:id="rId24"/>
    <p:sldId id="261" r:id="rId25"/>
    <p:sldId id="296" r:id="rId26"/>
    <p:sldId id="269" r:id="rId27"/>
    <p:sldId id="270" r:id="rId28"/>
    <p:sldId id="271" r:id="rId29"/>
    <p:sldId id="288" r:id="rId30"/>
    <p:sldId id="273" r:id="rId31"/>
    <p:sldId id="274" r:id="rId32"/>
    <p:sldId id="276" r:id="rId33"/>
    <p:sldId id="277" r:id="rId34"/>
    <p:sldId id="289" r:id="rId35"/>
    <p:sldId id="291" r:id="rId36"/>
    <p:sldId id="304" r:id="rId37"/>
    <p:sldId id="298" r:id="rId38"/>
    <p:sldId id="300" r:id="rId39"/>
    <p:sldId id="286"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2"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52823-5340-4992-979B-525201F54EEB}" type="datetimeFigureOut">
              <a:rPr lang="tr-TR" smtClean="0"/>
              <a:t>9.09.2021</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A682C-240D-4818-8038-6D28A53574C9}" type="slidenum">
              <a:rPr lang="tr-TR" smtClean="0"/>
              <a:t>‹#›</a:t>
            </a:fld>
            <a:endParaRPr lang="tr-TR"/>
          </a:p>
        </p:txBody>
      </p:sp>
    </p:spTree>
    <p:extLst>
      <p:ext uri="{BB962C8B-B14F-4D97-AF65-F5344CB8AC3E}">
        <p14:creationId xmlns:p14="http://schemas.microsoft.com/office/powerpoint/2010/main" val="239222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5CB8-E500-4F32-8C81-690571CBD1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805B1CC3-89F9-4F10-B823-47A1210B2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C562D9A0-1FA1-47F0-BE47-5ACE5F539297}"/>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5" name="Footer Placeholder 4">
            <a:extLst>
              <a:ext uri="{FF2B5EF4-FFF2-40B4-BE49-F238E27FC236}">
                <a16:creationId xmlns:a16="http://schemas.microsoft.com/office/drawing/2014/main" id="{C792DDC3-01AA-4032-8D3A-FA16466A60F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6F70E12-F471-4429-9625-FF6E31D0C2B5}"/>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152253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3518-4CA4-45F5-8C08-2062F3EF17E1}"/>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8C3EA672-4BE0-4D8C-BF5C-7812FB9098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3D53EEE-8D5D-4591-9879-08F5F575999D}"/>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5" name="Footer Placeholder 4">
            <a:extLst>
              <a:ext uri="{FF2B5EF4-FFF2-40B4-BE49-F238E27FC236}">
                <a16:creationId xmlns:a16="http://schemas.microsoft.com/office/drawing/2014/main" id="{966410A3-661D-40F5-85E9-93C2F024127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19D9C67-32F7-4CDF-B461-6DF721FCE019}"/>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95336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98C75-CBDF-47CE-92F6-FE4CCDFA19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E1FE3AAA-7F92-47AD-B047-38FB5B549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58E1BBE-7790-4DCB-9010-2B9DFFA862ED}"/>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5" name="Footer Placeholder 4">
            <a:extLst>
              <a:ext uri="{FF2B5EF4-FFF2-40B4-BE49-F238E27FC236}">
                <a16:creationId xmlns:a16="http://schemas.microsoft.com/office/drawing/2014/main" id="{A251D01A-A00F-4679-959E-58BDB539879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72B601A-8587-424B-9C4E-4AAA15405436}"/>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138228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E0C2-3D00-4A65-9C80-BA8E17CDE18B}"/>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6372865F-BF74-4F80-9320-1FB00AD728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3900C0D-1D99-4848-A1BA-E37B2CEA24BE}"/>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5" name="Footer Placeholder 4">
            <a:extLst>
              <a:ext uri="{FF2B5EF4-FFF2-40B4-BE49-F238E27FC236}">
                <a16:creationId xmlns:a16="http://schemas.microsoft.com/office/drawing/2014/main" id="{67D743F7-E172-48F1-BA5B-8D505DE446D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3C8413BF-399D-4328-946A-908332144A2C}"/>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311715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6344-490B-41AB-BC85-E89C53FD94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4A73933A-DC14-471A-B799-C8EF79918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620A6-9770-4F2E-A2DF-3064C0D1EA93}"/>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5" name="Footer Placeholder 4">
            <a:extLst>
              <a:ext uri="{FF2B5EF4-FFF2-40B4-BE49-F238E27FC236}">
                <a16:creationId xmlns:a16="http://schemas.microsoft.com/office/drawing/2014/main" id="{AAE3EAA1-5124-4737-88AE-3D8073011FC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FB2C015-C791-4E9F-B06C-FC2B05435E20}"/>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310821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B5C3-4420-4DAE-BC39-FA0BC4586B0B}"/>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2C56CA13-F491-4FDE-B521-FC70B56725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D75A49E4-6085-4845-AA83-D9E6A7A7C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532291C5-0E34-4C70-AB72-1B3C7C9E0B6A}"/>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6" name="Footer Placeholder 5">
            <a:extLst>
              <a:ext uri="{FF2B5EF4-FFF2-40B4-BE49-F238E27FC236}">
                <a16:creationId xmlns:a16="http://schemas.microsoft.com/office/drawing/2014/main" id="{A937DCF9-2B07-42FF-AFF4-C577F7E3A72A}"/>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77FE8580-5793-4098-9B0A-3A8A3571277F}"/>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411158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1A1E-195A-466E-8B58-864A3788E5C8}"/>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CB309853-F39A-4FD9-8454-37F9C1476A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A62AA1-E49C-4864-A670-F42B2892EC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C38ACF97-ACAA-4226-88BD-9C7BC5035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5A02F-3273-4DE0-9AD7-9258EA8CA7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8F3A5EE5-76C0-4785-B5FE-26633F13C620}"/>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8" name="Footer Placeholder 7">
            <a:extLst>
              <a:ext uri="{FF2B5EF4-FFF2-40B4-BE49-F238E27FC236}">
                <a16:creationId xmlns:a16="http://schemas.microsoft.com/office/drawing/2014/main" id="{18C99E97-3F80-4EF0-95CE-38CDD6E0A715}"/>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95A5FB78-8B2B-4DB6-A67F-7A5CA8810A97}"/>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1288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6453-4E59-4941-B899-B0A3C143BBC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F2559592-2B4F-45F5-A014-FFB9D85D0B64}"/>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4" name="Footer Placeholder 3">
            <a:extLst>
              <a:ext uri="{FF2B5EF4-FFF2-40B4-BE49-F238E27FC236}">
                <a16:creationId xmlns:a16="http://schemas.microsoft.com/office/drawing/2014/main" id="{19FC3C04-7A74-44B8-A650-647DCC4DDF0F}"/>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E70601A6-CF50-4D8A-AB20-AF6FA4438906}"/>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268681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61208-06E4-41A5-834C-B042D7A5915B}"/>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3" name="Footer Placeholder 2">
            <a:extLst>
              <a:ext uri="{FF2B5EF4-FFF2-40B4-BE49-F238E27FC236}">
                <a16:creationId xmlns:a16="http://schemas.microsoft.com/office/drawing/2014/main" id="{FAB3BF6B-BF54-4279-AFE6-E4F57120E85D}"/>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5A45960D-60FF-41D9-9D8E-E8CFBE489688}"/>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308626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12D9-ECA6-4CA9-9FDD-4EBA8D3E4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2D121B0D-6998-43A3-A107-2ADCE226A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2E2132ED-C82D-420C-B417-39469146A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5B3BA-4CB5-406C-8839-C0E71E723BDF}"/>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6" name="Footer Placeholder 5">
            <a:extLst>
              <a:ext uri="{FF2B5EF4-FFF2-40B4-BE49-F238E27FC236}">
                <a16:creationId xmlns:a16="http://schemas.microsoft.com/office/drawing/2014/main" id="{262DE3A3-1379-435B-9417-CC5735D5500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48E4612D-9318-44B2-B3EF-159E7F644B9F}"/>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142759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EE67-DD06-4796-BE7F-4065E27BE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3A53EF90-D206-4CC8-8BEF-120427757C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EBEFB3D7-0397-4FD4-A49C-0D9920448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E5438-0B9F-498F-9D82-BF35B32F05A9}"/>
              </a:ext>
            </a:extLst>
          </p:cNvPr>
          <p:cNvSpPr>
            <a:spLocks noGrp="1"/>
          </p:cNvSpPr>
          <p:nvPr>
            <p:ph type="dt" sz="half" idx="10"/>
          </p:nvPr>
        </p:nvSpPr>
        <p:spPr/>
        <p:txBody>
          <a:bodyPr/>
          <a:lstStyle/>
          <a:p>
            <a:fld id="{105F9637-6ECD-41E8-A8F3-52BC637C808E}" type="datetimeFigureOut">
              <a:rPr lang="tr-TR" smtClean="0"/>
              <a:t>9.09.2021</a:t>
            </a:fld>
            <a:endParaRPr lang="tr-TR"/>
          </a:p>
        </p:txBody>
      </p:sp>
      <p:sp>
        <p:nvSpPr>
          <p:cNvPr id="6" name="Footer Placeholder 5">
            <a:extLst>
              <a:ext uri="{FF2B5EF4-FFF2-40B4-BE49-F238E27FC236}">
                <a16:creationId xmlns:a16="http://schemas.microsoft.com/office/drawing/2014/main" id="{5EAF850C-6678-4EE1-B6AC-023DAB8A2C3F}"/>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1CE2F4E6-8989-4A6B-A383-BDD0C6980FBD}"/>
              </a:ext>
            </a:extLst>
          </p:cNvPr>
          <p:cNvSpPr>
            <a:spLocks noGrp="1"/>
          </p:cNvSpPr>
          <p:nvPr>
            <p:ph type="sldNum" sz="quarter" idx="12"/>
          </p:nvPr>
        </p:nvSpPr>
        <p:spPr/>
        <p:txBody>
          <a:bodyPr/>
          <a:lstStyle/>
          <a:p>
            <a:fld id="{712ADD78-5F7C-44B8-8A9B-35566EF7CDC3}" type="slidenum">
              <a:rPr lang="tr-TR" smtClean="0"/>
              <a:t>‹#›</a:t>
            </a:fld>
            <a:endParaRPr lang="tr-TR"/>
          </a:p>
        </p:txBody>
      </p:sp>
    </p:spTree>
    <p:extLst>
      <p:ext uri="{BB962C8B-B14F-4D97-AF65-F5344CB8AC3E}">
        <p14:creationId xmlns:p14="http://schemas.microsoft.com/office/powerpoint/2010/main" val="1411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5EA-3923-4A14-AD6C-6AAF39ABC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8723E3C-910E-4588-BC9D-79372EDB8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CD27DC4-A366-4E91-A581-53B7E3677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F9637-6ECD-41E8-A8F3-52BC637C808E}" type="datetimeFigureOut">
              <a:rPr lang="tr-TR" smtClean="0"/>
              <a:t>9.09.2021</a:t>
            </a:fld>
            <a:endParaRPr lang="tr-TR"/>
          </a:p>
        </p:txBody>
      </p:sp>
      <p:sp>
        <p:nvSpPr>
          <p:cNvPr id="5" name="Footer Placeholder 4">
            <a:extLst>
              <a:ext uri="{FF2B5EF4-FFF2-40B4-BE49-F238E27FC236}">
                <a16:creationId xmlns:a16="http://schemas.microsoft.com/office/drawing/2014/main" id="{A69905A9-74A4-45C5-B3CF-EAA89A657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A365C4EC-3AE9-4B7B-9F77-8C0D6545E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ADD78-5F7C-44B8-8A9B-35566EF7CDC3}" type="slidenum">
              <a:rPr lang="tr-TR" smtClean="0"/>
              <a:t>‹#›</a:t>
            </a:fld>
            <a:endParaRPr lang="tr-TR"/>
          </a:p>
        </p:txBody>
      </p:sp>
    </p:spTree>
    <p:extLst>
      <p:ext uri="{BB962C8B-B14F-4D97-AF65-F5344CB8AC3E}">
        <p14:creationId xmlns:p14="http://schemas.microsoft.com/office/powerpoint/2010/main" val="96917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webmd.com/skin-problems-and-treatments/rm-quiz-catch-diseas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34E4-5426-4619-AB63-2A25D0E70A76}"/>
              </a:ext>
            </a:extLst>
          </p:cNvPr>
          <p:cNvSpPr>
            <a:spLocks noGrp="1"/>
          </p:cNvSpPr>
          <p:nvPr>
            <p:ph type="ctrTitle"/>
          </p:nvPr>
        </p:nvSpPr>
        <p:spPr/>
        <p:txBody>
          <a:bodyPr/>
          <a:lstStyle/>
          <a:p>
            <a:endParaRPr lang="tr-TR"/>
          </a:p>
        </p:txBody>
      </p:sp>
      <p:sp>
        <p:nvSpPr>
          <p:cNvPr id="3" name="Subtitle 2">
            <a:extLst>
              <a:ext uri="{FF2B5EF4-FFF2-40B4-BE49-F238E27FC236}">
                <a16:creationId xmlns:a16="http://schemas.microsoft.com/office/drawing/2014/main" id="{B7205556-DF48-4027-ACF4-6D766278DCEB}"/>
              </a:ext>
            </a:extLst>
          </p:cNvPr>
          <p:cNvSpPr>
            <a:spLocks noGrp="1"/>
          </p:cNvSpPr>
          <p:nvPr>
            <p:ph type="subTitle" idx="1"/>
          </p:nvPr>
        </p:nvSpPr>
        <p:spPr/>
        <p:txBody>
          <a:bodyPr/>
          <a:lstStyle/>
          <a:p>
            <a:endParaRPr lang="tr-TR"/>
          </a:p>
        </p:txBody>
      </p:sp>
      <p:pic>
        <p:nvPicPr>
          <p:cNvPr id="5" name="Picture 4">
            <a:extLst>
              <a:ext uri="{FF2B5EF4-FFF2-40B4-BE49-F238E27FC236}">
                <a16:creationId xmlns:a16="http://schemas.microsoft.com/office/drawing/2014/main" id="{E2908643-78E9-4465-9A6E-180DF7FD3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251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B85D-11C6-4CEA-870A-CF25BBE50C38}"/>
              </a:ext>
            </a:extLst>
          </p:cNvPr>
          <p:cNvSpPr>
            <a:spLocks noGrp="1"/>
          </p:cNvSpPr>
          <p:nvPr>
            <p:ph type="title"/>
          </p:nvPr>
        </p:nvSpPr>
        <p:spPr/>
        <p:txBody>
          <a:bodyPr/>
          <a:lstStyle/>
          <a:p>
            <a:r>
              <a:rPr lang="tr-TR" dirty="0" err="1"/>
              <a:t>Epidemic</a:t>
            </a:r>
            <a:r>
              <a:rPr lang="tr-TR" dirty="0"/>
              <a:t> </a:t>
            </a:r>
            <a:r>
              <a:rPr lang="tr-TR" dirty="0" err="1"/>
              <a:t>and</a:t>
            </a:r>
            <a:r>
              <a:rPr lang="tr-TR" dirty="0"/>
              <a:t> </a:t>
            </a:r>
            <a:r>
              <a:rPr lang="tr-TR" dirty="0" err="1"/>
              <a:t>Pandemic</a:t>
            </a:r>
            <a:endParaRPr lang="tr-TR" dirty="0"/>
          </a:p>
        </p:txBody>
      </p:sp>
      <p:sp>
        <p:nvSpPr>
          <p:cNvPr id="3" name="Content Placeholder 2">
            <a:extLst>
              <a:ext uri="{FF2B5EF4-FFF2-40B4-BE49-F238E27FC236}">
                <a16:creationId xmlns:a16="http://schemas.microsoft.com/office/drawing/2014/main" id="{B2ADA2B1-1628-4C30-840B-E5496DB31C99}"/>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chemeClr val="tx1"/>
                </a:solidFill>
                <a:effectLst/>
                <a:latin typeface="Arial" panose="020B0604020202020204" pitchFamily="34" charset="0"/>
              </a:rPr>
              <a:t>An </a:t>
            </a:r>
            <a:r>
              <a:rPr kumimoji="0" lang="tr-TR" altLang="tr-TR" sz="2800" b="1" i="0" u="none" strike="noStrike" cap="none" normalizeH="0" baseline="0" dirty="0" err="1">
                <a:ln>
                  <a:noFill/>
                </a:ln>
                <a:solidFill>
                  <a:schemeClr val="tx1"/>
                </a:solidFill>
                <a:effectLst/>
                <a:latin typeface="Arial" panose="020B0604020202020204" pitchFamily="34" charset="0"/>
              </a:rPr>
              <a:t>epidemic</a:t>
            </a:r>
            <a:r>
              <a:rPr kumimoji="0" lang="tr-TR" altLang="tr-TR" sz="2800" b="0" i="0" u="none" strike="noStrike" cap="none" normalizeH="0" baseline="0" dirty="0">
                <a:ln>
                  <a:noFill/>
                </a:ln>
                <a:solidFill>
                  <a:schemeClr val="tx1"/>
                </a:solidFill>
                <a:effectLst/>
                <a:latin typeface="Arial" panose="020B0604020202020204" pitchFamily="34" charset="0"/>
              </a:rPr>
              <a:t> is </a:t>
            </a:r>
            <a:r>
              <a:rPr kumimoji="0" lang="tr-TR" altLang="tr-TR" sz="2800" b="0" i="0" u="none" strike="noStrike" cap="none" normalizeH="0" baseline="0" dirty="0" err="1">
                <a:ln>
                  <a:noFill/>
                </a:ln>
                <a:solidFill>
                  <a:schemeClr val="tx1"/>
                </a:solidFill>
                <a:effectLst/>
                <a:latin typeface="Arial" panose="020B0604020202020204" pitchFamily="34" charset="0"/>
              </a:rPr>
              <a:t>when</a:t>
            </a:r>
            <a:r>
              <a:rPr kumimoji="0" lang="tr-TR" altLang="tr-TR" sz="2800" b="0" i="0" u="none" strike="noStrike" cap="none" normalizeH="0" baseline="0" dirty="0">
                <a:ln>
                  <a:noFill/>
                </a:ln>
                <a:solidFill>
                  <a:schemeClr val="tx1"/>
                </a:solidFill>
                <a:effectLst/>
                <a:latin typeface="Arial" panose="020B0604020202020204" pitchFamily="34" charset="0"/>
              </a:rPr>
              <a:t> an </a:t>
            </a:r>
            <a:r>
              <a:rPr kumimoji="0" lang="tr-TR" altLang="tr-TR" sz="2800" b="0" i="0" u="none" strike="noStrike" cap="none" normalizeH="0" baseline="0" dirty="0" err="1">
                <a:ln>
                  <a:noFill/>
                </a:ln>
                <a:solidFill>
                  <a:schemeClr val="tx1"/>
                </a:solidFill>
                <a:effectLst/>
                <a:latin typeface="Arial" panose="020B0604020202020204" pitchFamily="34" charset="0"/>
              </a:rPr>
              <a:t>infectious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disease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spreads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quickly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to</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more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people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than</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experts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would</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expect</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It</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usually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affects</a:t>
            </a:r>
            <a:r>
              <a:rPr kumimoji="0" lang="tr-TR" altLang="tr-TR" sz="2800" b="0" i="0" u="none" strike="noStrike" cap="none" normalizeH="0" baseline="0" dirty="0">
                <a:ln>
                  <a:noFill/>
                </a:ln>
                <a:solidFill>
                  <a:schemeClr val="tx1"/>
                </a:solidFill>
                <a:effectLst/>
                <a:latin typeface="Arial" panose="020B0604020202020204" pitchFamily="34" charset="0"/>
              </a:rPr>
              <a:t> a </a:t>
            </a:r>
            <a:r>
              <a:rPr kumimoji="0" lang="tr-TR" altLang="tr-TR" sz="2800" b="0" i="0" u="none" strike="noStrike" cap="none" normalizeH="0" baseline="0" dirty="0" err="1">
                <a:ln>
                  <a:noFill/>
                </a:ln>
                <a:solidFill>
                  <a:schemeClr val="tx1"/>
                </a:solidFill>
                <a:effectLst/>
                <a:latin typeface="Arial" panose="020B0604020202020204" pitchFamily="34" charset="0"/>
              </a:rPr>
              <a:t>larger</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area</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than</a:t>
            </a:r>
            <a:r>
              <a:rPr kumimoji="0" lang="tr-TR" altLang="tr-TR" sz="2800" b="0" i="0" u="none" strike="noStrike" cap="none" normalizeH="0" baseline="0" dirty="0">
                <a:ln>
                  <a:noFill/>
                </a:ln>
                <a:solidFill>
                  <a:schemeClr val="tx1"/>
                </a:solidFill>
                <a:effectLst/>
                <a:latin typeface="Arial" panose="020B0604020202020204" pitchFamily="34" charset="0"/>
              </a:rPr>
              <a:t> an </a:t>
            </a:r>
            <a:r>
              <a:rPr kumimoji="0" lang="tr-TR" altLang="tr-TR" sz="2800" b="0" i="0" u="none" strike="noStrike" cap="none" normalizeH="0" baseline="0" dirty="0" err="1">
                <a:ln>
                  <a:noFill/>
                </a:ln>
                <a:solidFill>
                  <a:schemeClr val="tx1"/>
                </a:solidFill>
                <a:effectLst/>
                <a:latin typeface="Arial" panose="020B0604020202020204" pitchFamily="34" charset="0"/>
              </a:rPr>
              <a:t>outbreak</a:t>
            </a:r>
            <a:r>
              <a:rPr kumimoji="0" lang="tr-TR" altLang="tr-TR" sz="2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chemeClr val="tx1"/>
                </a:solidFill>
                <a:effectLst/>
                <a:latin typeface="Arial" panose="020B0604020202020204" pitchFamily="34" charset="0"/>
              </a:rPr>
              <a:t>A </a:t>
            </a:r>
            <a:r>
              <a:rPr kumimoji="0" lang="tr-TR" altLang="tr-TR" sz="2800" b="1" i="0" u="none" strike="noStrike" cap="none" normalizeH="0" baseline="0" dirty="0" err="1">
                <a:ln>
                  <a:noFill/>
                </a:ln>
                <a:solidFill>
                  <a:schemeClr val="tx1"/>
                </a:solidFill>
                <a:effectLst/>
                <a:latin typeface="Arial" panose="020B0604020202020204" pitchFamily="34" charset="0"/>
              </a:rPr>
              <a:t>pandemic</a:t>
            </a:r>
            <a:r>
              <a:rPr kumimoji="0" lang="tr-TR" altLang="tr-TR" sz="2800" b="0" i="0" u="none" strike="noStrike" cap="none" normalizeH="0" baseline="0" dirty="0">
                <a:ln>
                  <a:noFill/>
                </a:ln>
                <a:solidFill>
                  <a:schemeClr val="tx1"/>
                </a:solidFill>
                <a:effectLst/>
                <a:latin typeface="Arial" panose="020B0604020202020204" pitchFamily="34" charset="0"/>
              </a:rPr>
              <a:t> is a </a:t>
            </a:r>
            <a:r>
              <a:rPr kumimoji="0" lang="tr-TR" altLang="tr-TR" sz="2800" b="0" i="0" u="none" strike="noStrike" cap="none" normalizeH="0" baseline="0" dirty="0" err="1">
                <a:ln>
                  <a:noFill/>
                </a:ln>
                <a:solidFill>
                  <a:schemeClr val="tx1"/>
                </a:solidFill>
                <a:effectLst/>
                <a:latin typeface="Arial" panose="020B0604020202020204" pitchFamily="34" charset="0"/>
              </a:rPr>
              <a:t>disease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outbreak</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that</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spreads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across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countries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or</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continents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It</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affects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more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people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and</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takes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more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lives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than</a:t>
            </a:r>
            <a:r>
              <a:rPr kumimoji="0" lang="tr-TR" altLang="tr-TR" sz="2800" b="0" i="0" u="none" strike="noStrike" cap="none" normalizeH="0" baseline="0" dirty="0">
                <a:ln>
                  <a:noFill/>
                </a:ln>
                <a:solidFill>
                  <a:schemeClr val="tx1"/>
                </a:solidFill>
                <a:effectLst/>
                <a:latin typeface="Arial" panose="020B0604020202020204" pitchFamily="34" charset="0"/>
              </a:rPr>
              <a:t> an </a:t>
            </a:r>
            <a:r>
              <a:rPr kumimoji="0" lang="tr-TR" altLang="tr-TR" sz="2800" b="0" i="0" u="none" strike="noStrike" cap="none" normalizeH="0" baseline="0" dirty="0" err="1">
                <a:ln>
                  <a:noFill/>
                </a:ln>
                <a:solidFill>
                  <a:schemeClr val="tx1"/>
                </a:solidFill>
                <a:effectLst/>
                <a:latin typeface="Arial" panose="020B0604020202020204" pitchFamily="34" charset="0"/>
              </a:rPr>
              <a:t>epidemic</a:t>
            </a:r>
            <a:r>
              <a:rPr kumimoji="0" lang="tr-TR" altLang="tr-TR" sz="2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err="1">
                <a:ln>
                  <a:noFill/>
                </a:ln>
                <a:solidFill>
                  <a:schemeClr val="tx1"/>
                </a:solidFill>
                <a:effectLst/>
                <a:latin typeface="Arial" panose="020B0604020202020204" pitchFamily="34" charset="0"/>
              </a:rPr>
              <a:t>The</a:t>
            </a:r>
            <a:r>
              <a:rPr kumimoji="0" lang="tr-TR" altLang="tr-TR" sz="2800" b="0" i="0" u="none" strike="noStrike" cap="none" normalizeH="0" baseline="0" dirty="0">
                <a:ln>
                  <a:noFill/>
                </a:ln>
                <a:solidFill>
                  <a:schemeClr val="tx1"/>
                </a:solidFill>
                <a:effectLst/>
                <a:latin typeface="Arial" panose="020B0604020202020204" pitchFamily="34" charset="0"/>
              </a:rPr>
              <a:t> World </a:t>
            </a:r>
            <a:r>
              <a:rPr kumimoji="0" lang="tr-TR" altLang="tr-TR" sz="2800" b="0" i="0" u="none" strike="noStrike" cap="none" normalizeH="0" baseline="0" dirty="0" err="1">
                <a:ln>
                  <a:noFill/>
                </a:ln>
                <a:solidFill>
                  <a:schemeClr val="tx1"/>
                </a:solidFill>
                <a:effectLst/>
                <a:latin typeface="Arial" panose="020B0604020202020204" pitchFamily="34" charset="0"/>
              </a:rPr>
              <a:t>Health</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Organization</a:t>
            </a:r>
            <a:r>
              <a:rPr kumimoji="0" lang="tr-TR" altLang="tr-TR" sz="2800" b="0" i="0" u="none" strike="noStrike" cap="none" normalizeH="0" baseline="0" dirty="0">
                <a:ln>
                  <a:noFill/>
                </a:ln>
                <a:solidFill>
                  <a:schemeClr val="tx1"/>
                </a:solidFill>
                <a:effectLst/>
                <a:latin typeface="Arial" panose="020B0604020202020204" pitchFamily="34" charset="0"/>
              </a:rPr>
              <a:t> (WHO) </a:t>
            </a:r>
            <a:r>
              <a:rPr kumimoji="0" lang="tr-TR" altLang="tr-TR" sz="2800" b="0" i="0" u="none" strike="noStrike" cap="none" normalizeH="0" baseline="0" dirty="0" err="1">
                <a:ln>
                  <a:noFill/>
                </a:ln>
                <a:solidFill>
                  <a:schemeClr val="tx1"/>
                </a:solidFill>
                <a:effectLst/>
                <a:latin typeface="Arial" panose="020B0604020202020204" pitchFamily="34" charset="0"/>
              </a:rPr>
              <a:t>declared</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a:ln>
                  <a:noFill/>
                </a:ln>
                <a:solidFill>
                  <a:schemeClr val="tx1"/>
                </a:solidFill>
                <a:effectLst/>
                <a:latin typeface="Arial" panose="020B0604020202020204" pitchFamily="34" charset="0"/>
              </a:rPr>
              <a:t>COVID-19</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to</a:t>
            </a:r>
            <a:r>
              <a:rPr kumimoji="0" lang="tr-TR" altLang="tr-TR" sz="2800" b="0" i="0" u="none" strike="noStrike" cap="none" normalizeH="0" baseline="0" dirty="0">
                <a:ln>
                  <a:noFill/>
                </a:ln>
                <a:solidFill>
                  <a:schemeClr val="tx1"/>
                </a:solidFill>
                <a:effectLst/>
                <a:latin typeface="Arial" panose="020B0604020202020204" pitchFamily="34" charset="0"/>
              </a:rPr>
              <a:t> be a </a:t>
            </a:r>
            <a:r>
              <a:rPr kumimoji="0" lang="tr-TR" altLang="tr-TR" sz="2800" b="0" i="0" u="none" strike="noStrike" cap="none" normalizeH="0" baseline="0" dirty="0" err="1">
                <a:ln>
                  <a:noFill/>
                </a:ln>
                <a:solidFill>
                  <a:schemeClr val="tx1"/>
                </a:solidFill>
                <a:effectLst/>
                <a:latin typeface="Arial" panose="020B0604020202020204" pitchFamily="34" charset="0"/>
              </a:rPr>
              <a:t>pandemic</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when</a:t>
            </a:r>
            <a:r>
              <a:rPr kumimoji="0" lang="tr-TR" altLang="tr-TR" sz="2800" b="0" i="0" u="none" strike="noStrike" cap="none" normalizeH="0" baseline="0" dirty="0">
                <a:ln>
                  <a:noFill/>
                </a:ln>
                <a:solidFill>
                  <a:schemeClr val="tx1"/>
                </a:solidFill>
                <a:effectLst/>
                <a:latin typeface="Arial" panose="020B0604020202020204" pitchFamily="34" charset="0"/>
              </a:rPr>
              <a:t> it </a:t>
            </a:r>
            <a:r>
              <a:rPr kumimoji="0" lang="tr-TR" altLang="tr-TR" sz="2800" b="0" i="0" u="none" strike="noStrike" cap="none" normalizeH="0" baseline="0" dirty="0" err="1">
                <a:ln>
                  <a:noFill/>
                </a:ln>
                <a:solidFill>
                  <a:schemeClr val="tx1"/>
                </a:solidFill>
                <a:effectLst/>
                <a:latin typeface="Arial" panose="020B0604020202020204" pitchFamily="34" charset="0"/>
              </a:rPr>
              <a:t>became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clear</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that</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the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illness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was</a:t>
            </a:r>
            <a:r>
              <a:rPr kumimoji="0" lang="tr-TR" altLang="tr-TR" sz="2800" b="0" i="0" u="none" strike="noStrike" cap="none" normalizeH="0" baseline="0" dirty="0">
                <a:ln>
                  <a:noFill/>
                </a:ln>
                <a:solidFill>
                  <a:schemeClr val="tx1"/>
                </a:solidFill>
                <a:effectLst/>
                <a:latin typeface="Arial" panose="020B0604020202020204" pitchFamily="34" charset="0"/>
              </a:rPr>
              <a:t> severe </a:t>
            </a:r>
            <a:r>
              <a:rPr kumimoji="0" lang="tr-TR" altLang="tr-TR" sz="2800" b="0" i="0" u="none" strike="noStrike" cap="none" normalizeH="0" baseline="0" dirty="0" err="1">
                <a:ln>
                  <a:noFill/>
                </a:ln>
                <a:solidFill>
                  <a:schemeClr val="tx1"/>
                </a:solidFill>
                <a:effectLst/>
                <a:latin typeface="Arial" panose="020B0604020202020204" pitchFamily="34" charset="0"/>
              </a:rPr>
              <a:t>and</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that</a:t>
            </a:r>
            <a:r>
              <a:rPr kumimoji="0" lang="tr-TR" altLang="tr-TR" sz="2800" b="0" i="0" u="none" strike="noStrike" cap="none" normalizeH="0" baseline="0" dirty="0">
                <a:ln>
                  <a:noFill/>
                </a:ln>
                <a:solidFill>
                  <a:schemeClr val="tx1"/>
                </a:solidFill>
                <a:effectLst/>
                <a:latin typeface="Arial" panose="020B0604020202020204" pitchFamily="34" charset="0"/>
              </a:rPr>
              <a:t> it </a:t>
            </a:r>
            <a:r>
              <a:rPr kumimoji="0" lang="tr-TR" altLang="tr-TR" sz="2800" b="0" i="0" u="none" strike="noStrike" cap="none" normalizeH="0" baseline="0" dirty="0" err="1">
                <a:ln>
                  <a:noFill/>
                </a:ln>
                <a:solidFill>
                  <a:schemeClr val="tx1"/>
                </a:solidFill>
                <a:effectLst/>
                <a:latin typeface="Arial" panose="020B0604020202020204" pitchFamily="34" charset="0"/>
              </a:rPr>
              <a:t>was</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spreading</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quickly</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over</a:t>
            </a:r>
            <a:r>
              <a:rPr kumimoji="0" lang="tr-TR" altLang="tr-TR" sz="2800" b="0" i="0" u="none" strike="noStrike" cap="none" normalizeH="0" baseline="0" dirty="0">
                <a:ln>
                  <a:noFill/>
                </a:ln>
                <a:solidFill>
                  <a:schemeClr val="tx1"/>
                </a:solidFill>
                <a:effectLst/>
                <a:latin typeface="Arial" panose="020B0604020202020204" pitchFamily="34" charset="0"/>
              </a:rPr>
              <a:t> a </a:t>
            </a:r>
            <a:r>
              <a:rPr kumimoji="0" lang="tr-TR" altLang="tr-TR" sz="2800" b="0" i="0" u="none" strike="noStrike" cap="none" normalizeH="0" baseline="0" dirty="0" err="1">
                <a:ln>
                  <a:noFill/>
                </a:ln>
                <a:solidFill>
                  <a:schemeClr val="tx1"/>
                </a:solidFill>
                <a:effectLst/>
                <a:latin typeface="Arial" panose="020B0604020202020204" pitchFamily="34" charset="0"/>
              </a:rPr>
              <a:t>wide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area</a:t>
            </a:r>
            <a:r>
              <a:rPr kumimoji="0" lang="tr-TR" altLang="tr-TR"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tr-TR" dirty="0"/>
          </a:p>
        </p:txBody>
      </p:sp>
    </p:spTree>
    <p:extLst>
      <p:ext uri="{BB962C8B-B14F-4D97-AF65-F5344CB8AC3E}">
        <p14:creationId xmlns:p14="http://schemas.microsoft.com/office/powerpoint/2010/main" val="404269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2455-A473-4EC0-B38B-FB5535A799B3}"/>
              </a:ext>
            </a:extLst>
          </p:cNvPr>
          <p:cNvSpPr>
            <a:spLocks noGrp="1"/>
          </p:cNvSpPr>
          <p:nvPr>
            <p:ph type="title"/>
          </p:nvPr>
        </p:nvSpPr>
        <p:spPr/>
        <p:txBody>
          <a:bodyPr/>
          <a:lstStyle/>
          <a:p>
            <a:r>
              <a:rPr lang="en-US" b="0" i="0" dirty="0">
                <a:solidFill>
                  <a:srgbClr val="2A2A2A"/>
                </a:solidFill>
                <a:effectLst/>
                <a:latin typeface="proxima_nova_rgregular"/>
              </a:rPr>
              <a:t>Coronavirus </a:t>
            </a:r>
            <a:r>
              <a:rPr lang="tr-TR" b="0" i="0" dirty="0">
                <a:solidFill>
                  <a:srgbClr val="2A2A2A"/>
                </a:solidFill>
                <a:effectLst/>
                <a:latin typeface="proxima_nova_rgregular"/>
              </a:rPr>
              <a:t>D</a:t>
            </a:r>
            <a:r>
              <a:rPr lang="en-US" b="0" i="0" dirty="0" err="1">
                <a:solidFill>
                  <a:srgbClr val="2A2A2A"/>
                </a:solidFill>
                <a:effectLst/>
                <a:latin typeface="proxima_nova_rgregular"/>
              </a:rPr>
              <a:t>isease</a:t>
            </a:r>
            <a:r>
              <a:rPr lang="en-US" b="0" i="0" dirty="0">
                <a:solidFill>
                  <a:srgbClr val="2A2A2A"/>
                </a:solidFill>
                <a:effectLst/>
                <a:latin typeface="proxima_nova_rgregular"/>
              </a:rPr>
              <a:t> 2019</a:t>
            </a:r>
            <a:endParaRPr lang="tr-TR" dirty="0"/>
          </a:p>
        </p:txBody>
      </p:sp>
      <p:sp>
        <p:nvSpPr>
          <p:cNvPr id="3" name="Content Placeholder 2">
            <a:extLst>
              <a:ext uri="{FF2B5EF4-FFF2-40B4-BE49-F238E27FC236}">
                <a16:creationId xmlns:a16="http://schemas.microsoft.com/office/drawing/2014/main" id="{1C9FE989-50D5-4A6A-B702-0CE4D05DC369}"/>
              </a:ext>
            </a:extLst>
          </p:cNvPr>
          <p:cNvSpPr>
            <a:spLocks noGrp="1"/>
          </p:cNvSpPr>
          <p:nvPr>
            <p:ph idx="1"/>
          </p:nvPr>
        </p:nvSpPr>
        <p:spPr/>
        <p:txBody>
          <a:bodyPr>
            <a:normAutofit fontScale="77500" lnSpcReduction="20000"/>
          </a:bodyPr>
          <a:lstStyle/>
          <a:p>
            <a:pPr algn="l"/>
            <a:r>
              <a:rPr lang="en-US" b="1" i="0" dirty="0">
                <a:solidFill>
                  <a:srgbClr val="5F6368"/>
                </a:solidFill>
                <a:effectLst/>
                <a:latin typeface="arial" panose="020B0604020202020204" pitchFamily="34" charset="0"/>
              </a:rPr>
              <a:t>Coronavirus</a:t>
            </a:r>
            <a:r>
              <a:rPr lang="en-US" b="0" i="0" dirty="0">
                <a:solidFill>
                  <a:srgbClr val="4D5156"/>
                </a:solidFill>
                <a:effectLst/>
                <a:latin typeface="arial" panose="020B0604020202020204" pitchFamily="34" charset="0"/>
              </a:rPr>
              <a:t>, any </a:t>
            </a:r>
            <a:r>
              <a:rPr lang="en-US" b="1" i="0" dirty="0">
                <a:solidFill>
                  <a:srgbClr val="5F6368"/>
                </a:solidFill>
                <a:effectLst/>
                <a:latin typeface="arial" panose="020B0604020202020204" pitchFamily="34" charset="0"/>
              </a:rPr>
              <a:t>virus</a:t>
            </a:r>
            <a:r>
              <a:rPr lang="en-US" b="0" i="0" dirty="0">
                <a:solidFill>
                  <a:srgbClr val="4D5156"/>
                </a:solidFill>
                <a:effectLst/>
                <a:latin typeface="arial" panose="020B0604020202020204" pitchFamily="34" charset="0"/>
              </a:rPr>
              <a:t> belonging to the family </a:t>
            </a:r>
            <a:r>
              <a:rPr lang="en-US" b="0" i="0" dirty="0" err="1">
                <a:solidFill>
                  <a:srgbClr val="4D5156"/>
                </a:solidFill>
                <a:effectLst/>
                <a:latin typeface="arial" panose="020B0604020202020204" pitchFamily="34" charset="0"/>
              </a:rPr>
              <a:t>Coronaviridae</a:t>
            </a:r>
            <a:endParaRPr lang="tr-TR" b="0" i="0" dirty="0">
              <a:solidFill>
                <a:srgbClr val="2A2A2A"/>
              </a:solidFill>
              <a:effectLst/>
              <a:latin typeface="proxima_nova_rgregular"/>
            </a:endParaRPr>
          </a:p>
          <a:p>
            <a:pPr algn="l"/>
            <a:endParaRPr lang="tr-TR" b="0" i="0" dirty="0">
              <a:solidFill>
                <a:srgbClr val="2A2A2A"/>
              </a:solidFill>
              <a:effectLst/>
              <a:latin typeface="proxima_nova_rgregular"/>
            </a:endParaRPr>
          </a:p>
          <a:p>
            <a:pPr algn="l"/>
            <a:r>
              <a:rPr lang="en-US" b="0" i="0" dirty="0">
                <a:solidFill>
                  <a:srgbClr val="2A2A2A"/>
                </a:solidFill>
                <a:effectLst/>
                <a:latin typeface="proxima_nova_rgregular"/>
              </a:rPr>
              <a:t>Coronavirus disease 2019 (COVID-19) is defined as illness caused by a novel coronavirus now called severe acute respiratory syndrome coronavirus 2 (SARS-CoV-2; formerly called 2019-nCoV), which was first identified amid an outbreak of respiratory illness cases in Wuhan City, Hubei Province, China.</a:t>
            </a:r>
            <a:r>
              <a:rPr lang="en-US" b="0" i="0" baseline="30000" dirty="0">
                <a:solidFill>
                  <a:srgbClr val="2A2A2A"/>
                </a:solidFill>
                <a:effectLst/>
                <a:latin typeface="proxima_nova_rgregular"/>
              </a:rPr>
              <a:t> </a:t>
            </a:r>
            <a:endParaRPr lang="tr-TR" b="0" i="0" baseline="30000" dirty="0">
              <a:solidFill>
                <a:srgbClr val="2A2A2A"/>
              </a:solidFill>
              <a:effectLst/>
              <a:latin typeface="proxima_nova_rgregular"/>
            </a:endParaRPr>
          </a:p>
          <a:p>
            <a:pPr algn="l"/>
            <a:endParaRPr lang="tr-TR" b="0" i="0" dirty="0">
              <a:solidFill>
                <a:srgbClr val="2A2A2A"/>
              </a:solidFill>
              <a:effectLst/>
              <a:latin typeface="proxima_nova_rgregular"/>
            </a:endParaRPr>
          </a:p>
          <a:p>
            <a:pPr algn="l"/>
            <a:r>
              <a:rPr lang="en-US" b="0" i="0" dirty="0">
                <a:solidFill>
                  <a:srgbClr val="2A2A2A"/>
                </a:solidFill>
                <a:effectLst/>
                <a:latin typeface="proxima_nova_rgregular"/>
              </a:rPr>
              <a:t>It was initially reported to the WHO on December 31, 2019. </a:t>
            </a:r>
            <a:endParaRPr lang="tr-TR" b="0" i="0" dirty="0">
              <a:solidFill>
                <a:srgbClr val="2A2A2A"/>
              </a:solidFill>
              <a:effectLst/>
              <a:latin typeface="proxima_nova_rgregular"/>
            </a:endParaRPr>
          </a:p>
          <a:p>
            <a:pPr algn="l"/>
            <a:r>
              <a:rPr lang="en-US" b="0" i="0" dirty="0">
                <a:solidFill>
                  <a:srgbClr val="2A2A2A"/>
                </a:solidFill>
                <a:effectLst/>
                <a:latin typeface="proxima_nova_rgregular"/>
              </a:rPr>
              <a:t>On January 30, 2020, the WHO declared the COVID-19 outbreak a global health emergency.</a:t>
            </a:r>
            <a:r>
              <a:rPr lang="en-US" b="0" i="0" baseline="30000" dirty="0">
                <a:solidFill>
                  <a:srgbClr val="2A2A2A"/>
                </a:solidFill>
                <a:effectLst/>
                <a:latin typeface="proxima_nova_rgregular"/>
              </a:rPr>
              <a:t>  </a:t>
            </a:r>
            <a:endParaRPr lang="tr-TR" b="0" i="0" baseline="30000" dirty="0">
              <a:solidFill>
                <a:srgbClr val="2A2A2A"/>
              </a:solidFill>
              <a:effectLst/>
              <a:latin typeface="proxima_nova_rgregular"/>
            </a:endParaRPr>
          </a:p>
          <a:p>
            <a:pPr algn="l"/>
            <a:endParaRPr lang="tr-TR" b="0" i="0" dirty="0">
              <a:solidFill>
                <a:srgbClr val="2A2A2A"/>
              </a:solidFill>
              <a:effectLst/>
              <a:latin typeface="proxima_nova_rgregular"/>
            </a:endParaRPr>
          </a:p>
          <a:p>
            <a:pPr algn="l"/>
            <a:r>
              <a:rPr lang="en-US" b="0" i="0" dirty="0">
                <a:solidFill>
                  <a:srgbClr val="2A2A2A"/>
                </a:solidFill>
                <a:effectLst/>
                <a:latin typeface="proxima_nova_rgregular"/>
              </a:rPr>
              <a:t>On March 11, 2020, the WHO declared COVID-19 a </a:t>
            </a:r>
            <a:r>
              <a:rPr lang="en-US" b="0" i="0" dirty="0">
                <a:solidFill>
                  <a:srgbClr val="FF0000"/>
                </a:solidFill>
                <a:effectLst/>
                <a:latin typeface="proxima_nova_rgregular"/>
              </a:rPr>
              <a:t>global pandemic, </a:t>
            </a:r>
            <a:r>
              <a:rPr lang="en-US" b="0" i="0" dirty="0">
                <a:solidFill>
                  <a:srgbClr val="2A2A2A"/>
                </a:solidFill>
                <a:effectLst/>
                <a:latin typeface="proxima_nova_rgregular"/>
              </a:rPr>
              <a:t>its first such designation since declaring H1N1 influenza a pandemic in 2009.</a:t>
            </a:r>
            <a:r>
              <a:rPr lang="en-US" b="0" i="0" baseline="30000" dirty="0">
                <a:solidFill>
                  <a:srgbClr val="2A2A2A"/>
                </a:solidFill>
                <a:effectLst/>
                <a:latin typeface="proxima_nova_rgregular"/>
              </a:rPr>
              <a:t> </a:t>
            </a:r>
            <a:r>
              <a:rPr lang="en-US" dirty="0"/>
              <a:t/>
            </a:r>
            <a:br>
              <a:rPr lang="en-US" dirty="0"/>
            </a:br>
            <a:endParaRPr lang="tr-TR" dirty="0"/>
          </a:p>
        </p:txBody>
      </p:sp>
    </p:spTree>
    <p:extLst>
      <p:ext uri="{BB962C8B-B14F-4D97-AF65-F5344CB8AC3E}">
        <p14:creationId xmlns:p14="http://schemas.microsoft.com/office/powerpoint/2010/main" val="417054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037A-DCF9-46BD-AF45-FDD11249466C}"/>
              </a:ext>
            </a:extLst>
          </p:cNvPr>
          <p:cNvSpPr>
            <a:spLocks noGrp="1"/>
          </p:cNvSpPr>
          <p:nvPr>
            <p:ph type="title"/>
          </p:nvPr>
        </p:nvSpPr>
        <p:spPr/>
        <p:txBody>
          <a:bodyPr/>
          <a:lstStyle/>
          <a:p>
            <a:pPr algn="ctr"/>
            <a:r>
              <a:rPr lang="tr-TR" dirty="0"/>
              <a:t>Covid19</a:t>
            </a:r>
          </a:p>
        </p:txBody>
      </p:sp>
      <p:sp>
        <p:nvSpPr>
          <p:cNvPr id="3" name="Content Placeholder 2">
            <a:extLst>
              <a:ext uri="{FF2B5EF4-FFF2-40B4-BE49-F238E27FC236}">
                <a16:creationId xmlns:a16="http://schemas.microsoft.com/office/drawing/2014/main" id="{E9DB7A2D-D7A5-4DF6-88F0-01716E0BBF76}"/>
              </a:ext>
            </a:extLst>
          </p:cNvPr>
          <p:cNvSpPr>
            <a:spLocks noGrp="1"/>
          </p:cNvSpPr>
          <p:nvPr>
            <p:ph idx="1"/>
          </p:nvPr>
        </p:nvSpPr>
        <p:spPr/>
        <p:txBody>
          <a:bodyPr>
            <a:normAutofit/>
          </a:bodyPr>
          <a:lstStyle/>
          <a:p>
            <a:r>
              <a:rPr lang="en-US" dirty="0"/>
              <a:t>Common presenting symptoms include fever, dry cough, shortness of breath, and fatigue.</a:t>
            </a:r>
            <a:r>
              <a:rPr lang="tr-TR" dirty="0"/>
              <a:t> </a:t>
            </a:r>
          </a:p>
          <a:p>
            <a:r>
              <a:rPr lang="en-US" dirty="0"/>
              <a:t>The incubation period is two to 14 days, although symptoms typically appear within five days of exposure. </a:t>
            </a:r>
            <a:endParaRPr lang="tr-TR" dirty="0"/>
          </a:p>
          <a:p>
            <a:r>
              <a:rPr lang="en-US" dirty="0"/>
              <a:t>Multiple testing modalities exist, but infection should be confirmed by polymerase chain reaction testing</a:t>
            </a:r>
            <a:r>
              <a:rPr lang="tr-TR" dirty="0"/>
              <a:t> (PCR)</a:t>
            </a:r>
            <a:r>
              <a:rPr lang="en-US" dirty="0"/>
              <a:t> using a nasopharyngeal swab.</a:t>
            </a:r>
            <a:endParaRPr lang="tr-TR" dirty="0"/>
          </a:p>
          <a:p>
            <a:r>
              <a:rPr lang="en-US" dirty="0"/>
              <a:t>There are no evidence</a:t>
            </a:r>
            <a:r>
              <a:rPr lang="tr-TR" dirty="0"/>
              <a:t> </a:t>
            </a:r>
            <a:r>
              <a:rPr lang="en-US" dirty="0"/>
              <a:t>based treatments appropriate for use in the outpatient setting; management is supportive and should include education about isolation. </a:t>
            </a:r>
            <a:endParaRPr lang="tr-TR" dirty="0"/>
          </a:p>
        </p:txBody>
      </p:sp>
      <p:sp>
        <p:nvSpPr>
          <p:cNvPr id="4" name="Footer Placeholder 3">
            <a:extLst>
              <a:ext uri="{FF2B5EF4-FFF2-40B4-BE49-F238E27FC236}">
                <a16:creationId xmlns:a16="http://schemas.microsoft.com/office/drawing/2014/main" id="{CF820116-906F-4562-BDD5-48F1AEFC1F72}"/>
              </a:ext>
            </a:extLst>
          </p:cNvPr>
          <p:cNvSpPr>
            <a:spLocks noGrp="1"/>
          </p:cNvSpPr>
          <p:nvPr>
            <p:ph type="ftr" sz="quarter" idx="11"/>
          </p:nvPr>
        </p:nvSpPr>
        <p:spPr/>
        <p:txBody>
          <a:bodyPr/>
          <a:lstStyle/>
          <a:p>
            <a:r>
              <a:rPr lang="en-US"/>
              <a:t>Outpatient Management of COVID-19: Rapid Evidence Review. Am Fam Physician. 2020;102:online.</a:t>
            </a:r>
            <a:endParaRPr lang="tr-TR"/>
          </a:p>
        </p:txBody>
      </p:sp>
    </p:spTree>
    <p:extLst>
      <p:ext uri="{BB962C8B-B14F-4D97-AF65-F5344CB8AC3E}">
        <p14:creationId xmlns:p14="http://schemas.microsoft.com/office/powerpoint/2010/main" val="189513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9539-8BCD-4630-8D24-B1343408B44B}"/>
              </a:ext>
            </a:extLst>
          </p:cNvPr>
          <p:cNvSpPr>
            <a:spLocks noGrp="1"/>
          </p:cNvSpPr>
          <p:nvPr>
            <p:ph type="title"/>
          </p:nvPr>
        </p:nvSpPr>
        <p:spPr/>
        <p:txBody>
          <a:bodyPr/>
          <a:lstStyle/>
          <a:p>
            <a:endParaRPr lang="tr-TR" dirty="0"/>
          </a:p>
        </p:txBody>
      </p:sp>
      <p:sp>
        <p:nvSpPr>
          <p:cNvPr id="3" name="Content Placeholder 2">
            <a:extLst>
              <a:ext uri="{FF2B5EF4-FFF2-40B4-BE49-F238E27FC236}">
                <a16:creationId xmlns:a16="http://schemas.microsoft.com/office/drawing/2014/main" id="{3BCF685C-06A5-4F30-AEE3-1141A45C403A}"/>
              </a:ext>
            </a:extLst>
          </p:cNvPr>
          <p:cNvSpPr>
            <a:spLocks noGrp="1"/>
          </p:cNvSpPr>
          <p:nvPr>
            <p:ph idx="1"/>
          </p:nvPr>
        </p:nvSpPr>
        <p:spPr/>
        <p:txBody>
          <a:bodyPr/>
          <a:lstStyle/>
          <a:p>
            <a:endParaRPr lang="tr-TR" dirty="0"/>
          </a:p>
          <a:p>
            <a:endParaRPr lang="tr-TR" dirty="0"/>
          </a:p>
          <a:p>
            <a:r>
              <a:rPr lang="tr-TR" dirty="0" err="1"/>
              <a:t>Symptoms</a:t>
            </a:r>
            <a:r>
              <a:rPr lang="tr-TR" dirty="0"/>
              <a:t> </a:t>
            </a:r>
            <a:r>
              <a:rPr lang="tr-TR" dirty="0" err="1"/>
              <a:t>varies</a:t>
            </a:r>
            <a:r>
              <a:rPr lang="tr-TR" dirty="0"/>
              <a:t> </a:t>
            </a:r>
            <a:r>
              <a:rPr lang="tr-TR" dirty="0" err="1"/>
              <a:t>largely</a:t>
            </a:r>
            <a:r>
              <a:rPr lang="tr-TR" dirty="0"/>
              <a:t> </a:t>
            </a:r>
          </a:p>
          <a:p>
            <a:r>
              <a:rPr lang="tr-TR" dirty="0" err="1"/>
              <a:t>Asymptomatic</a:t>
            </a:r>
            <a:r>
              <a:rPr lang="tr-TR" dirty="0"/>
              <a:t> </a:t>
            </a:r>
            <a:r>
              <a:rPr lang="tr-TR" dirty="0" err="1"/>
              <a:t>carriers</a:t>
            </a:r>
            <a:r>
              <a:rPr lang="tr-TR" dirty="0"/>
              <a:t> </a:t>
            </a:r>
          </a:p>
          <a:p>
            <a:r>
              <a:rPr lang="tr-TR" dirty="0" err="1"/>
              <a:t>Fast</a:t>
            </a:r>
            <a:r>
              <a:rPr lang="tr-TR" dirty="0"/>
              <a:t> spread</a:t>
            </a:r>
          </a:p>
          <a:p>
            <a:r>
              <a:rPr lang="tr-TR" dirty="0"/>
              <a:t>Mutant </a:t>
            </a:r>
            <a:r>
              <a:rPr lang="tr-TR" dirty="0" err="1"/>
              <a:t>virus</a:t>
            </a:r>
            <a:endParaRPr lang="tr-TR" dirty="0"/>
          </a:p>
          <a:p>
            <a:endParaRPr lang="tr-TR" dirty="0"/>
          </a:p>
        </p:txBody>
      </p:sp>
    </p:spTree>
    <p:extLst>
      <p:ext uri="{BB962C8B-B14F-4D97-AF65-F5344CB8AC3E}">
        <p14:creationId xmlns:p14="http://schemas.microsoft.com/office/powerpoint/2010/main" val="16229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a:extLst>
              <a:ext uri="{FF2B5EF4-FFF2-40B4-BE49-F238E27FC236}">
                <a16:creationId xmlns:a16="http://schemas.microsoft.com/office/drawing/2014/main" id="{D1F8BD2E-8A36-4958-839A-B8939BE87726}"/>
              </a:ext>
            </a:extLst>
          </p:cNvPr>
          <p:cNvSpPr/>
          <p:nvPr/>
        </p:nvSpPr>
        <p:spPr>
          <a:xfrm>
            <a:off x="2681885" y="2317522"/>
            <a:ext cx="3600400"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Risk </a:t>
            </a:r>
            <a:r>
              <a:rPr lang="tr-TR" dirty="0" err="1"/>
              <a:t>communication</a:t>
            </a:r>
            <a:endParaRPr lang="tr-TR" dirty="0"/>
          </a:p>
        </p:txBody>
      </p:sp>
      <p:sp>
        <p:nvSpPr>
          <p:cNvPr id="3" name="2 Aşağı Bükülü Ok">
            <a:extLst>
              <a:ext uri="{FF2B5EF4-FFF2-40B4-BE49-F238E27FC236}">
                <a16:creationId xmlns:a16="http://schemas.microsoft.com/office/drawing/2014/main" id="{21912DA5-BB03-4D70-905E-4C40A2FE73A9}"/>
              </a:ext>
            </a:extLst>
          </p:cNvPr>
          <p:cNvSpPr/>
          <p:nvPr/>
        </p:nvSpPr>
        <p:spPr>
          <a:xfrm>
            <a:off x="4067944" y="1484784"/>
            <a:ext cx="3240360" cy="8640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5 Sola Bükülü Ok">
            <a:extLst>
              <a:ext uri="{FF2B5EF4-FFF2-40B4-BE49-F238E27FC236}">
                <a16:creationId xmlns:a16="http://schemas.microsoft.com/office/drawing/2014/main" id="{CAB13812-455A-4CA4-A72B-6536FEE6A5E0}"/>
              </a:ext>
            </a:extLst>
          </p:cNvPr>
          <p:cNvSpPr/>
          <p:nvPr/>
        </p:nvSpPr>
        <p:spPr>
          <a:xfrm>
            <a:off x="5652120" y="4149080"/>
            <a:ext cx="2304256" cy="1728192"/>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9 Aşağı Bükülü Ok">
            <a:extLst>
              <a:ext uri="{FF2B5EF4-FFF2-40B4-BE49-F238E27FC236}">
                <a16:creationId xmlns:a16="http://schemas.microsoft.com/office/drawing/2014/main" id="{2AE7FEF5-ACD5-4786-8C1F-56B6378FB4F7}"/>
              </a:ext>
            </a:extLst>
          </p:cNvPr>
          <p:cNvSpPr/>
          <p:nvPr/>
        </p:nvSpPr>
        <p:spPr>
          <a:xfrm rot="11237758">
            <a:off x="809676" y="3940419"/>
            <a:ext cx="2448272" cy="10081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10 Metin kutusu">
            <a:extLst>
              <a:ext uri="{FF2B5EF4-FFF2-40B4-BE49-F238E27FC236}">
                <a16:creationId xmlns:a16="http://schemas.microsoft.com/office/drawing/2014/main" id="{4822A2DD-2A65-417A-B839-BC3014ADF6FD}"/>
              </a:ext>
            </a:extLst>
          </p:cNvPr>
          <p:cNvSpPr txBox="1"/>
          <p:nvPr/>
        </p:nvSpPr>
        <p:spPr>
          <a:xfrm>
            <a:off x="2771800" y="476672"/>
            <a:ext cx="35283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err="1"/>
              <a:t>Evaluation</a:t>
            </a:r>
            <a:r>
              <a:rPr lang="tr-TR" dirty="0"/>
              <a:t> of </a:t>
            </a:r>
            <a:r>
              <a:rPr lang="tr-TR" dirty="0" err="1"/>
              <a:t>incident</a:t>
            </a:r>
            <a:endParaRPr lang="tr-TR" dirty="0"/>
          </a:p>
        </p:txBody>
      </p:sp>
      <p:sp>
        <p:nvSpPr>
          <p:cNvPr id="7" name="11 Metin kutusu">
            <a:extLst>
              <a:ext uri="{FF2B5EF4-FFF2-40B4-BE49-F238E27FC236}">
                <a16:creationId xmlns:a16="http://schemas.microsoft.com/office/drawing/2014/main" id="{4EA447F9-DB80-4CAF-9CB6-C8272CC4FC97}"/>
              </a:ext>
            </a:extLst>
          </p:cNvPr>
          <p:cNvSpPr txBox="1"/>
          <p:nvPr/>
        </p:nvSpPr>
        <p:spPr>
          <a:xfrm>
            <a:off x="6516216" y="2780928"/>
            <a:ext cx="237626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err="1"/>
              <a:t>Evaluation</a:t>
            </a:r>
            <a:r>
              <a:rPr lang="tr-TR" dirty="0"/>
              <a:t> of </a:t>
            </a:r>
            <a:r>
              <a:rPr lang="tr-TR" dirty="0" err="1"/>
              <a:t>risks</a:t>
            </a:r>
            <a:endParaRPr lang="tr-TR" dirty="0"/>
          </a:p>
        </p:txBody>
      </p:sp>
      <p:sp>
        <p:nvSpPr>
          <p:cNvPr id="8" name="12 Metin kutusu">
            <a:extLst>
              <a:ext uri="{FF2B5EF4-FFF2-40B4-BE49-F238E27FC236}">
                <a16:creationId xmlns:a16="http://schemas.microsoft.com/office/drawing/2014/main" id="{64176E3A-83CD-4699-999B-059FC3A2C984}"/>
              </a:ext>
            </a:extLst>
          </p:cNvPr>
          <p:cNvSpPr txBox="1"/>
          <p:nvPr/>
        </p:nvSpPr>
        <p:spPr>
          <a:xfrm>
            <a:off x="2195736" y="5157192"/>
            <a:ext cx="33123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err="1"/>
              <a:t>Control</a:t>
            </a:r>
            <a:r>
              <a:rPr lang="tr-TR" dirty="0"/>
              <a:t> </a:t>
            </a:r>
            <a:r>
              <a:rPr lang="tr-TR" dirty="0" err="1"/>
              <a:t>measures</a:t>
            </a:r>
            <a:endParaRPr lang="tr-TR" dirty="0"/>
          </a:p>
        </p:txBody>
      </p:sp>
      <p:sp>
        <p:nvSpPr>
          <p:cNvPr id="9" name="13 Metin kutusu">
            <a:extLst>
              <a:ext uri="{FF2B5EF4-FFF2-40B4-BE49-F238E27FC236}">
                <a16:creationId xmlns:a16="http://schemas.microsoft.com/office/drawing/2014/main" id="{E5E10037-0C42-4365-9F79-5A6A2EDE2CB0}"/>
              </a:ext>
            </a:extLst>
          </p:cNvPr>
          <p:cNvSpPr txBox="1"/>
          <p:nvPr/>
        </p:nvSpPr>
        <p:spPr>
          <a:xfrm>
            <a:off x="899592" y="2132856"/>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err="1"/>
              <a:t>Assessment</a:t>
            </a:r>
            <a:endParaRPr lang="tr-TR" dirty="0"/>
          </a:p>
        </p:txBody>
      </p:sp>
    </p:spTree>
    <p:extLst>
      <p:ext uri="{BB962C8B-B14F-4D97-AF65-F5344CB8AC3E}">
        <p14:creationId xmlns:p14="http://schemas.microsoft.com/office/powerpoint/2010/main" val="200610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D778-C1C6-4405-B785-7A8C145A5522}"/>
              </a:ext>
            </a:extLst>
          </p:cNvPr>
          <p:cNvSpPr>
            <a:spLocks noGrp="1"/>
          </p:cNvSpPr>
          <p:nvPr>
            <p:ph type="title"/>
          </p:nvPr>
        </p:nvSpPr>
        <p:spPr/>
        <p:txBody>
          <a:bodyPr/>
          <a:lstStyle/>
          <a:p>
            <a:r>
              <a:rPr lang="en-US" dirty="0"/>
              <a:t>Epidemiology</a:t>
            </a:r>
            <a:endParaRPr lang="tr-TR" dirty="0"/>
          </a:p>
        </p:txBody>
      </p:sp>
      <p:sp>
        <p:nvSpPr>
          <p:cNvPr id="3" name="Content Placeholder 2">
            <a:extLst>
              <a:ext uri="{FF2B5EF4-FFF2-40B4-BE49-F238E27FC236}">
                <a16:creationId xmlns:a16="http://schemas.microsoft.com/office/drawing/2014/main" id="{4B6231DC-801A-4325-B3C5-764F4A9ED533}"/>
              </a:ext>
            </a:extLst>
          </p:cNvPr>
          <p:cNvSpPr>
            <a:spLocks noGrp="1"/>
          </p:cNvSpPr>
          <p:nvPr>
            <p:ph idx="1"/>
          </p:nvPr>
        </p:nvSpPr>
        <p:spPr/>
        <p:txBody>
          <a:bodyPr/>
          <a:lstStyle/>
          <a:p>
            <a:r>
              <a:rPr lang="en-US" dirty="0"/>
              <a:t>The basic reproductive number (infections per index case) of COVID-19 is unknown. </a:t>
            </a:r>
            <a:endParaRPr lang="tr-TR" dirty="0"/>
          </a:p>
          <a:p>
            <a:endParaRPr lang="tr-TR" dirty="0"/>
          </a:p>
          <a:p>
            <a:r>
              <a:rPr lang="en-US" dirty="0"/>
              <a:t>One systematic review estimated a range of 1.9 to 6.5.</a:t>
            </a:r>
            <a:endParaRPr lang="tr-TR" dirty="0"/>
          </a:p>
          <a:p>
            <a:endParaRPr lang="tr-TR" dirty="0"/>
          </a:p>
          <a:p>
            <a:r>
              <a:rPr lang="en-US" dirty="0"/>
              <a:t>Pathogenic factors contributing to the virulence of SARSCoV-2 include transmissibility via respiratory droplets and asymptomatic spread via healthy-appearing individuals. </a:t>
            </a:r>
            <a:r>
              <a:rPr lang="tr-TR" dirty="0"/>
              <a:t> </a:t>
            </a:r>
          </a:p>
          <a:p>
            <a:pPr marL="0" indent="0">
              <a:buNone/>
            </a:pPr>
            <a:endParaRPr lang="tr-TR" dirty="0"/>
          </a:p>
        </p:txBody>
      </p:sp>
    </p:spTree>
    <p:extLst>
      <p:ext uri="{BB962C8B-B14F-4D97-AF65-F5344CB8AC3E}">
        <p14:creationId xmlns:p14="http://schemas.microsoft.com/office/powerpoint/2010/main" val="37876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8053-ABCE-4116-8021-6D69F654AA0B}"/>
              </a:ext>
            </a:extLst>
          </p:cNvPr>
          <p:cNvSpPr>
            <a:spLocks noGrp="1"/>
          </p:cNvSpPr>
          <p:nvPr>
            <p:ph type="title"/>
          </p:nvPr>
        </p:nvSpPr>
        <p:spPr/>
        <p:txBody>
          <a:bodyPr/>
          <a:lstStyle/>
          <a:p>
            <a:r>
              <a:rPr lang="en-US" dirty="0"/>
              <a:t>Risk Factors for Severe </a:t>
            </a:r>
            <a:r>
              <a:rPr lang="tr-TR" dirty="0"/>
              <a:t>I</a:t>
            </a:r>
            <a:r>
              <a:rPr lang="en-US" dirty="0" err="1"/>
              <a:t>llness</a:t>
            </a:r>
            <a:r>
              <a:rPr lang="en-US" dirty="0"/>
              <a:t> in Adults with COVID-19</a:t>
            </a:r>
            <a:r>
              <a:rPr lang="tr-TR" dirty="0"/>
              <a:t>- </a:t>
            </a:r>
            <a:r>
              <a:rPr lang="en-US" dirty="0"/>
              <a:t>Clinical factors </a:t>
            </a:r>
            <a:endParaRPr lang="tr-TR" dirty="0"/>
          </a:p>
        </p:txBody>
      </p:sp>
      <p:sp>
        <p:nvSpPr>
          <p:cNvPr id="3" name="Content Placeholder 2">
            <a:extLst>
              <a:ext uri="{FF2B5EF4-FFF2-40B4-BE49-F238E27FC236}">
                <a16:creationId xmlns:a16="http://schemas.microsoft.com/office/drawing/2014/main" id="{1E69C47A-DE9E-406D-9E72-99855A8D158E}"/>
              </a:ext>
            </a:extLst>
          </p:cNvPr>
          <p:cNvSpPr>
            <a:spLocks noGrp="1"/>
          </p:cNvSpPr>
          <p:nvPr>
            <p:ph idx="1"/>
          </p:nvPr>
        </p:nvSpPr>
        <p:spPr/>
        <p:txBody>
          <a:bodyPr/>
          <a:lstStyle/>
          <a:p>
            <a:endParaRPr lang="tr-TR" dirty="0"/>
          </a:p>
          <a:p>
            <a:r>
              <a:rPr lang="en-US" dirty="0"/>
              <a:t>Body mass index ≥ 30 kg per m2 </a:t>
            </a:r>
            <a:endParaRPr lang="tr-TR" dirty="0"/>
          </a:p>
          <a:p>
            <a:r>
              <a:rPr lang="en-US" dirty="0"/>
              <a:t>Dyspnea, increased respiratory rate, decreased oxygen saturation</a:t>
            </a:r>
            <a:endParaRPr lang="tr-TR" dirty="0"/>
          </a:p>
          <a:p>
            <a:r>
              <a:rPr lang="en-US" dirty="0"/>
              <a:t>Male sex </a:t>
            </a:r>
            <a:endParaRPr lang="tr-TR" dirty="0"/>
          </a:p>
          <a:p>
            <a:r>
              <a:rPr lang="en-US" dirty="0"/>
              <a:t>Older age</a:t>
            </a:r>
            <a:endParaRPr lang="tr-TR" dirty="0"/>
          </a:p>
        </p:txBody>
      </p:sp>
    </p:spTree>
    <p:extLst>
      <p:ext uri="{BB962C8B-B14F-4D97-AF65-F5344CB8AC3E}">
        <p14:creationId xmlns:p14="http://schemas.microsoft.com/office/powerpoint/2010/main" val="287575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6E6-6544-4219-B54C-6C0037ACF013}"/>
              </a:ext>
            </a:extLst>
          </p:cNvPr>
          <p:cNvSpPr>
            <a:spLocks noGrp="1"/>
          </p:cNvSpPr>
          <p:nvPr>
            <p:ph type="title"/>
          </p:nvPr>
        </p:nvSpPr>
        <p:spPr/>
        <p:txBody>
          <a:bodyPr/>
          <a:lstStyle/>
          <a:p>
            <a:r>
              <a:rPr lang="tr-TR" dirty="0" err="1"/>
              <a:t>Comorbidities</a:t>
            </a:r>
            <a:endParaRPr lang="tr-TR" dirty="0"/>
          </a:p>
        </p:txBody>
      </p:sp>
      <p:sp>
        <p:nvSpPr>
          <p:cNvPr id="3" name="Content Placeholder 2">
            <a:extLst>
              <a:ext uri="{FF2B5EF4-FFF2-40B4-BE49-F238E27FC236}">
                <a16:creationId xmlns:a16="http://schemas.microsoft.com/office/drawing/2014/main" id="{9D73256D-75C6-4181-A911-AFE58B26CAFE}"/>
              </a:ext>
            </a:extLst>
          </p:cNvPr>
          <p:cNvSpPr>
            <a:spLocks noGrp="1"/>
          </p:cNvSpPr>
          <p:nvPr>
            <p:ph idx="1"/>
          </p:nvPr>
        </p:nvSpPr>
        <p:spPr/>
        <p:txBody>
          <a:bodyPr>
            <a:normAutofit fontScale="92500" lnSpcReduction="10000"/>
          </a:bodyPr>
          <a:lstStyle/>
          <a:p>
            <a:r>
              <a:rPr lang="tr-TR" dirty="0"/>
              <a:t>Blood </a:t>
            </a:r>
            <a:r>
              <a:rPr lang="tr-TR" dirty="0" err="1"/>
              <a:t>disorders</a:t>
            </a:r>
            <a:r>
              <a:rPr lang="tr-TR" dirty="0"/>
              <a:t> (</a:t>
            </a:r>
            <a:r>
              <a:rPr lang="tr-TR" dirty="0" err="1"/>
              <a:t>e.g</a:t>
            </a:r>
            <a:r>
              <a:rPr lang="tr-TR" dirty="0"/>
              <a:t>., </a:t>
            </a:r>
            <a:r>
              <a:rPr lang="tr-TR" dirty="0" err="1"/>
              <a:t>sickle</a:t>
            </a:r>
            <a:r>
              <a:rPr lang="tr-TR" dirty="0"/>
              <a:t> </a:t>
            </a:r>
            <a:r>
              <a:rPr lang="tr-TR" dirty="0" err="1"/>
              <a:t>cell</a:t>
            </a:r>
            <a:r>
              <a:rPr lang="tr-TR" dirty="0"/>
              <a:t> </a:t>
            </a:r>
            <a:r>
              <a:rPr lang="tr-TR" dirty="0" err="1"/>
              <a:t>disease</a:t>
            </a:r>
            <a:r>
              <a:rPr lang="tr-TR" dirty="0"/>
              <a:t>, </a:t>
            </a:r>
            <a:r>
              <a:rPr lang="tr-TR" dirty="0" err="1"/>
              <a:t>patient</a:t>
            </a:r>
            <a:r>
              <a:rPr lang="tr-TR" dirty="0"/>
              <a:t> </a:t>
            </a:r>
            <a:r>
              <a:rPr lang="tr-TR" dirty="0" err="1"/>
              <a:t>taking</a:t>
            </a:r>
            <a:r>
              <a:rPr lang="tr-TR" dirty="0"/>
              <a:t> </a:t>
            </a:r>
            <a:r>
              <a:rPr lang="tr-TR" dirty="0" err="1"/>
              <a:t>blood</a:t>
            </a:r>
            <a:r>
              <a:rPr lang="tr-TR" dirty="0"/>
              <a:t> </a:t>
            </a:r>
            <a:r>
              <a:rPr lang="tr-TR" dirty="0" err="1"/>
              <a:t>thinners</a:t>
            </a:r>
            <a:r>
              <a:rPr lang="tr-TR" dirty="0"/>
              <a:t>) </a:t>
            </a:r>
          </a:p>
          <a:p>
            <a:r>
              <a:rPr lang="tr-TR" dirty="0" err="1"/>
              <a:t>Chronic</a:t>
            </a:r>
            <a:r>
              <a:rPr lang="tr-TR" dirty="0"/>
              <a:t> </a:t>
            </a:r>
            <a:r>
              <a:rPr lang="tr-TR" dirty="0" err="1"/>
              <a:t>kidney</a:t>
            </a:r>
            <a:r>
              <a:rPr lang="tr-TR" dirty="0"/>
              <a:t> </a:t>
            </a:r>
            <a:r>
              <a:rPr lang="tr-TR" dirty="0" err="1"/>
              <a:t>disease</a:t>
            </a:r>
            <a:r>
              <a:rPr lang="tr-TR" dirty="0"/>
              <a:t> </a:t>
            </a:r>
          </a:p>
          <a:p>
            <a:r>
              <a:rPr lang="tr-TR" dirty="0" err="1"/>
              <a:t>Chronic</a:t>
            </a:r>
            <a:r>
              <a:rPr lang="tr-TR" dirty="0"/>
              <a:t> </a:t>
            </a:r>
            <a:r>
              <a:rPr lang="tr-TR" dirty="0" err="1"/>
              <a:t>liver</a:t>
            </a:r>
            <a:r>
              <a:rPr lang="tr-TR" dirty="0"/>
              <a:t> </a:t>
            </a:r>
            <a:r>
              <a:rPr lang="tr-TR" dirty="0" err="1"/>
              <a:t>disease</a:t>
            </a:r>
            <a:r>
              <a:rPr lang="tr-TR" dirty="0"/>
              <a:t> </a:t>
            </a:r>
          </a:p>
          <a:p>
            <a:r>
              <a:rPr lang="tr-TR" dirty="0" err="1"/>
              <a:t>Chronic</a:t>
            </a:r>
            <a:r>
              <a:rPr lang="tr-TR" dirty="0"/>
              <a:t> </a:t>
            </a:r>
            <a:r>
              <a:rPr lang="tr-TR" dirty="0" err="1"/>
              <a:t>lung</a:t>
            </a:r>
            <a:r>
              <a:rPr lang="tr-TR" dirty="0"/>
              <a:t> </a:t>
            </a:r>
            <a:r>
              <a:rPr lang="tr-TR" dirty="0" err="1"/>
              <a:t>disease</a:t>
            </a:r>
            <a:r>
              <a:rPr lang="tr-TR" dirty="0"/>
              <a:t> (</a:t>
            </a:r>
            <a:r>
              <a:rPr lang="tr-TR" dirty="0" err="1"/>
              <a:t>e.g</a:t>
            </a:r>
            <a:r>
              <a:rPr lang="tr-TR" dirty="0"/>
              <a:t>., </a:t>
            </a:r>
            <a:r>
              <a:rPr lang="tr-TR" dirty="0" err="1"/>
              <a:t>chronic</a:t>
            </a:r>
            <a:r>
              <a:rPr lang="tr-TR" dirty="0"/>
              <a:t> </a:t>
            </a:r>
            <a:r>
              <a:rPr lang="tr-TR" dirty="0" err="1"/>
              <a:t>obstructive</a:t>
            </a:r>
            <a:r>
              <a:rPr lang="tr-TR" dirty="0"/>
              <a:t> </a:t>
            </a:r>
            <a:r>
              <a:rPr lang="tr-TR" dirty="0" err="1"/>
              <a:t>pulmonary</a:t>
            </a:r>
            <a:r>
              <a:rPr lang="tr-TR" dirty="0"/>
              <a:t> </a:t>
            </a:r>
            <a:r>
              <a:rPr lang="tr-TR" dirty="0" err="1"/>
              <a:t>disease</a:t>
            </a:r>
            <a:r>
              <a:rPr lang="tr-TR" dirty="0"/>
              <a:t>, </a:t>
            </a:r>
            <a:r>
              <a:rPr lang="tr-TR" dirty="0" err="1"/>
              <a:t>asthma</a:t>
            </a:r>
            <a:r>
              <a:rPr lang="tr-TR" dirty="0"/>
              <a:t>) </a:t>
            </a:r>
          </a:p>
          <a:p>
            <a:r>
              <a:rPr lang="tr-TR" dirty="0" err="1"/>
              <a:t>Current</a:t>
            </a:r>
            <a:r>
              <a:rPr lang="tr-TR" dirty="0"/>
              <a:t> </a:t>
            </a:r>
            <a:r>
              <a:rPr lang="tr-TR" dirty="0" err="1"/>
              <a:t>or</a:t>
            </a:r>
            <a:r>
              <a:rPr lang="tr-TR" dirty="0"/>
              <a:t> </a:t>
            </a:r>
            <a:r>
              <a:rPr lang="tr-TR" dirty="0" err="1"/>
              <a:t>recent</a:t>
            </a:r>
            <a:r>
              <a:rPr lang="tr-TR" dirty="0"/>
              <a:t> (</a:t>
            </a:r>
            <a:r>
              <a:rPr lang="tr-TR" dirty="0" err="1"/>
              <a:t>within</a:t>
            </a:r>
            <a:r>
              <a:rPr lang="tr-TR" dirty="0"/>
              <a:t> </a:t>
            </a:r>
            <a:r>
              <a:rPr lang="tr-TR" dirty="0" err="1"/>
              <a:t>two</a:t>
            </a:r>
            <a:r>
              <a:rPr lang="tr-TR" dirty="0"/>
              <a:t> </a:t>
            </a:r>
            <a:r>
              <a:rPr lang="tr-TR" dirty="0" err="1"/>
              <a:t>weeks</a:t>
            </a:r>
            <a:r>
              <a:rPr lang="tr-TR" dirty="0"/>
              <a:t>) </a:t>
            </a:r>
            <a:r>
              <a:rPr lang="tr-TR" dirty="0" err="1"/>
              <a:t>pregnancy</a:t>
            </a:r>
            <a:r>
              <a:rPr lang="tr-TR" dirty="0"/>
              <a:t> </a:t>
            </a:r>
          </a:p>
          <a:p>
            <a:r>
              <a:rPr lang="tr-TR" dirty="0" err="1"/>
              <a:t>Endocrine</a:t>
            </a:r>
            <a:r>
              <a:rPr lang="tr-TR" dirty="0"/>
              <a:t> </a:t>
            </a:r>
            <a:r>
              <a:rPr lang="tr-TR" dirty="0" err="1"/>
              <a:t>disorders</a:t>
            </a:r>
            <a:r>
              <a:rPr lang="tr-TR" dirty="0"/>
              <a:t> (</a:t>
            </a:r>
            <a:r>
              <a:rPr lang="tr-TR" dirty="0" err="1"/>
              <a:t>e.g</a:t>
            </a:r>
            <a:r>
              <a:rPr lang="tr-TR" dirty="0"/>
              <a:t>., </a:t>
            </a:r>
            <a:r>
              <a:rPr lang="tr-TR" dirty="0" err="1"/>
              <a:t>diabetes</a:t>
            </a:r>
            <a:r>
              <a:rPr lang="tr-TR" dirty="0"/>
              <a:t> </a:t>
            </a:r>
            <a:r>
              <a:rPr lang="tr-TR" dirty="0" err="1"/>
              <a:t>mellitus</a:t>
            </a:r>
            <a:r>
              <a:rPr lang="tr-TR" dirty="0"/>
              <a:t>) </a:t>
            </a:r>
          </a:p>
          <a:p>
            <a:r>
              <a:rPr lang="tr-TR" dirty="0" err="1"/>
              <a:t>Heart</a:t>
            </a:r>
            <a:r>
              <a:rPr lang="tr-TR" dirty="0"/>
              <a:t> </a:t>
            </a:r>
            <a:r>
              <a:rPr lang="tr-TR" dirty="0" err="1"/>
              <a:t>disease</a:t>
            </a:r>
            <a:r>
              <a:rPr lang="tr-TR" dirty="0"/>
              <a:t> (</a:t>
            </a:r>
            <a:r>
              <a:rPr lang="tr-TR" dirty="0" err="1"/>
              <a:t>e.g</a:t>
            </a:r>
            <a:r>
              <a:rPr lang="tr-TR" dirty="0"/>
              <a:t>., </a:t>
            </a:r>
            <a:r>
              <a:rPr lang="tr-TR" dirty="0" err="1"/>
              <a:t>congestive</a:t>
            </a:r>
            <a:r>
              <a:rPr lang="tr-TR" dirty="0"/>
              <a:t> </a:t>
            </a:r>
            <a:r>
              <a:rPr lang="tr-TR" dirty="0" err="1"/>
              <a:t>heart</a:t>
            </a:r>
            <a:r>
              <a:rPr lang="tr-TR" dirty="0"/>
              <a:t> </a:t>
            </a:r>
            <a:r>
              <a:rPr lang="tr-TR" dirty="0" err="1"/>
              <a:t>failure</a:t>
            </a:r>
            <a:r>
              <a:rPr lang="tr-TR" dirty="0"/>
              <a:t>, </a:t>
            </a:r>
            <a:r>
              <a:rPr lang="tr-TR" dirty="0" err="1"/>
              <a:t>coronary</a:t>
            </a:r>
            <a:r>
              <a:rPr lang="tr-TR" dirty="0"/>
              <a:t> </a:t>
            </a:r>
            <a:r>
              <a:rPr lang="tr-TR" dirty="0" err="1"/>
              <a:t>artery</a:t>
            </a:r>
            <a:r>
              <a:rPr lang="tr-TR" dirty="0"/>
              <a:t> </a:t>
            </a:r>
            <a:r>
              <a:rPr lang="tr-TR" dirty="0" err="1"/>
              <a:t>disease</a:t>
            </a:r>
            <a:r>
              <a:rPr lang="tr-TR" dirty="0"/>
              <a:t>, </a:t>
            </a:r>
            <a:r>
              <a:rPr lang="tr-TR" dirty="0" err="1"/>
              <a:t>hypertension</a:t>
            </a:r>
            <a:r>
              <a:rPr lang="tr-TR" dirty="0"/>
              <a:t>) </a:t>
            </a:r>
          </a:p>
          <a:p>
            <a:r>
              <a:rPr lang="tr-TR" dirty="0" err="1"/>
              <a:t>Immunosuppression</a:t>
            </a:r>
            <a:r>
              <a:rPr lang="tr-TR" dirty="0"/>
              <a:t> (</a:t>
            </a:r>
            <a:r>
              <a:rPr lang="tr-TR" dirty="0" err="1"/>
              <a:t>e.g</a:t>
            </a:r>
            <a:r>
              <a:rPr lang="tr-TR" dirty="0"/>
              <a:t>., </a:t>
            </a:r>
            <a:r>
              <a:rPr lang="tr-TR" dirty="0" err="1"/>
              <a:t>autoimmune</a:t>
            </a:r>
            <a:r>
              <a:rPr lang="tr-TR" dirty="0"/>
              <a:t> </a:t>
            </a:r>
            <a:r>
              <a:rPr lang="tr-TR" dirty="0" err="1"/>
              <a:t>disease</a:t>
            </a:r>
            <a:r>
              <a:rPr lang="tr-TR" dirty="0"/>
              <a:t>, </a:t>
            </a:r>
            <a:r>
              <a:rPr lang="tr-TR" dirty="0" err="1"/>
              <a:t>malignancy</a:t>
            </a:r>
            <a:r>
              <a:rPr lang="tr-TR" dirty="0"/>
              <a:t>, HIV </a:t>
            </a:r>
            <a:r>
              <a:rPr lang="tr-TR" dirty="0" err="1"/>
              <a:t>infection</a:t>
            </a:r>
            <a:r>
              <a:rPr lang="tr-TR" dirty="0"/>
              <a:t>)</a:t>
            </a:r>
          </a:p>
          <a:p>
            <a:r>
              <a:rPr lang="tr-TR" dirty="0" err="1"/>
              <a:t>Neurologic</a:t>
            </a:r>
            <a:r>
              <a:rPr lang="tr-TR" dirty="0"/>
              <a:t> </a:t>
            </a:r>
            <a:r>
              <a:rPr lang="tr-TR" dirty="0" err="1"/>
              <a:t>or</a:t>
            </a:r>
            <a:r>
              <a:rPr lang="tr-TR" dirty="0"/>
              <a:t> </a:t>
            </a:r>
            <a:r>
              <a:rPr lang="tr-TR" dirty="0" err="1"/>
              <a:t>neurodevelopmental</a:t>
            </a:r>
            <a:r>
              <a:rPr lang="tr-TR" dirty="0"/>
              <a:t> </a:t>
            </a:r>
            <a:r>
              <a:rPr lang="tr-TR" dirty="0" err="1"/>
              <a:t>conditions</a:t>
            </a:r>
            <a:endParaRPr lang="tr-TR" dirty="0"/>
          </a:p>
        </p:txBody>
      </p:sp>
    </p:spTree>
    <p:extLst>
      <p:ext uri="{BB962C8B-B14F-4D97-AF65-F5344CB8AC3E}">
        <p14:creationId xmlns:p14="http://schemas.microsoft.com/office/powerpoint/2010/main" val="173124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B672-BCE3-46E6-AE52-42F537D053FC}"/>
              </a:ext>
            </a:extLst>
          </p:cNvPr>
          <p:cNvSpPr>
            <a:spLocks noGrp="1"/>
          </p:cNvSpPr>
          <p:nvPr>
            <p:ph type="title"/>
          </p:nvPr>
        </p:nvSpPr>
        <p:spPr/>
        <p:txBody>
          <a:bodyPr/>
          <a:lstStyle/>
          <a:p>
            <a:r>
              <a:rPr lang="tr-TR" dirty="0" err="1"/>
              <a:t>Laboratory</a:t>
            </a:r>
            <a:r>
              <a:rPr lang="tr-TR" dirty="0"/>
              <a:t> </a:t>
            </a:r>
            <a:r>
              <a:rPr lang="tr-TR" dirty="0" err="1"/>
              <a:t>findings</a:t>
            </a:r>
            <a:endParaRPr lang="tr-TR" dirty="0"/>
          </a:p>
        </p:txBody>
      </p:sp>
      <p:sp>
        <p:nvSpPr>
          <p:cNvPr id="3" name="Content Placeholder 2">
            <a:extLst>
              <a:ext uri="{FF2B5EF4-FFF2-40B4-BE49-F238E27FC236}">
                <a16:creationId xmlns:a16="http://schemas.microsoft.com/office/drawing/2014/main" id="{9BFE8102-ED55-4433-B0DC-50ED63BE03A6}"/>
              </a:ext>
            </a:extLst>
          </p:cNvPr>
          <p:cNvSpPr>
            <a:spLocks noGrp="1"/>
          </p:cNvSpPr>
          <p:nvPr>
            <p:ph idx="1"/>
          </p:nvPr>
        </p:nvSpPr>
        <p:spPr/>
        <p:txBody>
          <a:bodyPr>
            <a:normAutofit lnSpcReduction="10000"/>
          </a:bodyPr>
          <a:lstStyle/>
          <a:p>
            <a:r>
              <a:rPr lang="tr-TR" dirty="0" err="1"/>
              <a:t>Elevated</a:t>
            </a:r>
            <a:r>
              <a:rPr lang="tr-TR" dirty="0"/>
              <a:t> C-</a:t>
            </a:r>
            <a:r>
              <a:rPr lang="tr-TR" dirty="0" err="1"/>
              <a:t>reactive</a:t>
            </a:r>
            <a:r>
              <a:rPr lang="tr-TR" dirty="0"/>
              <a:t> protein</a:t>
            </a:r>
          </a:p>
          <a:p>
            <a:r>
              <a:rPr lang="tr-TR" dirty="0" err="1"/>
              <a:t>Lactate</a:t>
            </a:r>
            <a:r>
              <a:rPr lang="tr-TR" dirty="0"/>
              <a:t> </a:t>
            </a:r>
            <a:r>
              <a:rPr lang="tr-TR" dirty="0" err="1"/>
              <a:t>dehydrogenase</a:t>
            </a:r>
            <a:r>
              <a:rPr lang="tr-TR" dirty="0"/>
              <a:t> </a:t>
            </a:r>
          </a:p>
          <a:p>
            <a:r>
              <a:rPr lang="tr-TR" dirty="0" err="1"/>
              <a:t>alanine</a:t>
            </a:r>
            <a:r>
              <a:rPr lang="tr-TR" dirty="0"/>
              <a:t> </a:t>
            </a:r>
            <a:r>
              <a:rPr lang="tr-TR" dirty="0" err="1"/>
              <a:t>transaminase</a:t>
            </a:r>
            <a:endParaRPr lang="tr-TR" dirty="0"/>
          </a:p>
          <a:p>
            <a:r>
              <a:rPr lang="tr-TR" dirty="0" err="1"/>
              <a:t>aspartate</a:t>
            </a:r>
            <a:r>
              <a:rPr lang="tr-TR" dirty="0"/>
              <a:t> </a:t>
            </a:r>
            <a:r>
              <a:rPr lang="tr-TR" dirty="0" err="1"/>
              <a:t>transaminase</a:t>
            </a:r>
            <a:r>
              <a:rPr lang="tr-TR" dirty="0"/>
              <a:t> </a:t>
            </a:r>
          </a:p>
          <a:p>
            <a:r>
              <a:rPr lang="tr-TR" dirty="0"/>
              <a:t>d-</a:t>
            </a:r>
            <a:r>
              <a:rPr lang="tr-TR" dirty="0" err="1"/>
              <a:t>dimer</a:t>
            </a:r>
            <a:r>
              <a:rPr lang="tr-TR" dirty="0"/>
              <a:t> </a:t>
            </a:r>
            <a:r>
              <a:rPr lang="tr-TR" dirty="0" err="1"/>
              <a:t>level</a:t>
            </a:r>
            <a:r>
              <a:rPr lang="tr-TR" dirty="0"/>
              <a:t> </a:t>
            </a:r>
          </a:p>
          <a:p>
            <a:r>
              <a:rPr lang="tr-TR" dirty="0" err="1"/>
              <a:t>Leukocytosis</a:t>
            </a:r>
            <a:r>
              <a:rPr lang="tr-TR" dirty="0"/>
              <a:t> </a:t>
            </a:r>
          </a:p>
          <a:p>
            <a:r>
              <a:rPr lang="tr-TR" dirty="0" err="1"/>
              <a:t>Low</a:t>
            </a:r>
            <a:r>
              <a:rPr lang="tr-TR" dirty="0"/>
              <a:t> </a:t>
            </a:r>
            <a:r>
              <a:rPr lang="tr-TR" dirty="0" err="1"/>
              <a:t>albumin</a:t>
            </a:r>
            <a:r>
              <a:rPr lang="tr-TR" dirty="0"/>
              <a:t> </a:t>
            </a:r>
            <a:r>
              <a:rPr lang="tr-TR" dirty="0" err="1"/>
              <a:t>level</a:t>
            </a:r>
            <a:r>
              <a:rPr lang="tr-TR" dirty="0"/>
              <a:t> </a:t>
            </a:r>
          </a:p>
          <a:p>
            <a:r>
              <a:rPr lang="tr-TR" dirty="0" err="1"/>
              <a:t>Lymphopenia</a:t>
            </a:r>
            <a:r>
              <a:rPr lang="tr-TR" dirty="0"/>
              <a:t> </a:t>
            </a:r>
          </a:p>
          <a:p>
            <a:r>
              <a:rPr lang="tr-TR" dirty="0" err="1"/>
              <a:t>Neutrophilia</a:t>
            </a:r>
            <a:endParaRPr lang="tr-TR" dirty="0"/>
          </a:p>
        </p:txBody>
      </p:sp>
    </p:spTree>
    <p:extLst>
      <p:ext uri="{BB962C8B-B14F-4D97-AF65-F5344CB8AC3E}">
        <p14:creationId xmlns:p14="http://schemas.microsoft.com/office/powerpoint/2010/main" val="65001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9D3E-D52E-4855-9A35-C5F9DC2F2E7D}"/>
              </a:ext>
            </a:extLst>
          </p:cNvPr>
          <p:cNvSpPr>
            <a:spLocks noGrp="1"/>
          </p:cNvSpPr>
          <p:nvPr>
            <p:ph type="title"/>
          </p:nvPr>
        </p:nvSpPr>
        <p:spPr/>
        <p:txBody>
          <a:bodyPr/>
          <a:lstStyle/>
          <a:p>
            <a:r>
              <a:rPr lang="tr-TR" dirty="0" err="1"/>
              <a:t>Aging</a:t>
            </a:r>
            <a:r>
              <a:rPr lang="tr-TR" dirty="0"/>
              <a:t> </a:t>
            </a:r>
            <a:r>
              <a:rPr lang="tr-TR" dirty="0" err="1"/>
              <a:t>and</a:t>
            </a:r>
            <a:r>
              <a:rPr lang="tr-TR" dirty="0"/>
              <a:t> </a:t>
            </a:r>
            <a:r>
              <a:rPr lang="tr-TR" dirty="0" err="1"/>
              <a:t>Covid</a:t>
            </a:r>
            <a:r>
              <a:rPr lang="tr-TR" dirty="0"/>
              <a:t> 19</a:t>
            </a:r>
          </a:p>
        </p:txBody>
      </p:sp>
      <p:sp>
        <p:nvSpPr>
          <p:cNvPr id="3" name="Content Placeholder 2">
            <a:extLst>
              <a:ext uri="{FF2B5EF4-FFF2-40B4-BE49-F238E27FC236}">
                <a16:creationId xmlns:a16="http://schemas.microsoft.com/office/drawing/2014/main" id="{45B07301-17AD-42A3-AB07-E06E75EBB4A7}"/>
              </a:ext>
            </a:extLst>
          </p:cNvPr>
          <p:cNvSpPr>
            <a:spLocks noGrp="1"/>
          </p:cNvSpPr>
          <p:nvPr>
            <p:ph idx="1"/>
          </p:nvPr>
        </p:nvSpPr>
        <p:spPr/>
        <p:txBody>
          <a:bodyPr/>
          <a:lstStyle/>
          <a:p>
            <a:r>
              <a:rPr lang="en-US" dirty="0"/>
              <a:t>Among adults </a:t>
            </a:r>
            <a:r>
              <a:rPr lang="en-US" dirty="0">
                <a:solidFill>
                  <a:srgbClr val="FF0000"/>
                </a:solidFill>
              </a:rPr>
              <a:t>65 to 84 years of age </a:t>
            </a:r>
            <a:r>
              <a:rPr lang="en-US" dirty="0"/>
              <a:t>who are diagnosed with COVID-19, 31% to 59% are hospitalized, 11% to 31% are admitted to the ICU, and </a:t>
            </a:r>
            <a:r>
              <a:rPr lang="en-US" dirty="0">
                <a:solidFill>
                  <a:srgbClr val="FF0000"/>
                </a:solidFill>
              </a:rPr>
              <a:t>4% to 11% die</a:t>
            </a:r>
            <a:endParaRPr lang="tr-TR" dirty="0"/>
          </a:p>
          <a:p>
            <a:endParaRPr lang="tr-TR" dirty="0"/>
          </a:p>
          <a:p>
            <a:endParaRPr lang="tr-TR" dirty="0"/>
          </a:p>
          <a:p>
            <a:r>
              <a:rPr lang="en-US" dirty="0"/>
              <a:t>Among adults </a:t>
            </a:r>
            <a:r>
              <a:rPr lang="en-US" dirty="0">
                <a:solidFill>
                  <a:srgbClr val="FF0000"/>
                </a:solidFill>
              </a:rPr>
              <a:t>85 years and older </a:t>
            </a:r>
            <a:r>
              <a:rPr lang="en-US" dirty="0"/>
              <a:t>who are diagnosed with COVID-19, 31% to 70% are hospitalized, 10% to 27% are admitted to the ICU, and </a:t>
            </a:r>
            <a:r>
              <a:rPr lang="en-US" dirty="0">
                <a:solidFill>
                  <a:srgbClr val="FF0000"/>
                </a:solidFill>
              </a:rPr>
              <a:t>10% to 27% die</a:t>
            </a:r>
            <a:endParaRPr lang="tr-TR" dirty="0">
              <a:solidFill>
                <a:srgbClr val="FF0000"/>
              </a:solidFill>
            </a:endParaRPr>
          </a:p>
          <a:p>
            <a:pPr marL="0" indent="0">
              <a:buNone/>
            </a:pPr>
            <a:endParaRPr lang="tr-TR" dirty="0"/>
          </a:p>
        </p:txBody>
      </p:sp>
      <p:sp>
        <p:nvSpPr>
          <p:cNvPr id="4" name="Footer Placeholder 3">
            <a:extLst>
              <a:ext uri="{FF2B5EF4-FFF2-40B4-BE49-F238E27FC236}">
                <a16:creationId xmlns:a16="http://schemas.microsoft.com/office/drawing/2014/main" id="{E280A069-C84C-4062-B09F-CDFEEDC8AB4A}"/>
              </a:ext>
            </a:extLst>
          </p:cNvPr>
          <p:cNvSpPr>
            <a:spLocks noGrp="1"/>
          </p:cNvSpPr>
          <p:nvPr>
            <p:ph type="ftr" sz="quarter" idx="11"/>
          </p:nvPr>
        </p:nvSpPr>
        <p:spPr>
          <a:xfrm>
            <a:off x="754602" y="6356350"/>
            <a:ext cx="11301274" cy="365125"/>
          </a:xfrm>
        </p:spPr>
        <p:txBody>
          <a:bodyPr/>
          <a:lstStyle/>
          <a:p>
            <a:r>
              <a:rPr lang="en-US" dirty="0"/>
              <a:t>1. </a:t>
            </a:r>
            <a:r>
              <a:rPr lang="en-US" dirty="0" err="1"/>
              <a:t>Petrilli</a:t>
            </a:r>
            <a:r>
              <a:rPr lang="en-US" dirty="0"/>
              <a:t> CM, Jones SA, Yang J, et al. Factors associated with hospital admission and critical illness among 5279 people with coronavirus disease.2019 in New York City: prospective cohort study. BMJ. 2020;369:m1966.,.</a:t>
            </a:r>
            <a:r>
              <a:rPr lang="tr-TR" dirty="0"/>
              <a:t>2.</a:t>
            </a:r>
            <a:r>
              <a:rPr lang="en-US" dirty="0"/>
              <a:t>Centers for Disease Control and Prevention. Coronavirus disease 2019</a:t>
            </a:r>
            <a:endParaRPr lang="tr-TR" dirty="0"/>
          </a:p>
        </p:txBody>
      </p:sp>
    </p:spTree>
    <p:extLst>
      <p:ext uri="{BB962C8B-B14F-4D97-AF65-F5344CB8AC3E}">
        <p14:creationId xmlns:p14="http://schemas.microsoft.com/office/powerpoint/2010/main" val="255480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829E-4576-4727-8836-E83B35E26005}"/>
              </a:ext>
            </a:extLst>
          </p:cNvPr>
          <p:cNvSpPr>
            <a:spLocks noGrp="1"/>
          </p:cNvSpPr>
          <p:nvPr>
            <p:ph type="title"/>
          </p:nvPr>
        </p:nvSpPr>
        <p:spPr/>
        <p:txBody>
          <a:bodyPr/>
          <a:lstStyle/>
          <a:p>
            <a:r>
              <a:rPr lang="tr-TR" dirty="0">
                <a:latin typeface="+mn-lt"/>
              </a:rPr>
              <a:t>FAMILY MEDICINE </a:t>
            </a:r>
            <a:r>
              <a:rPr lang="tr-TR" dirty="0">
                <a:latin typeface="Calibri" panose="020F0502020204030204" pitchFamily="34" charset="0"/>
                <a:cs typeface="Calibri" panose="020F0502020204030204" pitchFamily="34" charset="0"/>
              </a:rPr>
              <a:t>&amp;COVID19</a:t>
            </a:r>
            <a:endParaRPr lang="tr-TR" dirty="0"/>
          </a:p>
        </p:txBody>
      </p:sp>
      <p:sp>
        <p:nvSpPr>
          <p:cNvPr id="3" name="Text Placeholder 2">
            <a:extLst>
              <a:ext uri="{FF2B5EF4-FFF2-40B4-BE49-F238E27FC236}">
                <a16:creationId xmlns:a16="http://schemas.microsoft.com/office/drawing/2014/main" id="{154463D3-9C0F-4689-938E-E94705FBA07F}"/>
              </a:ext>
            </a:extLst>
          </p:cNvPr>
          <p:cNvSpPr>
            <a:spLocks noGrp="1"/>
          </p:cNvSpPr>
          <p:nvPr>
            <p:ph type="body" idx="1"/>
          </p:nvPr>
        </p:nvSpPr>
        <p:spPr/>
        <p:txBody>
          <a:bodyPr/>
          <a:lstStyle/>
          <a:p>
            <a:r>
              <a:rPr lang="tr-TR" dirty="0"/>
              <a:t>Gülsen Ceyhun Peker, Md</a:t>
            </a:r>
          </a:p>
          <a:p>
            <a:r>
              <a:rPr lang="tr-TR" dirty="0" err="1"/>
              <a:t>Department</a:t>
            </a:r>
            <a:r>
              <a:rPr lang="tr-TR" dirty="0"/>
              <a:t> of </a:t>
            </a:r>
            <a:r>
              <a:rPr lang="tr-TR" dirty="0" err="1"/>
              <a:t>Family</a:t>
            </a:r>
            <a:r>
              <a:rPr lang="tr-TR" dirty="0"/>
              <a:t> </a:t>
            </a:r>
            <a:r>
              <a:rPr lang="tr-TR" dirty="0" err="1"/>
              <a:t>Medicine</a:t>
            </a:r>
            <a:endParaRPr lang="tr-TR" dirty="0"/>
          </a:p>
        </p:txBody>
      </p:sp>
    </p:spTree>
    <p:extLst>
      <p:ext uri="{BB962C8B-B14F-4D97-AF65-F5344CB8AC3E}">
        <p14:creationId xmlns:p14="http://schemas.microsoft.com/office/powerpoint/2010/main" val="359385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0AB2-E614-4A2E-BA63-5F0B9C7DDF1C}"/>
              </a:ext>
            </a:extLst>
          </p:cNvPr>
          <p:cNvSpPr>
            <a:spLocks noGrp="1"/>
          </p:cNvSpPr>
          <p:nvPr>
            <p:ph type="title"/>
          </p:nvPr>
        </p:nvSpPr>
        <p:spPr/>
        <p:txBody>
          <a:bodyPr/>
          <a:lstStyle/>
          <a:p>
            <a:r>
              <a:rPr lang="en-US" dirty="0"/>
              <a:t>Screening and Prevention</a:t>
            </a:r>
            <a:endParaRPr lang="tr-TR" dirty="0"/>
          </a:p>
        </p:txBody>
      </p:sp>
      <p:sp>
        <p:nvSpPr>
          <p:cNvPr id="3" name="Content Placeholder 2">
            <a:extLst>
              <a:ext uri="{FF2B5EF4-FFF2-40B4-BE49-F238E27FC236}">
                <a16:creationId xmlns:a16="http://schemas.microsoft.com/office/drawing/2014/main" id="{82208E83-32E9-4E79-8BAA-661E651BDCF8}"/>
              </a:ext>
            </a:extLst>
          </p:cNvPr>
          <p:cNvSpPr>
            <a:spLocks noGrp="1"/>
          </p:cNvSpPr>
          <p:nvPr>
            <p:ph idx="1"/>
          </p:nvPr>
        </p:nvSpPr>
        <p:spPr/>
        <p:txBody>
          <a:bodyPr>
            <a:normAutofit fontScale="92500" lnSpcReduction="10000"/>
          </a:bodyPr>
          <a:lstStyle/>
          <a:p>
            <a:r>
              <a:rPr lang="en-US" dirty="0"/>
              <a:t>Physical distancing of at least 6 ft (1.8 m) slows the spread of infection by decreasing the mean number of people infected per case, particularly when combined with other measures such as mask wearing in public, school closures, and travel restrictions.</a:t>
            </a:r>
            <a:endParaRPr lang="tr-TR" dirty="0"/>
          </a:p>
          <a:p>
            <a:pPr marL="0" indent="0">
              <a:buNone/>
            </a:pPr>
            <a:r>
              <a:rPr lang="en-US" dirty="0"/>
              <a:t>• Contact tracing has reduced the spread of infection early during outbreaks in some countries.</a:t>
            </a:r>
            <a:endParaRPr lang="tr-TR" dirty="0"/>
          </a:p>
          <a:p>
            <a:pPr marL="0" indent="0">
              <a:buNone/>
            </a:pPr>
            <a:r>
              <a:rPr lang="en-US" dirty="0"/>
              <a:t>• The Centers for Disease Control and Prevention (CDC) recommends that close contacts of a person with COVID-19 quarantine for 14 days after the last exposure and monitor for fever and other symptoms daily. </a:t>
            </a:r>
            <a:endParaRPr lang="tr-TR" dirty="0"/>
          </a:p>
          <a:p>
            <a:r>
              <a:rPr lang="en-US" dirty="0"/>
              <a:t>People suspected of having COVID-19 should isolate within their home to prevent infection spread, stay in a specific “sick room” if they live with others, and use a separate bathroom, if possible.</a:t>
            </a:r>
            <a:endParaRPr lang="tr-TR" dirty="0"/>
          </a:p>
        </p:txBody>
      </p:sp>
    </p:spTree>
    <p:extLst>
      <p:ext uri="{BB962C8B-B14F-4D97-AF65-F5344CB8AC3E}">
        <p14:creationId xmlns:p14="http://schemas.microsoft.com/office/powerpoint/2010/main" val="417437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54F4-68AA-4830-8248-DA1C7013599B}"/>
              </a:ext>
            </a:extLst>
          </p:cNvPr>
          <p:cNvSpPr>
            <a:spLocks noGrp="1"/>
          </p:cNvSpPr>
          <p:nvPr>
            <p:ph type="title"/>
          </p:nvPr>
        </p:nvSpPr>
        <p:spPr/>
        <p:txBody>
          <a:bodyPr>
            <a:normAutofit fontScale="90000"/>
          </a:bodyPr>
          <a:lstStyle/>
          <a:p>
            <a:pPr algn="ctr"/>
            <a:r>
              <a:rPr lang="tr-TR" dirty="0"/>
              <a:t/>
            </a:r>
            <a:br>
              <a:rPr lang="tr-TR" dirty="0"/>
            </a:br>
            <a:r>
              <a:rPr lang="en-US" dirty="0"/>
              <a:t>Signs and Symptoms of Coronavirus Disease 2019 </a:t>
            </a:r>
            <a:r>
              <a:rPr lang="tr-TR" dirty="0"/>
              <a:t/>
            </a:r>
            <a:br>
              <a:rPr lang="tr-TR" dirty="0"/>
            </a:br>
            <a:r>
              <a:rPr lang="en-US" dirty="0"/>
              <a:t>Adults </a:t>
            </a:r>
            <a:r>
              <a:rPr lang="tr-TR" dirty="0"/>
              <a:t/>
            </a:r>
            <a:br>
              <a:rPr lang="tr-TR" dirty="0"/>
            </a:br>
            <a:endParaRPr lang="tr-TR" dirty="0"/>
          </a:p>
        </p:txBody>
      </p:sp>
      <p:sp>
        <p:nvSpPr>
          <p:cNvPr id="3" name="Content Placeholder 2">
            <a:extLst>
              <a:ext uri="{FF2B5EF4-FFF2-40B4-BE49-F238E27FC236}">
                <a16:creationId xmlns:a16="http://schemas.microsoft.com/office/drawing/2014/main" id="{416BC166-360D-484B-A48C-D0F1CD4A49E3}"/>
              </a:ext>
            </a:extLst>
          </p:cNvPr>
          <p:cNvSpPr>
            <a:spLocks noGrp="1"/>
          </p:cNvSpPr>
          <p:nvPr>
            <p:ph idx="1"/>
          </p:nvPr>
        </p:nvSpPr>
        <p:spPr/>
        <p:txBody>
          <a:bodyPr>
            <a:normAutofit fontScale="40000" lnSpcReduction="20000"/>
          </a:bodyPr>
          <a:lstStyle/>
          <a:p>
            <a:r>
              <a:rPr lang="en-US" sz="5500" dirty="0">
                <a:solidFill>
                  <a:srgbClr val="FF0000"/>
                </a:solidFill>
              </a:rPr>
              <a:t>Anosmia or altered taste (64%) </a:t>
            </a:r>
            <a:endParaRPr lang="tr-TR" sz="5500" dirty="0">
              <a:solidFill>
                <a:srgbClr val="FF0000"/>
              </a:solidFill>
            </a:endParaRPr>
          </a:p>
          <a:p>
            <a:r>
              <a:rPr lang="en-US" sz="5500" dirty="0">
                <a:solidFill>
                  <a:srgbClr val="FF0000"/>
                </a:solidFill>
              </a:rPr>
              <a:t>Fever (56% to 99%) </a:t>
            </a:r>
            <a:endParaRPr lang="tr-TR" sz="5500" dirty="0">
              <a:solidFill>
                <a:srgbClr val="FF0000"/>
              </a:solidFill>
            </a:endParaRPr>
          </a:p>
          <a:p>
            <a:r>
              <a:rPr lang="en-US" sz="5500" dirty="0">
                <a:solidFill>
                  <a:srgbClr val="FF0000"/>
                </a:solidFill>
              </a:rPr>
              <a:t>Cough (55% to 82%) </a:t>
            </a:r>
            <a:endParaRPr lang="tr-TR" sz="5500" dirty="0">
              <a:solidFill>
                <a:srgbClr val="FF0000"/>
              </a:solidFill>
            </a:endParaRPr>
          </a:p>
          <a:p>
            <a:r>
              <a:rPr lang="en-US" sz="5500" dirty="0"/>
              <a:t>Anorexia (40%) </a:t>
            </a:r>
            <a:endParaRPr lang="tr-TR" sz="5500" dirty="0"/>
          </a:p>
          <a:p>
            <a:r>
              <a:rPr lang="en-US" sz="5500" dirty="0">
                <a:solidFill>
                  <a:srgbClr val="FF0000"/>
                </a:solidFill>
              </a:rPr>
              <a:t>Fatigue (38% to 70%) </a:t>
            </a:r>
            <a:endParaRPr lang="tr-TR" sz="5500" dirty="0">
              <a:solidFill>
                <a:srgbClr val="FF0000"/>
              </a:solidFill>
            </a:endParaRPr>
          </a:p>
          <a:p>
            <a:r>
              <a:rPr lang="en-US" sz="5500" dirty="0"/>
              <a:t>Sputum production (27% to 34%) </a:t>
            </a:r>
            <a:endParaRPr lang="tr-TR" sz="5500" dirty="0"/>
          </a:p>
          <a:p>
            <a:r>
              <a:rPr lang="en-US" sz="5500" dirty="0">
                <a:solidFill>
                  <a:srgbClr val="FF0000"/>
                </a:solidFill>
              </a:rPr>
              <a:t>Shortness of breath (19% to 57%) </a:t>
            </a:r>
            <a:endParaRPr lang="tr-TR" sz="5500" dirty="0">
              <a:solidFill>
                <a:srgbClr val="FF0000"/>
              </a:solidFill>
            </a:endParaRPr>
          </a:p>
          <a:p>
            <a:r>
              <a:rPr lang="en-US" sz="5500" dirty="0"/>
              <a:t>Chills (12% to 15%) </a:t>
            </a:r>
            <a:endParaRPr lang="tr-TR" sz="5500" dirty="0"/>
          </a:p>
          <a:p>
            <a:r>
              <a:rPr lang="en-US" sz="5500" dirty="0"/>
              <a:t>Myalgias (11% to 45%) </a:t>
            </a:r>
            <a:endParaRPr lang="tr-TR" sz="5500" dirty="0"/>
          </a:p>
          <a:p>
            <a:r>
              <a:rPr lang="en-US" sz="5500" dirty="0"/>
              <a:t>Dizziness (8% to 9%) </a:t>
            </a:r>
            <a:endParaRPr lang="tr-TR" sz="5500" dirty="0"/>
          </a:p>
          <a:p>
            <a:r>
              <a:rPr lang="en-US" sz="5500" dirty="0"/>
              <a:t>Sore throat (5% to 14%) </a:t>
            </a:r>
            <a:endParaRPr lang="tr-TR" sz="5500" dirty="0"/>
          </a:p>
          <a:p>
            <a:endParaRPr lang="tr-TR" dirty="0"/>
          </a:p>
        </p:txBody>
      </p:sp>
    </p:spTree>
    <p:extLst>
      <p:ext uri="{BB962C8B-B14F-4D97-AF65-F5344CB8AC3E}">
        <p14:creationId xmlns:p14="http://schemas.microsoft.com/office/powerpoint/2010/main" val="4118375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66CA-00A7-46CA-AEE1-A1B51C08C8DC}"/>
              </a:ext>
            </a:extLst>
          </p:cNvPr>
          <p:cNvSpPr>
            <a:spLocks noGrp="1"/>
          </p:cNvSpPr>
          <p:nvPr>
            <p:ph type="title"/>
          </p:nvPr>
        </p:nvSpPr>
        <p:spPr/>
        <p:txBody>
          <a:bodyPr>
            <a:normAutofit fontScale="90000"/>
          </a:bodyPr>
          <a:lstStyle/>
          <a:p>
            <a:pPr algn="ctr"/>
            <a:r>
              <a:rPr lang="en-US" dirty="0"/>
              <a:t>Signs and Symptoms of Coronavirus Disease 2019 </a:t>
            </a:r>
            <a:r>
              <a:rPr lang="tr-TR" dirty="0"/>
              <a:t/>
            </a:r>
            <a:br>
              <a:rPr lang="tr-TR" dirty="0"/>
            </a:br>
            <a:r>
              <a:rPr lang="en-US" dirty="0"/>
              <a:t>Adults</a:t>
            </a:r>
            <a:endParaRPr lang="tr-TR" dirty="0"/>
          </a:p>
        </p:txBody>
      </p:sp>
      <p:sp>
        <p:nvSpPr>
          <p:cNvPr id="3" name="Content Placeholder 2">
            <a:extLst>
              <a:ext uri="{FF2B5EF4-FFF2-40B4-BE49-F238E27FC236}">
                <a16:creationId xmlns:a16="http://schemas.microsoft.com/office/drawing/2014/main" id="{41362174-A926-4959-A95A-16F50436352E}"/>
              </a:ext>
            </a:extLst>
          </p:cNvPr>
          <p:cNvSpPr>
            <a:spLocks noGrp="1"/>
          </p:cNvSpPr>
          <p:nvPr>
            <p:ph idx="1"/>
          </p:nvPr>
        </p:nvSpPr>
        <p:spPr/>
        <p:txBody>
          <a:bodyPr/>
          <a:lstStyle/>
          <a:p>
            <a:r>
              <a:rPr lang="en-US" sz="2800" dirty="0"/>
              <a:t>Headache (3% to 14%) </a:t>
            </a:r>
            <a:endParaRPr lang="tr-TR" sz="2800" dirty="0"/>
          </a:p>
          <a:p>
            <a:r>
              <a:rPr lang="en-US" sz="2800" dirty="0"/>
              <a:t>Diarrhea (2% to 24%) </a:t>
            </a:r>
            <a:endParaRPr lang="tr-TR" sz="2800" dirty="0"/>
          </a:p>
          <a:p>
            <a:r>
              <a:rPr lang="en-US" sz="2800" dirty="0"/>
              <a:t>Chest pain (2% to 15%) </a:t>
            </a:r>
            <a:endParaRPr lang="tr-TR" sz="2800" dirty="0"/>
          </a:p>
          <a:p>
            <a:r>
              <a:rPr lang="en-US" sz="2800" dirty="0"/>
              <a:t>Nasal congestion or rhinorrhea (2% to 5%) </a:t>
            </a:r>
            <a:endParaRPr lang="tr-TR" sz="2800" dirty="0"/>
          </a:p>
          <a:p>
            <a:r>
              <a:rPr lang="en-US" sz="2800" dirty="0"/>
              <a:t>Rash or skin discoloration (1% to 20%) </a:t>
            </a:r>
            <a:endParaRPr lang="tr-TR" sz="2800" dirty="0"/>
          </a:p>
          <a:p>
            <a:r>
              <a:rPr lang="en-US" sz="2800" dirty="0"/>
              <a:t>Nausea and vomiting (1% to 19%) </a:t>
            </a:r>
            <a:endParaRPr lang="tr-TR" sz="2800" dirty="0"/>
          </a:p>
          <a:p>
            <a:r>
              <a:rPr lang="en-US" sz="2800" dirty="0"/>
              <a:t>Hemoptysis (1% to 2%) </a:t>
            </a:r>
            <a:endParaRPr lang="tr-TR" sz="2800" dirty="0"/>
          </a:p>
          <a:p>
            <a:r>
              <a:rPr lang="en-US" sz="2800" dirty="0"/>
              <a:t>Conjunctivitis (1%)</a:t>
            </a:r>
            <a:endParaRPr lang="tr-TR" sz="2800" dirty="0"/>
          </a:p>
          <a:p>
            <a:endParaRPr lang="tr-TR" dirty="0"/>
          </a:p>
        </p:txBody>
      </p:sp>
    </p:spTree>
    <p:extLst>
      <p:ext uri="{BB962C8B-B14F-4D97-AF65-F5344CB8AC3E}">
        <p14:creationId xmlns:p14="http://schemas.microsoft.com/office/powerpoint/2010/main" val="3945902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5751-A79D-4DAD-ADB4-605BE69CF56C}"/>
              </a:ext>
            </a:extLst>
          </p:cNvPr>
          <p:cNvSpPr>
            <a:spLocks noGrp="1"/>
          </p:cNvSpPr>
          <p:nvPr>
            <p:ph type="title"/>
          </p:nvPr>
        </p:nvSpPr>
        <p:spPr/>
        <p:txBody>
          <a:bodyPr>
            <a:normAutofit/>
          </a:bodyPr>
          <a:lstStyle/>
          <a:p>
            <a:pPr algn="ctr"/>
            <a:r>
              <a:rPr lang="en-US" sz="4000" dirty="0"/>
              <a:t>Signs and Symptoms of Coronavirus Disease 2019</a:t>
            </a:r>
            <a:r>
              <a:rPr lang="tr-TR" sz="4000" dirty="0"/>
              <a:t> </a:t>
            </a:r>
            <a:r>
              <a:rPr lang="tr-TR" sz="4000" dirty="0" err="1"/>
              <a:t>Children</a:t>
            </a:r>
            <a:endParaRPr lang="tr-TR" sz="4000" dirty="0"/>
          </a:p>
        </p:txBody>
      </p:sp>
      <p:sp>
        <p:nvSpPr>
          <p:cNvPr id="3" name="Content Placeholder 2">
            <a:extLst>
              <a:ext uri="{FF2B5EF4-FFF2-40B4-BE49-F238E27FC236}">
                <a16:creationId xmlns:a16="http://schemas.microsoft.com/office/drawing/2014/main" id="{C27E897B-3644-4A47-A205-747591D21144}"/>
              </a:ext>
            </a:extLst>
          </p:cNvPr>
          <p:cNvSpPr>
            <a:spLocks noGrp="1"/>
          </p:cNvSpPr>
          <p:nvPr>
            <p:ph idx="1"/>
          </p:nvPr>
        </p:nvSpPr>
        <p:spPr/>
        <p:txBody>
          <a:bodyPr/>
          <a:lstStyle/>
          <a:p>
            <a:endParaRPr lang="tr-TR" dirty="0"/>
          </a:p>
          <a:p>
            <a:r>
              <a:rPr lang="tr-TR" dirty="0" err="1">
                <a:solidFill>
                  <a:srgbClr val="FF0000"/>
                </a:solidFill>
              </a:rPr>
              <a:t>Pharyngeal</a:t>
            </a:r>
            <a:r>
              <a:rPr lang="tr-TR" dirty="0">
                <a:solidFill>
                  <a:srgbClr val="FF0000"/>
                </a:solidFill>
              </a:rPr>
              <a:t> </a:t>
            </a:r>
            <a:r>
              <a:rPr lang="tr-TR" dirty="0" err="1">
                <a:solidFill>
                  <a:srgbClr val="FF0000"/>
                </a:solidFill>
              </a:rPr>
              <a:t>erythema</a:t>
            </a:r>
            <a:r>
              <a:rPr lang="tr-TR" dirty="0">
                <a:solidFill>
                  <a:srgbClr val="FF0000"/>
                </a:solidFill>
              </a:rPr>
              <a:t> (46%) </a:t>
            </a:r>
          </a:p>
          <a:p>
            <a:r>
              <a:rPr lang="tr-TR" dirty="0" err="1">
                <a:solidFill>
                  <a:srgbClr val="FF0000"/>
                </a:solidFill>
              </a:rPr>
              <a:t>Cough</a:t>
            </a:r>
            <a:r>
              <a:rPr lang="tr-TR" dirty="0">
                <a:solidFill>
                  <a:srgbClr val="FF0000"/>
                </a:solidFill>
              </a:rPr>
              <a:t> (44% </a:t>
            </a:r>
            <a:r>
              <a:rPr lang="tr-TR" dirty="0" err="1">
                <a:solidFill>
                  <a:srgbClr val="FF0000"/>
                </a:solidFill>
              </a:rPr>
              <a:t>to</a:t>
            </a:r>
            <a:r>
              <a:rPr lang="tr-TR" dirty="0">
                <a:solidFill>
                  <a:srgbClr val="FF0000"/>
                </a:solidFill>
              </a:rPr>
              <a:t> 54%) </a:t>
            </a:r>
          </a:p>
          <a:p>
            <a:r>
              <a:rPr lang="tr-TR" dirty="0">
                <a:solidFill>
                  <a:srgbClr val="FF0000"/>
                </a:solidFill>
              </a:rPr>
              <a:t>Fever (41% </a:t>
            </a:r>
            <a:r>
              <a:rPr lang="tr-TR" dirty="0" err="1">
                <a:solidFill>
                  <a:srgbClr val="FF0000"/>
                </a:solidFill>
              </a:rPr>
              <a:t>to</a:t>
            </a:r>
            <a:r>
              <a:rPr lang="tr-TR" dirty="0">
                <a:solidFill>
                  <a:srgbClr val="FF0000"/>
                </a:solidFill>
              </a:rPr>
              <a:t> 56%) </a:t>
            </a:r>
          </a:p>
          <a:p>
            <a:r>
              <a:rPr lang="tr-TR" dirty="0" err="1"/>
              <a:t>Diarrhea</a:t>
            </a:r>
            <a:r>
              <a:rPr lang="tr-TR" dirty="0"/>
              <a:t> (8%) </a:t>
            </a:r>
          </a:p>
          <a:p>
            <a:r>
              <a:rPr lang="tr-TR" dirty="0" err="1"/>
              <a:t>Fatigue</a:t>
            </a:r>
            <a:r>
              <a:rPr lang="tr-TR" dirty="0"/>
              <a:t> (8%) </a:t>
            </a:r>
          </a:p>
          <a:p>
            <a:r>
              <a:rPr lang="tr-TR" dirty="0" err="1"/>
              <a:t>Rhinorrhea</a:t>
            </a:r>
            <a:r>
              <a:rPr lang="tr-TR" dirty="0"/>
              <a:t> (8%) </a:t>
            </a:r>
          </a:p>
          <a:p>
            <a:r>
              <a:rPr lang="tr-TR" dirty="0" err="1"/>
              <a:t>Vomiting</a:t>
            </a:r>
            <a:endParaRPr lang="tr-TR" dirty="0"/>
          </a:p>
        </p:txBody>
      </p:sp>
    </p:spTree>
    <p:extLst>
      <p:ext uri="{BB962C8B-B14F-4D97-AF65-F5344CB8AC3E}">
        <p14:creationId xmlns:p14="http://schemas.microsoft.com/office/powerpoint/2010/main" val="1453721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BDF5-E211-4338-B804-3DFF1239682A}"/>
              </a:ext>
            </a:extLst>
          </p:cNvPr>
          <p:cNvSpPr>
            <a:spLocks noGrp="1"/>
          </p:cNvSpPr>
          <p:nvPr>
            <p:ph type="title"/>
          </p:nvPr>
        </p:nvSpPr>
        <p:spPr/>
        <p:txBody>
          <a:bodyPr/>
          <a:lstStyle/>
          <a:p>
            <a:r>
              <a:rPr lang="en-US" dirty="0">
                <a:solidFill>
                  <a:srgbClr val="FF0000"/>
                </a:solidFill>
              </a:rPr>
              <a:t>Red flag </a:t>
            </a:r>
            <a:r>
              <a:rPr lang="en-US" dirty="0"/>
              <a:t>symptoms of COVID-19</a:t>
            </a:r>
            <a:endParaRPr lang="tr-TR" dirty="0"/>
          </a:p>
        </p:txBody>
      </p:sp>
      <p:sp>
        <p:nvSpPr>
          <p:cNvPr id="3" name="Content Placeholder 2">
            <a:extLst>
              <a:ext uri="{FF2B5EF4-FFF2-40B4-BE49-F238E27FC236}">
                <a16:creationId xmlns:a16="http://schemas.microsoft.com/office/drawing/2014/main" id="{739854FE-5D52-444B-BB4B-ED687E24FF21}"/>
              </a:ext>
            </a:extLst>
          </p:cNvPr>
          <p:cNvSpPr>
            <a:spLocks noGrp="1"/>
          </p:cNvSpPr>
          <p:nvPr>
            <p:ph sz="half" idx="1"/>
          </p:nvPr>
        </p:nvSpPr>
        <p:spPr/>
        <p:txBody>
          <a:bodyPr>
            <a:normAutofit/>
          </a:bodyPr>
          <a:lstStyle/>
          <a:p>
            <a:pPr marL="0" indent="0">
              <a:buNone/>
            </a:pPr>
            <a:r>
              <a:rPr lang="en-US" dirty="0"/>
              <a:t>• Blue lips or face </a:t>
            </a:r>
            <a:endParaRPr lang="tr-TR" dirty="0"/>
          </a:p>
          <a:p>
            <a:pPr marL="0" indent="0">
              <a:buNone/>
            </a:pPr>
            <a:r>
              <a:rPr lang="en-US" dirty="0"/>
              <a:t>• Cold, clammy, or pale and mottled skin </a:t>
            </a:r>
            <a:endParaRPr lang="tr-TR" dirty="0"/>
          </a:p>
          <a:p>
            <a:pPr marL="0" indent="0">
              <a:buNone/>
            </a:pPr>
            <a:r>
              <a:rPr lang="en-US" dirty="0"/>
              <a:t>• Coughing up blood </a:t>
            </a:r>
            <a:endParaRPr lang="tr-TR" dirty="0"/>
          </a:p>
          <a:p>
            <a:pPr marL="0" indent="0">
              <a:buNone/>
            </a:pPr>
            <a:r>
              <a:rPr lang="en-US" dirty="0"/>
              <a:t>• Heart rate &gt; 110 beats per minute </a:t>
            </a:r>
            <a:endParaRPr lang="tr-TR" dirty="0"/>
          </a:p>
          <a:p>
            <a:pPr marL="0" indent="0">
              <a:buNone/>
            </a:pPr>
            <a:r>
              <a:rPr lang="en-US" dirty="0"/>
              <a:t>• Little or no urine output </a:t>
            </a:r>
            <a:endParaRPr lang="tr-TR" dirty="0"/>
          </a:p>
          <a:p>
            <a:pPr marL="0" indent="0">
              <a:buNone/>
            </a:pPr>
            <a:r>
              <a:rPr lang="en-US" dirty="0"/>
              <a:t>• New confusion</a:t>
            </a:r>
            <a:endParaRPr lang="tr-TR" dirty="0"/>
          </a:p>
        </p:txBody>
      </p:sp>
      <p:sp>
        <p:nvSpPr>
          <p:cNvPr id="4" name="Content Placeholder 3">
            <a:extLst>
              <a:ext uri="{FF2B5EF4-FFF2-40B4-BE49-F238E27FC236}">
                <a16:creationId xmlns:a16="http://schemas.microsoft.com/office/drawing/2014/main" id="{B3D5E7E3-8A2F-4DDA-9C2C-26A166BC8EE0}"/>
              </a:ext>
            </a:extLst>
          </p:cNvPr>
          <p:cNvSpPr>
            <a:spLocks noGrp="1"/>
          </p:cNvSpPr>
          <p:nvPr>
            <p:ph sz="half" idx="2"/>
          </p:nvPr>
        </p:nvSpPr>
        <p:spPr/>
        <p:txBody>
          <a:bodyPr>
            <a:normAutofit/>
          </a:bodyPr>
          <a:lstStyle/>
          <a:p>
            <a:r>
              <a:rPr lang="en-US" dirty="0"/>
              <a:t> </a:t>
            </a:r>
            <a:r>
              <a:rPr lang="en-US" dirty="0" err="1"/>
              <a:t>Nonblanching</a:t>
            </a:r>
            <a:r>
              <a:rPr lang="en-US" dirty="0"/>
              <a:t> rash </a:t>
            </a:r>
            <a:endParaRPr lang="tr-TR" dirty="0"/>
          </a:p>
          <a:p>
            <a:r>
              <a:rPr lang="en-US" dirty="0"/>
              <a:t> Oxygen saturation &lt; 93% </a:t>
            </a:r>
            <a:endParaRPr lang="tr-TR" dirty="0"/>
          </a:p>
          <a:p>
            <a:pPr marL="0" indent="0">
              <a:buNone/>
            </a:pPr>
            <a:r>
              <a:rPr lang="en-US" dirty="0"/>
              <a:t>• Respiratory rate &gt; 22 breaths per minute </a:t>
            </a:r>
            <a:endParaRPr lang="tr-TR" dirty="0"/>
          </a:p>
          <a:p>
            <a:pPr marL="0" indent="0">
              <a:buNone/>
            </a:pPr>
            <a:r>
              <a:rPr lang="en-US" dirty="0"/>
              <a:t>• Severe pain or pressure in chest </a:t>
            </a:r>
            <a:endParaRPr lang="tr-TR" dirty="0"/>
          </a:p>
          <a:p>
            <a:pPr marL="0" indent="0">
              <a:buNone/>
            </a:pPr>
            <a:r>
              <a:rPr lang="en-US" dirty="0"/>
              <a:t>• Severe shortness of breath at rest </a:t>
            </a:r>
            <a:endParaRPr lang="tr-TR" dirty="0"/>
          </a:p>
          <a:p>
            <a:pPr marL="0" indent="0">
              <a:buNone/>
            </a:pPr>
            <a:r>
              <a:rPr lang="en-US" dirty="0"/>
              <a:t>• Systolic blood pressure </a:t>
            </a:r>
            <a:endParaRPr lang="tr-TR" dirty="0"/>
          </a:p>
          <a:p>
            <a:pPr marL="0" indent="0">
              <a:buNone/>
            </a:pPr>
            <a:r>
              <a:rPr lang="en-US" dirty="0"/>
              <a:t>&lt; 100</a:t>
            </a:r>
            <a:r>
              <a:rPr lang="tr-TR" dirty="0" err="1"/>
              <a:t>mmHg</a:t>
            </a:r>
            <a:endParaRPr lang="tr-TR" dirty="0"/>
          </a:p>
        </p:txBody>
      </p:sp>
    </p:spTree>
    <p:extLst>
      <p:ext uri="{BB962C8B-B14F-4D97-AF65-F5344CB8AC3E}">
        <p14:creationId xmlns:p14="http://schemas.microsoft.com/office/powerpoint/2010/main" val="102575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51A2-0AA4-41EF-A0CE-F470165D6F70}"/>
              </a:ext>
            </a:extLst>
          </p:cNvPr>
          <p:cNvSpPr>
            <a:spLocks noGrp="1"/>
          </p:cNvSpPr>
          <p:nvPr>
            <p:ph type="title"/>
          </p:nvPr>
        </p:nvSpPr>
        <p:spPr/>
        <p:txBody>
          <a:bodyPr/>
          <a:lstStyle/>
          <a:p>
            <a:r>
              <a:rPr lang="tr-TR" dirty="0" err="1"/>
              <a:t>Preventive</a:t>
            </a:r>
            <a:r>
              <a:rPr lang="tr-TR" dirty="0"/>
              <a:t> </a:t>
            </a:r>
            <a:r>
              <a:rPr lang="tr-TR" dirty="0" err="1"/>
              <a:t>measures</a:t>
            </a:r>
            <a:r>
              <a:rPr lang="tr-TR" dirty="0"/>
              <a:t> of Covid19</a:t>
            </a:r>
          </a:p>
        </p:txBody>
      </p:sp>
      <p:sp>
        <p:nvSpPr>
          <p:cNvPr id="3" name="Text Placeholder 2">
            <a:extLst>
              <a:ext uri="{FF2B5EF4-FFF2-40B4-BE49-F238E27FC236}">
                <a16:creationId xmlns:a16="http://schemas.microsoft.com/office/drawing/2014/main" id="{DADB7847-D2AF-4A29-B6A4-DF99F554C7B0}"/>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152625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37D2D8-8BB5-41BF-9923-FDCBECBB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069" y="0"/>
            <a:ext cx="8577861" cy="6858000"/>
          </a:xfrm>
          <a:prstGeom prst="rect">
            <a:avLst/>
          </a:prstGeom>
        </p:spPr>
      </p:pic>
    </p:spTree>
    <p:extLst>
      <p:ext uri="{BB962C8B-B14F-4D97-AF65-F5344CB8AC3E}">
        <p14:creationId xmlns:p14="http://schemas.microsoft.com/office/powerpoint/2010/main" val="2166154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035E-5185-4FF5-8724-83F20B5D2E8C}"/>
              </a:ext>
            </a:extLst>
          </p:cNvPr>
          <p:cNvSpPr>
            <a:spLocks noGrp="1"/>
          </p:cNvSpPr>
          <p:nvPr>
            <p:ph type="title"/>
          </p:nvPr>
        </p:nvSpPr>
        <p:spPr/>
        <p:txBody>
          <a:bodyPr/>
          <a:lstStyle/>
          <a:p>
            <a:r>
              <a:rPr lang="tr-TR" dirty="0"/>
              <a:t>Covid19 </a:t>
            </a:r>
            <a:r>
              <a:rPr lang="tr-TR" dirty="0" err="1"/>
              <a:t>What</a:t>
            </a:r>
            <a:r>
              <a:rPr lang="tr-TR" dirty="0"/>
              <a:t> </a:t>
            </a:r>
            <a:r>
              <a:rPr lang="tr-TR" dirty="0" err="1"/>
              <a:t>to</a:t>
            </a:r>
            <a:r>
              <a:rPr lang="tr-TR" dirty="0"/>
              <a:t> do?</a:t>
            </a:r>
          </a:p>
        </p:txBody>
      </p:sp>
      <p:pic>
        <p:nvPicPr>
          <p:cNvPr id="5" name="Content Placeholder 4">
            <a:extLst>
              <a:ext uri="{FF2B5EF4-FFF2-40B4-BE49-F238E27FC236}">
                <a16:creationId xmlns:a16="http://schemas.microsoft.com/office/drawing/2014/main" id="{931794D8-E2AC-4783-B421-F87A00DB06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523" y="1811045"/>
            <a:ext cx="10697592" cy="4376691"/>
          </a:xfrm>
        </p:spPr>
      </p:pic>
    </p:spTree>
    <p:extLst>
      <p:ext uri="{BB962C8B-B14F-4D97-AF65-F5344CB8AC3E}">
        <p14:creationId xmlns:p14="http://schemas.microsoft.com/office/powerpoint/2010/main" val="113451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F32F8-83A7-4E1E-8320-D1DD14667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112" y="790575"/>
            <a:ext cx="4295775" cy="5276850"/>
          </a:xfrm>
          <a:prstGeom prst="rect">
            <a:avLst/>
          </a:prstGeom>
        </p:spPr>
      </p:pic>
    </p:spTree>
    <p:extLst>
      <p:ext uri="{BB962C8B-B14F-4D97-AF65-F5344CB8AC3E}">
        <p14:creationId xmlns:p14="http://schemas.microsoft.com/office/powerpoint/2010/main" val="400643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4 Kural Afişi - Türkçe / İngilizce">
            <a:extLst>
              <a:ext uri="{FF2B5EF4-FFF2-40B4-BE49-F238E27FC236}">
                <a16:creationId xmlns:a16="http://schemas.microsoft.com/office/drawing/2014/main" id="{2675BCE5-BDB3-4FB1-A555-3CAB3DB4E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805" y="0"/>
            <a:ext cx="97713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0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igure 2 from Promoting Self-Management and Patient | Semantic Scholar">
            <a:extLst>
              <a:ext uri="{FF2B5EF4-FFF2-40B4-BE49-F238E27FC236}">
                <a16:creationId xmlns:a16="http://schemas.microsoft.com/office/drawing/2014/main" id="{53896A94-F6EE-44E9-8BE1-799B99804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0"/>
            <a:ext cx="8626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92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2838-9132-4B06-A2C7-6F4BA70C3017}"/>
              </a:ext>
            </a:extLst>
          </p:cNvPr>
          <p:cNvSpPr>
            <a:spLocks noGrp="1"/>
          </p:cNvSpPr>
          <p:nvPr>
            <p:ph type="title"/>
          </p:nvPr>
        </p:nvSpPr>
        <p:spPr/>
        <p:txBody>
          <a:bodyPr/>
          <a:lstStyle/>
          <a:p>
            <a:r>
              <a:rPr lang="tr-TR" dirty="0" err="1"/>
              <a:t>Airborne</a:t>
            </a:r>
            <a:r>
              <a:rPr lang="tr-TR" dirty="0"/>
              <a:t> </a:t>
            </a:r>
            <a:r>
              <a:rPr lang="tr-TR" dirty="0" err="1"/>
              <a:t>Infection</a:t>
            </a:r>
            <a:endParaRPr lang="tr-TR" dirty="0"/>
          </a:p>
        </p:txBody>
      </p:sp>
      <p:pic>
        <p:nvPicPr>
          <p:cNvPr id="5" name="Content Placeholder 4">
            <a:extLst>
              <a:ext uri="{FF2B5EF4-FFF2-40B4-BE49-F238E27FC236}">
                <a16:creationId xmlns:a16="http://schemas.microsoft.com/office/drawing/2014/main" id="{83929831-AA9D-4766-813D-FCB717B406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8960" y="1825625"/>
            <a:ext cx="7174080" cy="4351338"/>
          </a:xfrm>
        </p:spPr>
      </p:pic>
    </p:spTree>
    <p:extLst>
      <p:ext uri="{BB962C8B-B14F-4D97-AF65-F5344CB8AC3E}">
        <p14:creationId xmlns:p14="http://schemas.microsoft.com/office/powerpoint/2010/main" val="1413820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261A-95C1-475B-88B6-B9E523F22108}"/>
              </a:ext>
            </a:extLst>
          </p:cNvPr>
          <p:cNvSpPr>
            <a:spLocks noGrp="1"/>
          </p:cNvSpPr>
          <p:nvPr>
            <p:ph type="title"/>
          </p:nvPr>
        </p:nvSpPr>
        <p:spPr/>
        <p:txBody>
          <a:bodyPr/>
          <a:lstStyle/>
          <a:p>
            <a:endParaRPr lang="tr-TR"/>
          </a:p>
        </p:txBody>
      </p:sp>
      <p:pic>
        <p:nvPicPr>
          <p:cNvPr id="5" name="Content Placeholder 4">
            <a:extLst>
              <a:ext uri="{FF2B5EF4-FFF2-40B4-BE49-F238E27FC236}">
                <a16:creationId xmlns:a16="http://schemas.microsoft.com/office/drawing/2014/main" id="{1B3252CE-E242-46EF-9AB9-5200B5A398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3919" y="1896646"/>
            <a:ext cx="5326602" cy="4351338"/>
          </a:xfrm>
        </p:spPr>
      </p:pic>
    </p:spTree>
    <p:extLst>
      <p:ext uri="{BB962C8B-B14F-4D97-AF65-F5344CB8AC3E}">
        <p14:creationId xmlns:p14="http://schemas.microsoft.com/office/powerpoint/2010/main" val="161394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B654-C34A-4263-8F9A-336A647E14B7}"/>
              </a:ext>
            </a:extLst>
          </p:cNvPr>
          <p:cNvSpPr>
            <a:spLocks noGrp="1"/>
          </p:cNvSpPr>
          <p:nvPr>
            <p:ph type="title"/>
          </p:nvPr>
        </p:nvSpPr>
        <p:spPr/>
        <p:txBody>
          <a:bodyPr/>
          <a:lstStyle/>
          <a:p>
            <a:r>
              <a:rPr lang="tr-TR" dirty="0"/>
              <a:t>Close </a:t>
            </a:r>
            <a:r>
              <a:rPr lang="tr-TR" dirty="0" err="1"/>
              <a:t>contact</a:t>
            </a:r>
            <a:r>
              <a:rPr lang="tr-TR" dirty="0"/>
              <a:t>?</a:t>
            </a:r>
          </a:p>
        </p:txBody>
      </p:sp>
      <p:pic>
        <p:nvPicPr>
          <p:cNvPr id="5" name="Content Placeholder 4">
            <a:extLst>
              <a:ext uri="{FF2B5EF4-FFF2-40B4-BE49-F238E27FC236}">
                <a16:creationId xmlns:a16="http://schemas.microsoft.com/office/drawing/2014/main" id="{817A7632-BA19-4BB5-8A3B-9F90D6F3A1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3791" y="1825625"/>
            <a:ext cx="3824418" cy="4351338"/>
          </a:xfrm>
        </p:spPr>
      </p:pic>
    </p:spTree>
    <p:extLst>
      <p:ext uri="{BB962C8B-B14F-4D97-AF65-F5344CB8AC3E}">
        <p14:creationId xmlns:p14="http://schemas.microsoft.com/office/powerpoint/2010/main" val="3696992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8321-8AE5-409E-8443-CC23BBC68731}"/>
              </a:ext>
            </a:extLst>
          </p:cNvPr>
          <p:cNvSpPr>
            <a:spLocks noGrp="1"/>
          </p:cNvSpPr>
          <p:nvPr>
            <p:ph type="title"/>
          </p:nvPr>
        </p:nvSpPr>
        <p:spPr/>
        <p:txBody>
          <a:bodyPr/>
          <a:lstStyle/>
          <a:p>
            <a:r>
              <a:rPr lang="tr-TR" dirty="0"/>
              <a:t>FACTORS FOR HIGH CASE RATE</a:t>
            </a:r>
          </a:p>
        </p:txBody>
      </p:sp>
      <p:sp>
        <p:nvSpPr>
          <p:cNvPr id="3" name="Content Placeholder 2">
            <a:extLst>
              <a:ext uri="{FF2B5EF4-FFF2-40B4-BE49-F238E27FC236}">
                <a16:creationId xmlns:a16="http://schemas.microsoft.com/office/drawing/2014/main" id="{D8D2A07E-3F16-4067-8E41-123F77E30B4D}"/>
              </a:ext>
            </a:extLst>
          </p:cNvPr>
          <p:cNvSpPr>
            <a:spLocks noGrp="1"/>
          </p:cNvSpPr>
          <p:nvPr>
            <p:ph idx="1"/>
          </p:nvPr>
        </p:nvSpPr>
        <p:spPr/>
        <p:txBody>
          <a:bodyPr/>
          <a:lstStyle/>
          <a:p>
            <a:endParaRPr lang="tr-TR" dirty="0"/>
          </a:p>
          <a:p>
            <a:r>
              <a:rPr lang="tr-TR" dirty="0" err="1"/>
              <a:t>Densely</a:t>
            </a:r>
            <a:r>
              <a:rPr lang="tr-TR" dirty="0"/>
              <a:t> </a:t>
            </a:r>
            <a:r>
              <a:rPr lang="tr-TR" dirty="0" err="1"/>
              <a:t>populated</a:t>
            </a:r>
            <a:r>
              <a:rPr lang="tr-TR" dirty="0"/>
              <a:t> </a:t>
            </a:r>
            <a:r>
              <a:rPr lang="tr-TR" dirty="0" err="1"/>
              <a:t>cities</a:t>
            </a:r>
            <a:r>
              <a:rPr lang="tr-TR" dirty="0"/>
              <a:t>- </a:t>
            </a:r>
            <a:r>
              <a:rPr lang="tr-TR" dirty="0" err="1"/>
              <a:t>places</a:t>
            </a:r>
            <a:endParaRPr lang="tr-TR" dirty="0"/>
          </a:p>
          <a:p>
            <a:r>
              <a:rPr lang="tr-TR" dirty="0" err="1"/>
              <a:t>Late</a:t>
            </a:r>
            <a:r>
              <a:rPr lang="tr-TR" dirty="0"/>
              <a:t> start </a:t>
            </a:r>
            <a:r>
              <a:rPr lang="tr-TR" dirty="0" err="1"/>
              <a:t>to</a:t>
            </a:r>
            <a:r>
              <a:rPr lang="tr-TR" dirty="0"/>
              <a:t> </a:t>
            </a:r>
            <a:r>
              <a:rPr lang="tr-TR" dirty="0" err="1"/>
              <a:t>social</a:t>
            </a:r>
            <a:r>
              <a:rPr lang="tr-TR" dirty="0"/>
              <a:t> </a:t>
            </a:r>
            <a:r>
              <a:rPr lang="tr-TR" dirty="0" err="1"/>
              <a:t>restrictions</a:t>
            </a:r>
            <a:endParaRPr lang="tr-TR" dirty="0"/>
          </a:p>
          <a:p>
            <a:r>
              <a:rPr lang="tr-TR" dirty="0" err="1"/>
              <a:t>Poverty</a:t>
            </a:r>
            <a:endParaRPr lang="tr-TR" dirty="0"/>
          </a:p>
          <a:p>
            <a:r>
              <a:rPr lang="tr-TR" dirty="0" err="1"/>
              <a:t>Older</a:t>
            </a:r>
            <a:r>
              <a:rPr lang="tr-TR" dirty="0"/>
              <a:t> </a:t>
            </a:r>
            <a:r>
              <a:rPr lang="tr-TR" dirty="0" err="1"/>
              <a:t>population</a:t>
            </a:r>
            <a:endParaRPr lang="tr-TR" dirty="0"/>
          </a:p>
          <a:p>
            <a:r>
              <a:rPr lang="tr-TR" dirty="0"/>
              <a:t>Is it </a:t>
            </a:r>
            <a:r>
              <a:rPr lang="tr-TR" dirty="0" err="1"/>
              <a:t>real</a:t>
            </a:r>
            <a:r>
              <a:rPr lang="tr-TR" dirty="0"/>
              <a:t> </a:t>
            </a:r>
            <a:r>
              <a:rPr lang="tr-TR" dirty="0" err="1"/>
              <a:t>or</a:t>
            </a:r>
            <a:r>
              <a:rPr lang="tr-TR" dirty="0"/>
              <a:t> not?</a:t>
            </a:r>
          </a:p>
          <a:p>
            <a:r>
              <a:rPr lang="tr-TR" dirty="0" err="1"/>
              <a:t>Autonomy</a:t>
            </a:r>
            <a:endParaRPr lang="tr-TR" dirty="0"/>
          </a:p>
          <a:p>
            <a:r>
              <a:rPr lang="tr-TR" dirty="0" err="1"/>
              <a:t>Public</a:t>
            </a:r>
            <a:r>
              <a:rPr lang="tr-TR" dirty="0"/>
              <a:t> </a:t>
            </a:r>
            <a:r>
              <a:rPr lang="tr-TR" dirty="0" err="1"/>
              <a:t>response</a:t>
            </a:r>
            <a:r>
              <a:rPr lang="tr-TR" dirty="0"/>
              <a:t> </a:t>
            </a:r>
            <a:r>
              <a:rPr lang="tr-TR" dirty="0" err="1"/>
              <a:t>to</a:t>
            </a:r>
            <a:r>
              <a:rPr lang="tr-TR" dirty="0"/>
              <a:t> </a:t>
            </a:r>
            <a:r>
              <a:rPr lang="tr-TR" dirty="0" err="1"/>
              <a:t>restrictions</a:t>
            </a:r>
            <a:endParaRPr lang="tr-TR" dirty="0"/>
          </a:p>
        </p:txBody>
      </p:sp>
    </p:spTree>
    <p:extLst>
      <p:ext uri="{BB962C8B-B14F-4D97-AF65-F5344CB8AC3E}">
        <p14:creationId xmlns:p14="http://schemas.microsoft.com/office/powerpoint/2010/main" val="2291070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 Bakanlığı, 28 Mart 2021 son koronavirüs tablosunu paylaştı">
            <a:extLst>
              <a:ext uri="{FF2B5EF4-FFF2-40B4-BE49-F238E27FC236}">
                <a16:creationId xmlns:a16="http://schemas.microsoft.com/office/drawing/2014/main" id="{E91424E6-CAE1-4E98-BBA3-2FDFD6D2D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58" y="2643188"/>
            <a:ext cx="9930809" cy="31196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n dakika… Sağlık Bakanlığı güncel corona virüsü verilerini açıkladı! İşte 1  Mart tablosu - Son dakika haberleri">
            <a:extLst>
              <a:ext uri="{FF2B5EF4-FFF2-40B4-BE49-F238E27FC236}">
                <a16:creationId xmlns:a16="http://schemas.microsoft.com/office/drawing/2014/main" id="{1D1AF7C2-0B95-4404-BED2-660F76939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9113"/>
            <a:ext cx="11430000" cy="58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016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9 Mart Corona virüsü tablosu açıklanıyor... Son dakika koronavirüs vaka ve  hasta sayısı! İşte korona tablosu | Sağlık Haberleri">
            <a:extLst>
              <a:ext uri="{FF2B5EF4-FFF2-40B4-BE49-F238E27FC236}">
                <a16:creationId xmlns:a16="http://schemas.microsoft.com/office/drawing/2014/main" id="{8A304814-DE82-4B9B-986F-1FB019335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1876425"/>
            <a:ext cx="64960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31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Nisan koronavirüs tablosu: Türkiye'de vaka sayısı kaç, son durum ne? -  BBC News Türkçe">
            <a:extLst>
              <a:ext uri="{FF2B5EF4-FFF2-40B4-BE49-F238E27FC236}">
                <a16:creationId xmlns:a16="http://schemas.microsoft.com/office/drawing/2014/main" id="{9D65C2F0-1CE1-43D0-A53E-F7B6740C8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47875"/>
            <a:ext cx="6096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7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ürkiye il il korona risk haritası (27 Şubat - 5 Mart) İstanbul kırmızı  oldu! | Gündem Haberleri">
            <a:extLst>
              <a:ext uri="{FF2B5EF4-FFF2-40B4-BE49-F238E27FC236}">
                <a16:creationId xmlns:a16="http://schemas.microsoft.com/office/drawing/2014/main" id="{AD9B89F8-D1DD-443F-B2A4-A47A01C14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76225"/>
            <a:ext cx="5715000" cy="63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65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3AC8-864D-4AD4-B69E-A25B9E2E7768}"/>
              </a:ext>
            </a:extLst>
          </p:cNvPr>
          <p:cNvSpPr>
            <a:spLocks noGrp="1"/>
          </p:cNvSpPr>
          <p:nvPr>
            <p:ph type="title"/>
          </p:nvPr>
        </p:nvSpPr>
        <p:spPr/>
        <p:txBody>
          <a:bodyPr/>
          <a:lstStyle/>
          <a:p>
            <a:r>
              <a:rPr lang="tr-TR" dirty="0"/>
              <a:t>29 </a:t>
            </a:r>
            <a:r>
              <a:rPr lang="tr-TR" dirty="0" err="1" smtClean="0"/>
              <a:t>March</a:t>
            </a:r>
            <a:r>
              <a:rPr lang="tr-TR" dirty="0" smtClean="0"/>
              <a:t> </a:t>
            </a:r>
            <a:r>
              <a:rPr lang="tr-TR" dirty="0"/>
              <a:t>2021</a:t>
            </a:r>
          </a:p>
        </p:txBody>
      </p:sp>
      <p:pic>
        <p:nvPicPr>
          <p:cNvPr id="3074" name="Picture 2" descr="İl il koronavirüs risk haritası 30 Mart 2021! İllerin renk kodu haritası değişti mi? Haftalık koronavirüs vaka sayıları artan, azalan iller!">
            <a:extLst>
              <a:ext uri="{FF2B5EF4-FFF2-40B4-BE49-F238E27FC236}">
                <a16:creationId xmlns:a16="http://schemas.microsoft.com/office/drawing/2014/main" id="{5194B4BC-FA9B-4494-BA2F-335C66D311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75" y="2453481"/>
            <a:ext cx="6191250" cy="30956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8C8D455F-ED67-4BC0-8CE3-C6ABB07A7CC4}"/>
              </a:ext>
            </a:extLst>
          </p:cNvPr>
          <p:cNvSpPr>
            <a:spLocks noGrp="1"/>
          </p:cNvSpPr>
          <p:nvPr>
            <p:ph type="ftr" sz="quarter" idx="11"/>
          </p:nvPr>
        </p:nvSpPr>
        <p:spPr>
          <a:xfrm>
            <a:off x="838201" y="6356350"/>
            <a:ext cx="8818984" cy="365125"/>
          </a:xfrm>
        </p:spPr>
        <p:txBody>
          <a:bodyPr/>
          <a:lstStyle/>
          <a:p>
            <a:r>
              <a:rPr lang="en-US" dirty="0"/>
              <a:t>Blue provinces will be those where the number of cases is </a:t>
            </a:r>
            <a:r>
              <a:rPr lang="tr-TR" dirty="0"/>
              <a:t> </a:t>
            </a:r>
            <a:r>
              <a:rPr lang="tr-TR" dirty="0" err="1"/>
              <a:t>under</a:t>
            </a:r>
            <a:r>
              <a:rPr lang="tr-TR" dirty="0"/>
              <a:t> 10</a:t>
            </a:r>
            <a:r>
              <a:rPr lang="en-US" dirty="0"/>
              <a:t> per 100,000 people. </a:t>
            </a:r>
            <a:endParaRPr lang="tr-TR" dirty="0"/>
          </a:p>
          <a:p>
            <a:r>
              <a:rPr lang="en-US" dirty="0"/>
              <a:t>Provinces with more than 100 cases per 100,000 people will be coded red. </a:t>
            </a:r>
            <a:endParaRPr lang="tr-TR" dirty="0"/>
          </a:p>
        </p:txBody>
      </p:sp>
    </p:spTree>
    <p:extLst>
      <p:ext uri="{BB962C8B-B14F-4D97-AF65-F5344CB8AC3E}">
        <p14:creationId xmlns:p14="http://schemas.microsoft.com/office/powerpoint/2010/main" val="217902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1F42-A504-495D-9F51-7A6DEB57182C}"/>
              </a:ext>
            </a:extLst>
          </p:cNvPr>
          <p:cNvSpPr>
            <a:spLocks noGrp="1"/>
          </p:cNvSpPr>
          <p:nvPr>
            <p:ph type="title"/>
          </p:nvPr>
        </p:nvSpPr>
        <p:spPr/>
        <p:txBody>
          <a:bodyPr/>
          <a:lstStyle/>
          <a:p>
            <a:r>
              <a:rPr lang="tr-TR" dirty="0" err="1"/>
              <a:t>Turkey</a:t>
            </a:r>
            <a:r>
              <a:rPr lang="tr-TR" dirty="0"/>
              <a:t> data </a:t>
            </a:r>
            <a:r>
              <a:rPr lang="tr-TR" dirty="0" err="1"/>
              <a:t>for</a:t>
            </a:r>
            <a:r>
              <a:rPr lang="tr-TR" dirty="0"/>
              <a:t> Covid19</a:t>
            </a:r>
          </a:p>
        </p:txBody>
      </p:sp>
      <p:sp>
        <p:nvSpPr>
          <p:cNvPr id="3" name="Content Placeholder 2">
            <a:extLst>
              <a:ext uri="{FF2B5EF4-FFF2-40B4-BE49-F238E27FC236}">
                <a16:creationId xmlns:a16="http://schemas.microsoft.com/office/drawing/2014/main" id="{EA5B193B-EAE4-488D-9FD7-E253B8B351F7}"/>
              </a:ext>
            </a:extLst>
          </p:cNvPr>
          <p:cNvSpPr>
            <a:spLocks noGrp="1"/>
          </p:cNvSpPr>
          <p:nvPr>
            <p:ph idx="1"/>
          </p:nvPr>
        </p:nvSpPr>
        <p:spPr/>
        <p:txBody>
          <a:bodyPr/>
          <a:lstStyle/>
          <a:p>
            <a:endParaRPr lang="tr-TR" dirty="0"/>
          </a:p>
          <a:p>
            <a:endParaRPr lang="tr-TR" dirty="0"/>
          </a:p>
          <a:p>
            <a:r>
              <a:rPr lang="tr-TR" dirty="0" err="1"/>
              <a:t>Contact</a:t>
            </a:r>
            <a:r>
              <a:rPr lang="tr-TR" dirty="0"/>
              <a:t> </a:t>
            </a:r>
            <a:r>
              <a:rPr lang="tr-TR" dirty="0" err="1"/>
              <a:t>tracing</a:t>
            </a:r>
            <a:r>
              <a:rPr lang="tr-TR" dirty="0"/>
              <a:t> 		99.9%		</a:t>
            </a:r>
          </a:p>
          <a:p>
            <a:endParaRPr lang="tr-TR" dirty="0"/>
          </a:p>
          <a:p>
            <a:endParaRPr lang="tr-TR" dirty="0"/>
          </a:p>
          <a:p>
            <a:r>
              <a:rPr lang="tr-TR" dirty="0" err="1"/>
              <a:t>Mean</a:t>
            </a:r>
            <a:r>
              <a:rPr lang="tr-TR" dirty="0"/>
              <a:t> CTT 			9 </a:t>
            </a:r>
            <a:r>
              <a:rPr lang="tr-TR" dirty="0" err="1"/>
              <a:t>hours</a:t>
            </a:r>
            <a:r>
              <a:rPr lang="tr-TR" dirty="0"/>
              <a:t> (</a:t>
            </a:r>
            <a:r>
              <a:rPr lang="tr-TR" dirty="0" err="1"/>
              <a:t>MoH</a:t>
            </a:r>
            <a:r>
              <a:rPr lang="tr-TR" dirty="0"/>
              <a:t>)</a:t>
            </a:r>
          </a:p>
          <a:p>
            <a:endParaRPr lang="tr-TR" dirty="0"/>
          </a:p>
        </p:txBody>
      </p:sp>
    </p:spTree>
    <p:extLst>
      <p:ext uri="{BB962C8B-B14F-4D97-AF65-F5344CB8AC3E}">
        <p14:creationId xmlns:p14="http://schemas.microsoft.com/office/powerpoint/2010/main" val="189601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D00A-74DA-4589-85B7-9FE695098D62}"/>
              </a:ext>
            </a:extLst>
          </p:cNvPr>
          <p:cNvSpPr>
            <a:spLocks noGrp="1"/>
          </p:cNvSpPr>
          <p:nvPr>
            <p:ph type="title"/>
          </p:nvPr>
        </p:nvSpPr>
        <p:spPr/>
        <p:txBody>
          <a:bodyPr/>
          <a:lstStyle/>
          <a:p>
            <a:r>
              <a:rPr lang="tr-TR" dirty="0" err="1"/>
              <a:t>Core</a:t>
            </a:r>
            <a:r>
              <a:rPr lang="tr-TR" dirty="0"/>
              <a:t> </a:t>
            </a:r>
            <a:r>
              <a:rPr lang="tr-TR" dirty="0" err="1"/>
              <a:t>competencies</a:t>
            </a:r>
            <a:r>
              <a:rPr lang="tr-TR" dirty="0"/>
              <a:t> of FM/GP</a:t>
            </a:r>
          </a:p>
        </p:txBody>
      </p:sp>
      <p:pic>
        <p:nvPicPr>
          <p:cNvPr id="10242" name="Picture 2" descr="8 Domains of Good Professional Practice - ICGP Web Site">
            <a:extLst>
              <a:ext uri="{FF2B5EF4-FFF2-40B4-BE49-F238E27FC236}">
                <a16:creationId xmlns:a16="http://schemas.microsoft.com/office/drawing/2014/main" id="{5463F3B0-7A88-449F-81E5-A6BB68F6DF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953" y="1488558"/>
            <a:ext cx="10855842" cy="472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0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5BDEC91E-2BB5-4EB4-9C6A-57ADD1B817C0}"/>
              </a:ext>
            </a:extLst>
          </p:cNvPr>
          <p:cNvSpPr txBox="1">
            <a:spLocks/>
          </p:cNvSpPr>
          <p:nvPr/>
        </p:nvSpPr>
        <p:spPr>
          <a:xfrm>
            <a:off x="457200" y="274638"/>
            <a:ext cx="1128071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dirty="0"/>
          </a:p>
          <a:p>
            <a:r>
              <a:rPr lang="tr-TR" dirty="0"/>
              <a:t>Role of </a:t>
            </a:r>
            <a:r>
              <a:rPr lang="tr-TR" dirty="0" err="1"/>
              <a:t>Family</a:t>
            </a:r>
            <a:r>
              <a:rPr lang="tr-TR" dirty="0"/>
              <a:t> </a:t>
            </a:r>
            <a:r>
              <a:rPr lang="tr-TR" dirty="0" err="1"/>
              <a:t>Health</a:t>
            </a:r>
            <a:r>
              <a:rPr lang="tr-TR" dirty="0"/>
              <a:t> </a:t>
            </a:r>
            <a:r>
              <a:rPr lang="tr-TR" dirty="0" err="1"/>
              <a:t>Care</a:t>
            </a:r>
            <a:r>
              <a:rPr lang="tr-TR" dirty="0"/>
              <a:t> (FHC) </a:t>
            </a:r>
            <a:r>
              <a:rPr lang="tr-TR" dirty="0" err="1"/>
              <a:t>Units</a:t>
            </a:r>
            <a:endParaRPr lang="tr-TR" dirty="0"/>
          </a:p>
        </p:txBody>
      </p:sp>
      <p:sp>
        <p:nvSpPr>
          <p:cNvPr id="3" name="2 İçerik Yer Tutucusu">
            <a:extLst>
              <a:ext uri="{FF2B5EF4-FFF2-40B4-BE49-F238E27FC236}">
                <a16:creationId xmlns:a16="http://schemas.microsoft.com/office/drawing/2014/main" id="{73EE94D1-A721-4CDC-9044-B347187C643C}"/>
              </a:ext>
            </a:extLst>
          </p:cNvPr>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r>
              <a:rPr lang="tr-TR" dirty="0" err="1"/>
              <a:t>Education</a:t>
            </a:r>
            <a:endParaRPr lang="tr-TR" dirty="0"/>
          </a:p>
          <a:p>
            <a:r>
              <a:rPr lang="tr-TR" dirty="0" err="1"/>
              <a:t>Providing</a:t>
            </a:r>
            <a:r>
              <a:rPr lang="tr-TR" dirty="0"/>
              <a:t> </a:t>
            </a:r>
            <a:r>
              <a:rPr lang="tr-TR" dirty="0" err="1"/>
              <a:t>health</a:t>
            </a:r>
            <a:r>
              <a:rPr lang="tr-TR" dirty="0"/>
              <a:t> </a:t>
            </a:r>
            <a:r>
              <a:rPr lang="tr-TR" dirty="0" err="1"/>
              <a:t>care</a:t>
            </a:r>
            <a:r>
              <a:rPr lang="tr-TR" dirty="0"/>
              <a:t>- </a:t>
            </a:r>
            <a:r>
              <a:rPr lang="tr-TR" dirty="0" err="1"/>
              <a:t>Acute</a:t>
            </a:r>
            <a:r>
              <a:rPr lang="tr-TR" dirty="0"/>
              <a:t> </a:t>
            </a:r>
            <a:r>
              <a:rPr lang="tr-TR" dirty="0" err="1"/>
              <a:t>and</a:t>
            </a:r>
            <a:r>
              <a:rPr lang="tr-TR" dirty="0"/>
              <a:t> </a:t>
            </a:r>
            <a:r>
              <a:rPr lang="tr-TR" dirty="0" err="1"/>
              <a:t>chronic</a:t>
            </a:r>
            <a:endParaRPr lang="tr-TR" dirty="0"/>
          </a:p>
          <a:p>
            <a:r>
              <a:rPr lang="tr-TR" dirty="0" err="1"/>
              <a:t>Referral</a:t>
            </a:r>
            <a:r>
              <a:rPr lang="tr-TR" dirty="0"/>
              <a:t> </a:t>
            </a:r>
            <a:r>
              <a:rPr lang="tr-TR" dirty="0" err="1"/>
              <a:t>chain</a:t>
            </a:r>
            <a:r>
              <a:rPr lang="tr-TR" dirty="0"/>
              <a:t> </a:t>
            </a:r>
            <a:r>
              <a:rPr lang="tr-TR" dirty="0" err="1"/>
              <a:t>and</a:t>
            </a:r>
            <a:r>
              <a:rPr lang="tr-TR" dirty="0"/>
              <a:t> </a:t>
            </a:r>
            <a:r>
              <a:rPr lang="tr-TR" dirty="0" err="1"/>
              <a:t>triage</a:t>
            </a:r>
            <a:endParaRPr lang="tr-TR" dirty="0"/>
          </a:p>
          <a:p>
            <a:r>
              <a:rPr lang="tr-TR" dirty="0" err="1"/>
              <a:t>Taking</a:t>
            </a:r>
            <a:r>
              <a:rPr lang="tr-TR" dirty="0"/>
              <a:t> </a:t>
            </a:r>
            <a:r>
              <a:rPr lang="tr-TR" dirty="0" err="1"/>
              <a:t>precautions</a:t>
            </a:r>
            <a:r>
              <a:rPr lang="tr-TR" dirty="0"/>
              <a:t> on </a:t>
            </a:r>
            <a:r>
              <a:rPr lang="tr-TR" dirty="0" err="1"/>
              <a:t>pandemic</a:t>
            </a:r>
            <a:r>
              <a:rPr lang="tr-TR" dirty="0"/>
              <a:t> </a:t>
            </a:r>
            <a:r>
              <a:rPr lang="tr-TR" dirty="0" err="1"/>
              <a:t>control</a:t>
            </a:r>
            <a:endParaRPr lang="tr-TR" dirty="0"/>
          </a:p>
          <a:p>
            <a:r>
              <a:rPr lang="tr-TR" dirty="0"/>
              <a:t>Data </a:t>
            </a:r>
            <a:r>
              <a:rPr lang="tr-TR" dirty="0" err="1"/>
              <a:t>collection</a:t>
            </a:r>
            <a:endParaRPr lang="tr-TR" dirty="0"/>
          </a:p>
          <a:p>
            <a:r>
              <a:rPr lang="tr-TR" dirty="0" err="1"/>
              <a:t>Supporting</a:t>
            </a:r>
            <a:r>
              <a:rPr lang="tr-TR" dirty="0"/>
              <a:t> </a:t>
            </a:r>
            <a:r>
              <a:rPr lang="tr-TR" dirty="0" err="1"/>
              <a:t>scientific</a:t>
            </a:r>
            <a:r>
              <a:rPr lang="tr-TR" dirty="0"/>
              <a:t> </a:t>
            </a:r>
            <a:r>
              <a:rPr lang="tr-TR" dirty="0" err="1"/>
              <a:t>research</a:t>
            </a:r>
            <a:endParaRPr lang="tr-TR" dirty="0"/>
          </a:p>
          <a:p>
            <a:endParaRPr lang="tr-TR" dirty="0"/>
          </a:p>
        </p:txBody>
      </p:sp>
    </p:spTree>
    <p:extLst>
      <p:ext uri="{BB962C8B-B14F-4D97-AF65-F5344CB8AC3E}">
        <p14:creationId xmlns:p14="http://schemas.microsoft.com/office/powerpoint/2010/main" val="239124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9C59-8448-40A8-BBF2-8D6B95FD9CB5}"/>
              </a:ext>
            </a:extLst>
          </p:cNvPr>
          <p:cNvSpPr>
            <a:spLocks noGrp="1"/>
          </p:cNvSpPr>
          <p:nvPr>
            <p:ph type="title"/>
          </p:nvPr>
        </p:nvSpPr>
        <p:spPr/>
        <p:txBody>
          <a:bodyPr/>
          <a:lstStyle/>
          <a:p>
            <a:pPr algn="just"/>
            <a:r>
              <a:rPr lang="tr-TR" dirty="0"/>
              <a:t>FHC </a:t>
            </a:r>
            <a:r>
              <a:rPr lang="tr-TR" dirty="0" err="1"/>
              <a:t>duties</a:t>
            </a:r>
            <a:r>
              <a:rPr lang="tr-TR" dirty="0"/>
              <a:t> </a:t>
            </a:r>
            <a:r>
              <a:rPr lang="tr-TR" dirty="0" err="1"/>
              <a:t>during</a:t>
            </a:r>
            <a:r>
              <a:rPr lang="tr-TR" dirty="0"/>
              <a:t> Covid19 </a:t>
            </a:r>
            <a:r>
              <a:rPr lang="tr-TR" dirty="0" err="1"/>
              <a:t>pandemic</a:t>
            </a:r>
            <a:endParaRPr lang="tr-TR" dirty="0"/>
          </a:p>
        </p:txBody>
      </p:sp>
      <p:sp>
        <p:nvSpPr>
          <p:cNvPr id="3" name="Content Placeholder 2">
            <a:extLst>
              <a:ext uri="{FF2B5EF4-FFF2-40B4-BE49-F238E27FC236}">
                <a16:creationId xmlns:a16="http://schemas.microsoft.com/office/drawing/2014/main" id="{1D247029-7D0F-479E-B7E4-3C870A7D799D}"/>
              </a:ext>
            </a:extLst>
          </p:cNvPr>
          <p:cNvSpPr>
            <a:spLocks noGrp="1"/>
          </p:cNvSpPr>
          <p:nvPr>
            <p:ph idx="1"/>
          </p:nvPr>
        </p:nvSpPr>
        <p:spPr/>
        <p:txBody>
          <a:bodyPr/>
          <a:lstStyle/>
          <a:p>
            <a:r>
              <a:rPr lang="tr-TR" dirty="0" err="1"/>
              <a:t>Prevention</a:t>
            </a:r>
            <a:endParaRPr lang="tr-TR" dirty="0"/>
          </a:p>
          <a:p>
            <a:r>
              <a:rPr lang="tr-TR" dirty="0" err="1"/>
              <a:t>Controlling</a:t>
            </a:r>
            <a:r>
              <a:rPr lang="tr-TR" dirty="0"/>
              <a:t> spread of </a:t>
            </a:r>
            <a:r>
              <a:rPr lang="tr-TR" dirty="0" err="1"/>
              <a:t>infection</a:t>
            </a:r>
            <a:endParaRPr lang="tr-TR" dirty="0"/>
          </a:p>
          <a:p>
            <a:r>
              <a:rPr lang="tr-TR" dirty="0"/>
              <a:t>Control </a:t>
            </a:r>
            <a:r>
              <a:rPr lang="tr-TR" dirty="0" err="1"/>
              <a:t>and</a:t>
            </a:r>
            <a:r>
              <a:rPr lang="tr-TR" dirty="0"/>
              <a:t> </a:t>
            </a:r>
            <a:r>
              <a:rPr lang="tr-TR" dirty="0" err="1"/>
              <a:t>follow-up</a:t>
            </a:r>
            <a:endParaRPr lang="tr-TR" dirty="0"/>
          </a:p>
          <a:p>
            <a:pPr lvl="1"/>
            <a:r>
              <a:rPr lang="tr-TR" dirty="0" err="1"/>
              <a:t>Contact</a:t>
            </a:r>
            <a:r>
              <a:rPr lang="tr-TR" dirty="0"/>
              <a:t> </a:t>
            </a:r>
            <a:r>
              <a:rPr lang="tr-TR" dirty="0" err="1"/>
              <a:t>tracing</a:t>
            </a:r>
            <a:r>
              <a:rPr lang="tr-TR" dirty="0"/>
              <a:t>   </a:t>
            </a:r>
          </a:p>
          <a:p>
            <a:pPr lvl="1"/>
            <a:r>
              <a:rPr lang="tr-TR" dirty="0"/>
              <a:t>Home </a:t>
            </a:r>
            <a:r>
              <a:rPr lang="tr-TR" dirty="0" err="1"/>
              <a:t>visits</a:t>
            </a:r>
            <a:r>
              <a:rPr lang="tr-TR" dirty="0"/>
              <a:t> </a:t>
            </a:r>
            <a:r>
              <a:rPr lang="tr-TR" dirty="0" err="1"/>
              <a:t>for</a:t>
            </a:r>
            <a:r>
              <a:rPr lang="tr-TR" dirty="0"/>
              <a:t> </a:t>
            </a:r>
            <a:r>
              <a:rPr lang="tr-TR" dirty="0" err="1"/>
              <a:t>those</a:t>
            </a:r>
            <a:r>
              <a:rPr lang="tr-TR" dirty="0"/>
              <a:t> in </a:t>
            </a:r>
            <a:r>
              <a:rPr lang="tr-TR" dirty="0" err="1"/>
              <a:t>quarantine</a:t>
            </a:r>
            <a:endParaRPr lang="tr-TR" dirty="0"/>
          </a:p>
          <a:p>
            <a:r>
              <a:rPr lang="tr-TR" dirty="0" err="1"/>
              <a:t>Vaccination</a:t>
            </a:r>
            <a:r>
              <a:rPr lang="tr-TR" dirty="0"/>
              <a:t> </a:t>
            </a:r>
            <a:r>
              <a:rPr lang="tr-TR" dirty="0" err="1"/>
              <a:t>for</a:t>
            </a:r>
            <a:r>
              <a:rPr lang="tr-TR" dirty="0"/>
              <a:t> Covid19</a:t>
            </a:r>
          </a:p>
        </p:txBody>
      </p:sp>
    </p:spTree>
    <p:extLst>
      <p:ext uri="{BB962C8B-B14F-4D97-AF65-F5344CB8AC3E}">
        <p14:creationId xmlns:p14="http://schemas.microsoft.com/office/powerpoint/2010/main" val="27909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CF3819D8-4545-4337-ABFE-74F7E09ABA4B}"/>
              </a:ext>
            </a:extLst>
          </p:cNvPr>
          <p:cNvSpPr txBox="1">
            <a:spLocks/>
          </p:cNvSpPr>
          <p:nvPr/>
        </p:nvSpPr>
        <p:spPr>
          <a:xfrm>
            <a:off x="457200" y="1600200"/>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r>
              <a:rPr lang="tr-TR" dirty="0" err="1"/>
              <a:t>Doctors</a:t>
            </a:r>
            <a:r>
              <a:rPr lang="tr-TR" dirty="0"/>
              <a:t> of </a:t>
            </a:r>
            <a:r>
              <a:rPr lang="tr-TR" dirty="0" err="1"/>
              <a:t>Family</a:t>
            </a:r>
            <a:r>
              <a:rPr lang="tr-TR" dirty="0"/>
              <a:t> </a:t>
            </a:r>
            <a:r>
              <a:rPr lang="tr-TR" dirty="0" err="1"/>
              <a:t>Health</a:t>
            </a:r>
            <a:r>
              <a:rPr lang="tr-TR" dirty="0"/>
              <a:t> </a:t>
            </a:r>
            <a:r>
              <a:rPr lang="tr-TR" dirty="0" err="1"/>
              <a:t>Care</a:t>
            </a:r>
            <a:r>
              <a:rPr lang="tr-TR" dirty="0"/>
              <a:t> </a:t>
            </a:r>
            <a:r>
              <a:rPr lang="tr-TR" dirty="0" err="1"/>
              <a:t>Units</a:t>
            </a:r>
            <a:r>
              <a:rPr lang="en-US" dirty="0"/>
              <a:t> is the first line of </a:t>
            </a:r>
            <a:r>
              <a:rPr lang="en-US" dirty="0" err="1"/>
              <a:t>defence</a:t>
            </a:r>
            <a:r>
              <a:rPr lang="tr-TR" dirty="0"/>
              <a:t> </a:t>
            </a:r>
            <a:r>
              <a:rPr lang="en-US" dirty="0"/>
              <a:t>in </a:t>
            </a:r>
            <a:r>
              <a:rPr lang="tr-TR" dirty="0" err="1"/>
              <a:t>pandemics</a:t>
            </a:r>
            <a:endParaRPr lang="tr-TR" dirty="0"/>
          </a:p>
          <a:p>
            <a:pPr marL="0" indent="0">
              <a:buFont typeface="Arial" panose="020B0604020202020204" pitchFamily="34" charset="0"/>
              <a:buNone/>
            </a:pPr>
            <a:endParaRPr lang="tr-TR" dirty="0"/>
          </a:p>
          <a:p>
            <a:r>
              <a:rPr lang="tr-TR" dirty="0" err="1"/>
              <a:t>Primary</a:t>
            </a:r>
            <a:r>
              <a:rPr lang="tr-TR" dirty="0"/>
              <a:t> </a:t>
            </a:r>
            <a:r>
              <a:rPr lang="tr-TR" dirty="0" err="1"/>
              <a:t>care</a:t>
            </a:r>
            <a:r>
              <a:rPr lang="tr-TR" dirty="0"/>
              <a:t> </a:t>
            </a:r>
            <a:r>
              <a:rPr lang="tr-TR" dirty="0" err="1"/>
              <a:t>management</a:t>
            </a:r>
            <a:r>
              <a:rPr lang="tr-TR" dirty="0"/>
              <a:t> </a:t>
            </a:r>
            <a:r>
              <a:rPr lang="tr-TR" dirty="0" err="1"/>
              <a:t>plans</a:t>
            </a:r>
            <a:r>
              <a:rPr lang="tr-TR" dirty="0"/>
              <a:t> </a:t>
            </a:r>
            <a:r>
              <a:rPr lang="tr-TR" dirty="0" err="1"/>
              <a:t>should</a:t>
            </a:r>
            <a:r>
              <a:rPr lang="tr-TR" dirty="0"/>
              <a:t> be a </a:t>
            </a:r>
            <a:r>
              <a:rPr lang="tr-TR" dirty="0" err="1"/>
              <a:t>part</a:t>
            </a:r>
            <a:r>
              <a:rPr lang="tr-TR" dirty="0"/>
              <a:t> of</a:t>
            </a:r>
            <a:r>
              <a:rPr lang="en-US" dirty="0"/>
              <a:t> pandemic planning</a:t>
            </a:r>
            <a:r>
              <a:rPr lang="tr-TR" dirty="0"/>
              <a:t>  </a:t>
            </a:r>
          </a:p>
        </p:txBody>
      </p:sp>
    </p:spTree>
    <p:extLst>
      <p:ext uri="{BB962C8B-B14F-4D97-AF65-F5344CB8AC3E}">
        <p14:creationId xmlns:p14="http://schemas.microsoft.com/office/powerpoint/2010/main" val="233062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FD41-6780-4921-ADE1-0C4C2A407331}"/>
              </a:ext>
            </a:extLst>
          </p:cNvPr>
          <p:cNvSpPr>
            <a:spLocks noGrp="1"/>
          </p:cNvSpPr>
          <p:nvPr>
            <p:ph type="title"/>
          </p:nvPr>
        </p:nvSpPr>
        <p:spPr/>
        <p:txBody>
          <a:bodyPr/>
          <a:lstStyle/>
          <a:p>
            <a:r>
              <a:rPr lang="tr-TR" dirty="0"/>
              <a:t>SARS- CoV-2 </a:t>
            </a:r>
            <a:r>
              <a:rPr lang="tr-TR" dirty="0" err="1"/>
              <a:t>Pandemic</a:t>
            </a:r>
            <a:endParaRPr lang="tr-TR" dirty="0"/>
          </a:p>
        </p:txBody>
      </p:sp>
      <p:sp>
        <p:nvSpPr>
          <p:cNvPr id="3" name="Text Placeholder 2">
            <a:extLst>
              <a:ext uri="{FF2B5EF4-FFF2-40B4-BE49-F238E27FC236}">
                <a16:creationId xmlns:a16="http://schemas.microsoft.com/office/drawing/2014/main" id="{22BEE33F-06DB-4333-96FC-FD9260CD19E6}"/>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239184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3CC5-E47E-4515-8116-80BED30AF7E2}"/>
              </a:ext>
            </a:extLst>
          </p:cNvPr>
          <p:cNvSpPr>
            <a:spLocks noGrp="1"/>
          </p:cNvSpPr>
          <p:nvPr>
            <p:ph type="title"/>
          </p:nvPr>
        </p:nvSpPr>
        <p:spPr/>
        <p:txBody>
          <a:bodyPr/>
          <a:lstStyle/>
          <a:p>
            <a:r>
              <a:rPr lang="tr-TR" dirty="0" err="1"/>
              <a:t>Outbreak</a:t>
            </a:r>
            <a:endParaRPr lang="tr-TR" dirty="0"/>
          </a:p>
        </p:txBody>
      </p:sp>
      <p:sp>
        <p:nvSpPr>
          <p:cNvPr id="5" name="Rectangle 2">
            <a:extLst>
              <a:ext uri="{FF2B5EF4-FFF2-40B4-BE49-F238E27FC236}">
                <a16:creationId xmlns:a16="http://schemas.microsoft.com/office/drawing/2014/main" id="{0F1455B4-8BB8-41C8-8279-0A5EDEA0A4C3}"/>
              </a:ext>
            </a:extLst>
          </p:cNvPr>
          <p:cNvSpPr>
            <a:spLocks noGrp="1" noChangeArrowheads="1"/>
          </p:cNvSpPr>
          <p:nvPr>
            <p:ph idx="1"/>
          </p:nvPr>
        </p:nvSpPr>
        <p:spPr bwMode="auto">
          <a:xfrm>
            <a:off x="765110" y="2290585"/>
            <a:ext cx="1029523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An</a:t>
            </a:r>
            <a:r>
              <a:rPr kumimoji="0" lang="tr-TR" altLang="tr-TR" sz="1800" b="1" i="0" u="none" strike="noStrike" cap="none" normalizeH="0" baseline="0" dirty="0">
                <a:ln>
                  <a:noFill/>
                </a:ln>
                <a:solidFill>
                  <a:schemeClr val="tx1"/>
                </a:solidFill>
                <a:effectLst/>
                <a:latin typeface="Arial" panose="020B0604020202020204" pitchFamily="34" charset="0"/>
              </a:rPr>
              <a:t> </a:t>
            </a:r>
            <a:r>
              <a:rPr kumimoji="0" lang="tr-TR" altLang="tr-TR" sz="1800" b="1" i="0" u="none" strike="noStrike" cap="none" normalizeH="0" baseline="0" dirty="0" err="1">
                <a:ln>
                  <a:noFill/>
                </a:ln>
                <a:solidFill>
                  <a:schemeClr val="tx1"/>
                </a:solidFill>
                <a:effectLst/>
                <a:latin typeface="Arial" panose="020B0604020202020204" pitchFamily="34" charset="0"/>
              </a:rPr>
              <a:t>outbreak</a:t>
            </a:r>
            <a:r>
              <a:rPr kumimoji="0" lang="tr-TR" altLang="tr-TR" sz="1800" b="1"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a:ln>
                  <a:noFill/>
                </a:ln>
                <a:solidFill>
                  <a:schemeClr val="tx1"/>
                </a:solidFill>
                <a:effectLst/>
                <a:latin typeface="Arial" panose="020B0604020202020204" pitchFamily="34" charset="0"/>
              </a:rPr>
              <a:t>is </a:t>
            </a:r>
            <a:r>
              <a:rPr kumimoji="0" lang="tr-TR" altLang="tr-TR" sz="1800" b="0" i="0" u="none" strike="noStrike" cap="none" normalizeH="0" baseline="0" dirty="0" err="1">
                <a:ln>
                  <a:noFill/>
                </a:ln>
                <a:solidFill>
                  <a:schemeClr val="tx1"/>
                </a:solidFill>
                <a:effectLst/>
                <a:latin typeface="Arial" panose="020B0604020202020204" pitchFamily="34" charset="0"/>
              </a:rPr>
              <a:t>when</a:t>
            </a:r>
            <a:r>
              <a:rPr kumimoji="0" lang="tr-TR" altLang="tr-TR" sz="1800" b="0" i="0" u="none" strike="noStrike" cap="none" normalizeH="0" baseline="0" dirty="0">
                <a:ln>
                  <a:noFill/>
                </a:ln>
                <a:solidFill>
                  <a:schemeClr val="tx1"/>
                </a:solidFill>
                <a:effectLst/>
                <a:latin typeface="Arial" panose="020B0604020202020204" pitchFamily="34" charset="0"/>
              </a:rPr>
              <a:t> an </a:t>
            </a:r>
            <a:r>
              <a:rPr kumimoji="0" lang="tr-TR" altLang="tr-TR" sz="1800" b="0" i="0" u="none" strike="noStrike" cap="none" normalizeH="0" baseline="0" dirty="0" err="1">
                <a:ln>
                  <a:noFill/>
                </a:ln>
                <a:solidFill>
                  <a:schemeClr val="tx1"/>
                </a:solidFill>
                <a:effectLst/>
                <a:latin typeface="Arial" panose="020B0604020202020204" pitchFamily="34" charset="0"/>
              </a:rPr>
              <a:t>illness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happens</a:t>
            </a:r>
            <a:r>
              <a:rPr kumimoji="0" lang="tr-TR" altLang="tr-TR" sz="1800" b="0" i="0" u="none" strike="noStrike" cap="none" normalizeH="0" baseline="0" dirty="0">
                <a:ln>
                  <a:noFill/>
                </a:ln>
                <a:solidFill>
                  <a:schemeClr val="tx1"/>
                </a:solidFill>
                <a:effectLst/>
                <a:latin typeface="Arial" panose="020B0604020202020204" pitchFamily="34" charset="0"/>
              </a:rPr>
              <a:t> in </a:t>
            </a:r>
            <a:r>
              <a:rPr kumimoji="0" lang="tr-TR" altLang="tr-TR" sz="1800" b="0" i="0" u="none" strike="noStrike" cap="none" normalizeH="0" baseline="0" dirty="0" err="1">
                <a:ln>
                  <a:noFill/>
                </a:ln>
                <a:solidFill>
                  <a:schemeClr val="tx1"/>
                </a:solidFill>
                <a:effectLst/>
                <a:latin typeface="Arial" panose="020B0604020202020204" pitchFamily="34" charset="0"/>
              </a:rPr>
              <a:t>unexpected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high</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numbers</a:t>
            </a:r>
            <a:r>
              <a:rPr kumimoji="0" lang="tr-TR" altLang="tr-T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It</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may</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stay</a:t>
            </a:r>
            <a:r>
              <a:rPr kumimoji="0" lang="tr-TR" altLang="tr-TR" sz="1800" b="0" i="0" u="none" strike="noStrike" cap="none" normalizeH="0" baseline="0" dirty="0">
                <a:ln>
                  <a:noFill/>
                </a:ln>
                <a:solidFill>
                  <a:schemeClr val="tx1"/>
                </a:solidFill>
                <a:effectLst/>
                <a:latin typeface="Arial" panose="020B0604020202020204" pitchFamily="34" charset="0"/>
              </a:rPr>
              <a:t> in </a:t>
            </a:r>
            <a:r>
              <a:rPr kumimoji="0" lang="tr-TR" altLang="tr-TR" sz="1800" b="0" i="0" u="none" strike="noStrike" cap="none" normalizeH="0" baseline="0" dirty="0" err="1">
                <a:ln>
                  <a:noFill/>
                </a:ln>
                <a:solidFill>
                  <a:schemeClr val="tx1"/>
                </a:solidFill>
                <a:effectLst/>
                <a:latin typeface="Arial" panose="020B0604020202020204" pitchFamily="34" charset="0"/>
              </a:rPr>
              <a:t>one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area</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extend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more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widely</a:t>
            </a:r>
            <a:r>
              <a:rPr kumimoji="0" lang="tr-TR" altLang="tr-T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800" dirty="0" err="1">
                <a:latin typeface="Arial" panose="020B0604020202020204" pitchFamily="34" charset="0"/>
              </a:rPr>
              <a:t>It</a:t>
            </a:r>
            <a:r>
              <a:rPr lang="tr-TR" altLang="tr-TR" sz="1800" dirty="0">
                <a:latin typeface="Arial" panose="020B0604020202020204" pitchFamily="34" charset="0"/>
              </a:rPr>
              <a:t> </a:t>
            </a:r>
            <a:r>
              <a:rPr kumimoji="0" lang="tr-TR" altLang="tr-TR" sz="1800" b="0" i="0" u="none" strike="noStrike" cap="none" normalizeH="0" baseline="0" dirty="0">
                <a:ln>
                  <a:noFill/>
                </a:ln>
                <a:solidFill>
                  <a:schemeClr val="tx1"/>
                </a:solidFill>
                <a:effectLst/>
                <a:latin typeface="Arial" panose="020B0604020202020204" pitchFamily="34" charset="0"/>
              </a:rPr>
              <a:t>can </a:t>
            </a:r>
            <a:r>
              <a:rPr kumimoji="0" lang="tr-TR" altLang="tr-TR" sz="1800" b="0" i="0" u="none" strike="noStrike" cap="none" normalizeH="0" baseline="0" dirty="0" err="1">
                <a:ln>
                  <a:noFill/>
                </a:ln>
                <a:solidFill>
                  <a:schemeClr val="tx1"/>
                </a:solidFill>
                <a:effectLst/>
                <a:latin typeface="Arial" panose="020B0604020202020204" pitchFamily="34" charset="0"/>
              </a:rPr>
              <a:t>last</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days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years</a:t>
            </a:r>
            <a:r>
              <a:rPr kumimoji="0" lang="tr-TR" altLang="tr-T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Sometimes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experts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consider</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single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case</a:t>
            </a:r>
            <a:r>
              <a:rPr kumimoji="0" lang="tr-TR" altLang="tr-TR" sz="1800" b="0" i="0" u="none" strike="noStrike" cap="none" normalizeH="0" baseline="0" dirty="0">
                <a:ln>
                  <a:noFill/>
                </a:ln>
                <a:solidFill>
                  <a:schemeClr val="tx1"/>
                </a:solidFill>
                <a:effectLst/>
                <a:latin typeface="Arial" panose="020B0604020202020204" pitchFamily="34" charset="0"/>
              </a:rPr>
              <a:t> of a </a:t>
            </a:r>
            <a:r>
              <a:rPr kumimoji="0" lang="tr-TR" altLang="tr-TR" sz="1800" b="0" i="0" u="none" strike="noStrike" cap="none" normalizeH="0" baseline="0" dirty="0" err="1">
                <a:ln>
                  <a:noFill/>
                </a:ln>
                <a:solidFill>
                  <a:srgbClr val="187AAB"/>
                </a:solidFill>
                <a:effectLst/>
                <a:latin typeface="Arial" panose="020B0604020202020204" pitchFamily="34" charset="0"/>
                <a:hlinkClick r:id="rId2"/>
              </a:rPr>
              <a:t>contagious</a:t>
            </a:r>
            <a:r>
              <a:rPr kumimoji="0" lang="tr-TR" altLang="tr-TR" sz="1800" b="0" i="0" u="none" strike="noStrike" cap="none" normalizeH="0" baseline="0" dirty="0">
                <a:ln>
                  <a:noFill/>
                </a:ln>
                <a:solidFill>
                  <a:srgbClr val="187AAB"/>
                </a:solidFill>
                <a:effectLst/>
                <a:latin typeface="Arial" panose="020B0604020202020204" pitchFamily="34" charset="0"/>
                <a:hlinkClick r:id="rId2"/>
              </a:rPr>
              <a:t> </a:t>
            </a:r>
            <a:r>
              <a:rPr kumimoji="0" lang="tr-TR" altLang="tr-TR" sz="1800" b="0" i="0" u="none" strike="noStrike" cap="none" normalizeH="0" baseline="0" dirty="0" err="1">
                <a:ln>
                  <a:noFill/>
                </a:ln>
                <a:solidFill>
                  <a:srgbClr val="187AAB"/>
                </a:solidFill>
                <a:effectLst/>
                <a:latin typeface="Arial" panose="020B0604020202020204" pitchFamily="34" charset="0"/>
                <a:hlinkClick r:id="rId2"/>
              </a:rPr>
              <a:t>disease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be an </a:t>
            </a:r>
            <a:r>
              <a:rPr kumimoji="0" lang="tr-TR" altLang="tr-TR" sz="1800" b="0" i="0" u="none" strike="noStrike" cap="none" normalizeH="0" baseline="0" dirty="0" err="1">
                <a:ln>
                  <a:noFill/>
                </a:ln>
                <a:solidFill>
                  <a:schemeClr val="tx1"/>
                </a:solidFill>
                <a:effectLst/>
                <a:latin typeface="Arial" panose="020B0604020202020204" pitchFamily="34" charset="0"/>
              </a:rPr>
              <a:t>outbreak</a:t>
            </a:r>
            <a:r>
              <a:rPr kumimoji="0" lang="tr-TR" altLang="tr-T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This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may</a:t>
            </a:r>
            <a:r>
              <a:rPr kumimoji="0" lang="tr-TR" altLang="tr-TR" sz="1800" b="0" i="0" u="none" strike="noStrike" cap="none" normalizeH="0" baseline="0" dirty="0">
                <a:ln>
                  <a:noFill/>
                </a:ln>
                <a:solidFill>
                  <a:schemeClr val="tx1"/>
                </a:solidFill>
                <a:effectLst/>
                <a:latin typeface="Arial" panose="020B0604020202020204" pitchFamily="34" charset="0"/>
              </a:rPr>
              <a:t> be </a:t>
            </a:r>
            <a:r>
              <a:rPr kumimoji="0" lang="tr-TR" altLang="tr-TR" sz="1800" b="0" i="0" u="none" strike="noStrike" cap="none" normalizeH="0" baseline="0" dirty="0" err="1">
                <a:ln>
                  <a:noFill/>
                </a:ln>
                <a:solidFill>
                  <a:schemeClr val="tx1"/>
                </a:solidFill>
                <a:effectLst/>
                <a:latin typeface="Arial" panose="020B0604020202020204" pitchFamily="34" charset="0"/>
              </a:rPr>
              <a:t>true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if</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it’s</a:t>
            </a:r>
            <a:r>
              <a:rPr kumimoji="0" lang="tr-TR" altLang="tr-TR" sz="1800" b="0" i="0" u="none" strike="noStrike" cap="none" normalizeH="0" baseline="0" dirty="0">
                <a:ln>
                  <a:noFill/>
                </a:ln>
                <a:solidFill>
                  <a:schemeClr val="tx1"/>
                </a:solidFill>
                <a:effectLst/>
                <a:latin typeface="Arial" panose="020B0604020202020204" pitchFamily="34" charset="0"/>
              </a:rPr>
              <a:t> an </a:t>
            </a:r>
            <a:r>
              <a:rPr kumimoji="0" lang="tr-TR" altLang="tr-TR" sz="1800" b="0" i="0" u="none" strike="noStrike" cap="none" normalizeH="0" baseline="0" dirty="0" err="1">
                <a:ln>
                  <a:noFill/>
                </a:ln>
                <a:solidFill>
                  <a:schemeClr val="tx1"/>
                </a:solidFill>
                <a:effectLst/>
                <a:latin typeface="Arial" panose="020B0604020202020204" pitchFamily="34" charset="0"/>
              </a:rPr>
              <a:t>unknown</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disease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if</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it’s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new</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community</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if</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it’s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been</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absent</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from</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population</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for</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long</a:t>
            </a:r>
            <a:r>
              <a:rPr kumimoji="0" lang="tr-TR" altLang="tr-TR" sz="1800" b="0" i="0" u="none" strike="noStrike" cap="none" normalizeH="0" baseline="0" dirty="0">
                <a:ln>
                  <a:noFill/>
                </a:ln>
                <a:solidFill>
                  <a:schemeClr val="tx1"/>
                </a:solidFill>
                <a:effectLst/>
                <a:latin typeface="Arial" panose="020B0604020202020204" pitchFamily="34" charset="0"/>
              </a:rPr>
              <a:t> time.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3287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TotalTime>
  <Words>1035</Words>
  <Application>Microsoft Office PowerPoint</Application>
  <PresentationFormat>Geniş ekran</PresentationFormat>
  <Paragraphs>173</Paragraphs>
  <Slides>39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arial</vt:lpstr>
      <vt:lpstr>Calibri</vt:lpstr>
      <vt:lpstr>Calibri Light</vt:lpstr>
      <vt:lpstr>proxima_nova_rgregular</vt:lpstr>
      <vt:lpstr>Office Theme</vt:lpstr>
      <vt:lpstr>PowerPoint Sunusu</vt:lpstr>
      <vt:lpstr>FAMILY MEDICINE &amp;COVID19</vt:lpstr>
      <vt:lpstr>PowerPoint Sunusu</vt:lpstr>
      <vt:lpstr>Core competencies of FM/GP</vt:lpstr>
      <vt:lpstr>PowerPoint Sunusu</vt:lpstr>
      <vt:lpstr>FHC duties during Covid19 pandemic</vt:lpstr>
      <vt:lpstr>PowerPoint Sunusu</vt:lpstr>
      <vt:lpstr>SARS- CoV-2 Pandemic</vt:lpstr>
      <vt:lpstr>Outbreak</vt:lpstr>
      <vt:lpstr>Epidemic and Pandemic</vt:lpstr>
      <vt:lpstr>Coronavirus Disease 2019</vt:lpstr>
      <vt:lpstr>Covid19</vt:lpstr>
      <vt:lpstr>PowerPoint Sunusu</vt:lpstr>
      <vt:lpstr>PowerPoint Sunusu</vt:lpstr>
      <vt:lpstr>Epidemiology</vt:lpstr>
      <vt:lpstr>Risk Factors for Severe Illness in Adults with COVID-19- Clinical factors </vt:lpstr>
      <vt:lpstr>Comorbidities</vt:lpstr>
      <vt:lpstr>Laboratory findings</vt:lpstr>
      <vt:lpstr>Aging and Covid 19</vt:lpstr>
      <vt:lpstr>Screening and Prevention</vt:lpstr>
      <vt:lpstr> Signs and Symptoms of Coronavirus Disease 2019  Adults  </vt:lpstr>
      <vt:lpstr>Signs and Symptoms of Coronavirus Disease 2019  Adults</vt:lpstr>
      <vt:lpstr>Signs and Symptoms of Coronavirus Disease 2019 Children</vt:lpstr>
      <vt:lpstr>Red flag symptoms of COVID-19</vt:lpstr>
      <vt:lpstr>Preventive measures of Covid19</vt:lpstr>
      <vt:lpstr>PowerPoint Sunusu</vt:lpstr>
      <vt:lpstr>Covid19 What to do?</vt:lpstr>
      <vt:lpstr>PowerPoint Sunusu</vt:lpstr>
      <vt:lpstr>PowerPoint Sunusu</vt:lpstr>
      <vt:lpstr>Airborne Infection</vt:lpstr>
      <vt:lpstr>PowerPoint Sunusu</vt:lpstr>
      <vt:lpstr>Close contact?</vt:lpstr>
      <vt:lpstr>FACTORS FOR HIGH CASE RATE</vt:lpstr>
      <vt:lpstr>PowerPoint Sunusu</vt:lpstr>
      <vt:lpstr>PowerPoint Sunusu</vt:lpstr>
      <vt:lpstr>PowerPoint Sunusu</vt:lpstr>
      <vt:lpstr>PowerPoint Sunusu</vt:lpstr>
      <vt:lpstr>29 March 2021</vt:lpstr>
      <vt:lpstr>Turkey data for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Levent Peker</dc:creator>
  <cp:lastModifiedBy>Windows Kullanıcısı</cp:lastModifiedBy>
  <cp:revision>58</cp:revision>
  <dcterms:created xsi:type="dcterms:W3CDTF">2021-03-27T12:46:33Z</dcterms:created>
  <dcterms:modified xsi:type="dcterms:W3CDTF">2021-09-09T10:08:11Z</dcterms:modified>
</cp:coreProperties>
</file>