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0" d="100"/>
          <a:sy n="70" d="100"/>
        </p:scale>
        <p:origin x="1386"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7 Başlık"/>
          <p:cNvSpPr>
            <a:spLocks noGrp="1"/>
          </p:cNvSpPr>
          <p:nvPr>
            <p:ph type="ctrTitle"/>
          </p:nvPr>
        </p:nvSpPr>
        <p:spPr>
          <a:xfrm>
            <a:off x="1219200" y="3886200"/>
            <a:ext cx="6858000" cy="990600"/>
          </a:xfrm>
        </p:spPr>
        <p:txBody>
          <a:bodyPr anchor="t" anchorCtr="0"/>
          <a:lstStyle>
            <a:lvl1pPr algn="r">
              <a:defRPr sz="3200">
                <a:solidFill>
                  <a:schemeClr val="tx1"/>
                </a:solidFill>
              </a:defRPr>
            </a:lvl1pPr>
          </a:lstStyle>
          <a:p>
            <a:r>
              <a:rPr kumimoji="0" lang="tr-TR" smtClean="0"/>
              <a:t>Asıl başlık stili için tıklatın</a:t>
            </a:r>
            <a:endParaRPr kumimoji="0" lang="en-US"/>
          </a:p>
        </p:txBody>
      </p:sp>
      <p:sp>
        <p:nvSpPr>
          <p:cNvPr id="9" name="8 Alt Başlık"/>
          <p:cNvSpPr>
            <a:spLocks noGrp="1"/>
          </p:cNvSpPr>
          <p:nvPr>
            <p:ph type="subTitle" idx="1"/>
          </p:nvPr>
        </p:nvSpPr>
        <p:spPr>
          <a:xfrm>
            <a:off x="1219200" y="5124450"/>
            <a:ext cx="6858000" cy="533400"/>
          </a:xfrm>
        </p:spPr>
        <p:txBody>
          <a:bodyPr/>
          <a:lstStyle>
            <a:lvl1pPr marL="0" indent="0" algn="r">
              <a:buNone/>
              <a:defRPr sz="2000">
                <a:solidFill>
                  <a:schemeClr val="tx2"/>
                </a:solidFill>
                <a:latin typeface="+mj-lt"/>
                <a:ea typeface="+mj-ea"/>
                <a:cs typeface="+mj-cs"/>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28" name="27 Veri Yer Tutucusu"/>
          <p:cNvSpPr>
            <a:spLocks noGrp="1"/>
          </p:cNvSpPr>
          <p:nvPr>
            <p:ph type="dt" sz="half" idx="10"/>
          </p:nvPr>
        </p:nvSpPr>
        <p:spPr>
          <a:xfrm>
            <a:off x="6400800" y="6355080"/>
            <a:ext cx="2286000" cy="365760"/>
          </a:xfrm>
        </p:spPr>
        <p:txBody>
          <a:bodyPr/>
          <a:lstStyle>
            <a:lvl1pPr>
              <a:defRPr sz="1400"/>
            </a:lvl1pPr>
          </a:lstStyle>
          <a:p>
            <a:fld id="{D9F75050-0E15-4C5B-92B0-66D068882F1F}" type="datetimeFigureOut">
              <a:rPr lang="tr-TR" smtClean="0"/>
              <a:pPr/>
              <a:t>14.11.2017</a:t>
            </a:fld>
            <a:endParaRPr lang="tr-TR"/>
          </a:p>
        </p:txBody>
      </p:sp>
      <p:sp>
        <p:nvSpPr>
          <p:cNvPr id="17" name="16 Altbilgi Yer Tutucusu"/>
          <p:cNvSpPr>
            <a:spLocks noGrp="1"/>
          </p:cNvSpPr>
          <p:nvPr>
            <p:ph type="ftr" sz="quarter" idx="11"/>
          </p:nvPr>
        </p:nvSpPr>
        <p:spPr>
          <a:xfrm>
            <a:off x="2898648" y="6355080"/>
            <a:ext cx="3474720" cy="365760"/>
          </a:xfrm>
        </p:spPr>
        <p:txBody>
          <a:bodyPr/>
          <a:lstStyle/>
          <a:p>
            <a:endParaRPr lang="tr-TR"/>
          </a:p>
        </p:txBody>
      </p:sp>
      <p:sp>
        <p:nvSpPr>
          <p:cNvPr id="29" name="28 Slayt Numarası Yer Tutucusu"/>
          <p:cNvSpPr>
            <a:spLocks noGrp="1"/>
          </p:cNvSpPr>
          <p:nvPr>
            <p:ph type="sldNum" sz="quarter" idx="12"/>
          </p:nvPr>
        </p:nvSpPr>
        <p:spPr>
          <a:xfrm>
            <a:off x="1216152" y="6355080"/>
            <a:ext cx="1219200" cy="365760"/>
          </a:xfrm>
        </p:spPr>
        <p:txBody>
          <a:bodyPr/>
          <a:lstStyle/>
          <a:p>
            <a:fld id="{B1DEFA8C-F947-479F-BE07-76B6B3F80BF1}" type="slidenum">
              <a:rPr lang="tr-TR" smtClean="0"/>
              <a:pPr/>
              <a:t>‹#›</a:t>
            </a:fld>
            <a:endParaRPr lang="tr-TR"/>
          </a:p>
        </p:txBody>
      </p:sp>
      <p:sp>
        <p:nvSpPr>
          <p:cNvPr id="21" name="20 Dikdörtgen"/>
          <p:cNvSpPr/>
          <p:nvPr/>
        </p:nvSpPr>
        <p:spPr>
          <a:xfrm>
            <a:off x="904875" y="3648075"/>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3" name="32 Dikdörtgen"/>
          <p:cNvSpPr/>
          <p:nvPr/>
        </p:nvSpPr>
        <p:spPr>
          <a:xfrm>
            <a:off x="914400" y="5048250"/>
            <a:ext cx="7315200" cy="685800"/>
          </a:xfrm>
          <a:prstGeom prst="rect">
            <a:avLst/>
          </a:prstGeom>
          <a:noFill/>
          <a:ln w="6350" cap="rnd" cmpd="sng" algn="ctr">
            <a:solidFill>
              <a:schemeClr val="accent2"/>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2" name="21 Dikdörtgen"/>
          <p:cNvSpPr/>
          <p:nvPr/>
        </p:nvSpPr>
        <p:spPr>
          <a:xfrm>
            <a:off x="904875" y="3648075"/>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31 Dikdörtgen"/>
          <p:cNvSpPr/>
          <p:nvPr/>
        </p:nvSpPr>
        <p:spPr>
          <a:xfrm>
            <a:off x="914400" y="5048250"/>
            <a:ext cx="228600" cy="685800"/>
          </a:xfrm>
          <a:prstGeom prst="rect">
            <a:avLst/>
          </a:prstGeom>
          <a:solidFill>
            <a:schemeClr val="accent2"/>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14.11.2017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457200" y="274638"/>
            <a:ext cx="6019800" cy="5851525"/>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14.11.2017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7" name="6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8" name="7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8 Düz Bağlayıcı"/>
          <p:cNvSpPr>
            <a:spLocks noChangeShapeType="1"/>
          </p:cNvSpPr>
          <p:nvPr/>
        </p:nvSpPr>
        <p:spPr bwMode="auto">
          <a:xfrm rot="5400000">
            <a:off x="3629607" y="3201952"/>
            <a:ext cx="585216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14.11.2017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8" name="7 İçerik Yer Tutucusu"/>
          <p:cNvSpPr>
            <a:spLocks noGrp="1"/>
          </p:cNvSpPr>
          <p:nvPr>
            <p:ph sz="quarter" idx="1"/>
          </p:nvPr>
        </p:nvSpPr>
        <p:spPr>
          <a:xfrm>
            <a:off x="457200" y="1219200"/>
            <a:ext cx="8229600" cy="493776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1">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1219200" y="2971800"/>
            <a:ext cx="6858000" cy="1066800"/>
          </a:xfrm>
        </p:spPr>
        <p:txBody>
          <a:bodyPr anchor="t" anchorCtr="0"/>
          <a:lstStyle>
            <a:lvl1pPr algn="r">
              <a:buNone/>
              <a:defRPr sz="3200" b="0" cap="none" baseline="0"/>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1295400" y="4267200"/>
            <a:ext cx="6781800" cy="1143000"/>
          </a:xfrm>
        </p:spPr>
        <p:txBody>
          <a:bodyPr anchor="t" anchorCtr="0"/>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a:xfrm>
            <a:off x="6400800" y="6355080"/>
            <a:ext cx="2286000" cy="365760"/>
          </a:xfrm>
        </p:spPr>
        <p:txBody>
          <a:bodyPr/>
          <a:lstStyle/>
          <a:p>
            <a:fld id="{D9F75050-0E15-4C5B-92B0-66D068882F1F}" type="datetimeFigureOut">
              <a:rPr lang="tr-TR" smtClean="0"/>
              <a:pPr/>
              <a:t>14.11.2017</a:t>
            </a:fld>
            <a:endParaRPr lang="tr-TR"/>
          </a:p>
        </p:txBody>
      </p:sp>
      <p:sp>
        <p:nvSpPr>
          <p:cNvPr id="5" name="4 Altbilgi Yer Tutucusu"/>
          <p:cNvSpPr>
            <a:spLocks noGrp="1"/>
          </p:cNvSpPr>
          <p:nvPr>
            <p:ph type="ftr" sz="quarter" idx="11"/>
          </p:nvPr>
        </p:nvSpPr>
        <p:spPr>
          <a:xfrm>
            <a:off x="2898648" y="6355080"/>
            <a:ext cx="3474720" cy="365760"/>
          </a:xfrm>
        </p:spPr>
        <p:txBody>
          <a:bodyPr/>
          <a:lstStyle/>
          <a:p>
            <a:endParaRPr lang="tr-TR"/>
          </a:p>
        </p:txBody>
      </p:sp>
      <p:sp>
        <p:nvSpPr>
          <p:cNvPr id="6" name="5 Slayt Numarası Yer Tutucusu"/>
          <p:cNvSpPr>
            <a:spLocks noGrp="1"/>
          </p:cNvSpPr>
          <p:nvPr>
            <p:ph type="sldNum" sz="quarter" idx="12"/>
          </p:nvPr>
        </p:nvSpPr>
        <p:spPr>
          <a:xfrm>
            <a:off x="1069848" y="6355080"/>
            <a:ext cx="1520952" cy="365760"/>
          </a:xfrm>
        </p:spPr>
        <p:txBody>
          <a:bodyPr/>
          <a:lstStyle/>
          <a:p>
            <a:fld id="{B1DEFA8C-F947-479F-BE07-76B6B3F80BF1}" type="slidenum">
              <a:rPr lang="tr-TR" smtClean="0"/>
              <a:pPr/>
              <a:t>‹#›</a:t>
            </a:fld>
            <a:endParaRPr lang="tr-TR"/>
          </a:p>
        </p:txBody>
      </p:sp>
      <p:sp>
        <p:nvSpPr>
          <p:cNvPr id="7" name="6 Dikdörtgen"/>
          <p:cNvSpPr/>
          <p:nvPr/>
        </p:nvSpPr>
        <p:spPr>
          <a:xfrm>
            <a:off x="914400" y="2819400"/>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Dikdörtgen"/>
          <p:cNvSpPr/>
          <p:nvPr/>
        </p:nvSpPr>
        <p:spPr>
          <a:xfrm>
            <a:off x="914400" y="2819400"/>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28600"/>
            <a:ext cx="8229600" cy="914400"/>
          </a:xfrm>
        </p:spPr>
        <p:txBody>
          <a:bodyPr/>
          <a:lstStyle/>
          <a:p>
            <a:r>
              <a:rPr kumimoji="0" lang="tr-TR" smtClean="0"/>
              <a:t>Asıl başlık stili için tıklatın</a:t>
            </a:r>
            <a:endParaRPr kumimoji="0" lang="en-US"/>
          </a:p>
        </p:txBody>
      </p:sp>
      <p:sp>
        <p:nvSpPr>
          <p:cNvPr id="5" name="4 Veri Yer Tutucusu"/>
          <p:cNvSpPr>
            <a:spLocks noGrp="1"/>
          </p:cNvSpPr>
          <p:nvPr>
            <p:ph type="dt" sz="half" idx="10"/>
          </p:nvPr>
        </p:nvSpPr>
        <p:spPr/>
        <p:txBody>
          <a:bodyPr/>
          <a:lstStyle/>
          <a:p>
            <a:fld id="{D9F75050-0E15-4C5B-92B0-66D068882F1F}" type="datetimeFigureOut">
              <a:rPr lang="tr-TR" smtClean="0"/>
              <a:pPr/>
              <a:t>14.11.2017</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9" name="8 İçerik Yer Tutucusu"/>
          <p:cNvSpPr>
            <a:spLocks noGrp="1"/>
          </p:cNvSpPr>
          <p:nvPr>
            <p:ph sz="quarter" idx="1"/>
          </p:nvPr>
        </p:nvSpPr>
        <p:spPr>
          <a:xfrm>
            <a:off x="457200" y="1219200"/>
            <a:ext cx="4041648" cy="493776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1" name="10 İçerik Yer Tutucusu"/>
          <p:cNvSpPr>
            <a:spLocks noGrp="1"/>
          </p:cNvSpPr>
          <p:nvPr>
            <p:ph sz="quarter" idx="2"/>
          </p:nvPr>
        </p:nvSpPr>
        <p:spPr>
          <a:xfrm>
            <a:off x="4632198" y="1216152"/>
            <a:ext cx="4041648" cy="493776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28600"/>
            <a:ext cx="8229600" cy="914400"/>
          </a:xfrm>
        </p:spPr>
        <p:txBody>
          <a:bodyPr anchor="ctr"/>
          <a:lstStyle>
            <a:lvl1pPr>
              <a:defRPr/>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457200" y="1285875"/>
            <a:ext cx="4040188" cy="685800"/>
          </a:xfrm>
          <a:noFill/>
          <a:ln>
            <a:noFill/>
          </a:ln>
        </p:spPr>
        <p:txBody>
          <a:bodyPr lIns="91440" anchor="b" anchorCtr="0">
            <a:noAutofit/>
          </a:bodyPr>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4" name="3 Metin Yer Tutucusu"/>
          <p:cNvSpPr>
            <a:spLocks noGrp="1"/>
          </p:cNvSpPr>
          <p:nvPr>
            <p:ph type="body" sz="half" idx="3"/>
          </p:nvPr>
        </p:nvSpPr>
        <p:spPr>
          <a:xfrm>
            <a:off x="4648200" y="1295400"/>
            <a:ext cx="4041775" cy="685800"/>
          </a:xfrm>
          <a:noFill/>
          <a:ln>
            <a:noFill/>
          </a:ln>
        </p:spPr>
        <p:txBody>
          <a:bodyPr lIns="91440" anchor="b" anchorCtr="0"/>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7" name="6 Veri Yer Tutucusu"/>
          <p:cNvSpPr>
            <a:spLocks noGrp="1"/>
          </p:cNvSpPr>
          <p:nvPr>
            <p:ph type="dt" sz="half" idx="10"/>
          </p:nvPr>
        </p:nvSpPr>
        <p:spPr/>
        <p:txBody>
          <a:bodyPr/>
          <a:lstStyle/>
          <a:p>
            <a:fld id="{D9F75050-0E15-4C5B-92B0-66D068882F1F}" type="datetimeFigureOut">
              <a:rPr lang="tr-TR" smtClean="0"/>
              <a:pPr/>
              <a:t>14.11.2017</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11" name="10 İçerik Yer Tutucusu"/>
          <p:cNvSpPr>
            <a:spLocks noGrp="1"/>
          </p:cNvSpPr>
          <p:nvPr>
            <p:ph sz="quarter" idx="2"/>
          </p:nvPr>
        </p:nvSpPr>
        <p:spPr>
          <a:xfrm>
            <a:off x="457200" y="2133600"/>
            <a:ext cx="4038600" cy="40386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3" name="12 İçerik Yer Tutucusu"/>
          <p:cNvSpPr>
            <a:spLocks noGrp="1"/>
          </p:cNvSpPr>
          <p:nvPr>
            <p:ph sz="quarter" idx="4"/>
          </p:nvPr>
        </p:nvSpPr>
        <p:spPr>
          <a:xfrm>
            <a:off x="4648200" y="2133600"/>
            <a:ext cx="4038600" cy="40386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28600"/>
            <a:ext cx="8229600" cy="914400"/>
          </a:xfrm>
        </p:spPr>
        <p:txBody>
          <a:bodyPr/>
          <a:lstStyle/>
          <a:p>
            <a:r>
              <a:rPr kumimoji="0" lang="tr-TR" smtClean="0"/>
              <a:t>Asıl başlık stili için tıklatın</a:t>
            </a:r>
            <a:endParaRPr kumimoji="0" lang="en-US"/>
          </a:p>
        </p:txBody>
      </p:sp>
      <p:sp>
        <p:nvSpPr>
          <p:cNvPr id="3" name="2 Veri Yer Tutucusu"/>
          <p:cNvSpPr>
            <a:spLocks noGrp="1"/>
          </p:cNvSpPr>
          <p:nvPr>
            <p:ph type="dt" sz="half" idx="10"/>
          </p:nvPr>
        </p:nvSpPr>
        <p:spPr/>
        <p:txBody>
          <a:bodyPr/>
          <a:lstStyle/>
          <a:p>
            <a:fld id="{D9F75050-0E15-4C5B-92B0-66D068882F1F}" type="datetimeFigureOut">
              <a:rPr lang="tr-TR" smtClean="0"/>
              <a:pPr/>
              <a:t>14.11.2017</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6" name="5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9F75050-0E15-4C5B-92B0-66D068882F1F}" type="datetimeFigureOut">
              <a:rPr lang="tr-TR" smtClean="0"/>
              <a:pPr/>
              <a:t>14.11.2017</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5" name="4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6" name="5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6324600" y="304800"/>
            <a:ext cx="2514600" cy="838200"/>
          </a:xfrm>
        </p:spPr>
        <p:txBody>
          <a:bodyPr anchor="b" anchorCtr="0">
            <a:noAutofit/>
          </a:bodyPr>
          <a:lstStyle>
            <a:lvl1pPr algn="l">
              <a:buNone/>
              <a:defRPr sz="2000" b="1">
                <a:solidFill>
                  <a:schemeClr val="tx2"/>
                </a:solidFill>
                <a:latin typeface="+mn-lt"/>
                <a:ea typeface="+mn-ea"/>
                <a:cs typeface="+mn-cs"/>
              </a:defRPr>
            </a:lvl1pPr>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6324600" y="1219200"/>
            <a:ext cx="2514600" cy="4843463"/>
          </a:xfrm>
        </p:spPr>
        <p:txBody>
          <a:bodyPr/>
          <a:lstStyle>
            <a:lvl1pPr marL="0" indent="0">
              <a:lnSpc>
                <a:spcPts val="22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14.11.2017</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8" name="7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9 Düz Bağlayıcı"/>
          <p:cNvSpPr>
            <a:spLocks noChangeShapeType="1"/>
          </p:cNvSpPr>
          <p:nvPr/>
        </p:nvSpPr>
        <p:spPr bwMode="auto">
          <a:xfrm rot="5400000">
            <a:off x="3160645" y="3324225"/>
            <a:ext cx="603504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dirty="0"/>
          </a:p>
        </p:txBody>
      </p:sp>
      <p:sp>
        <p:nvSpPr>
          <p:cNvPr id="9" name="8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İçerik Yer Tutucusu"/>
          <p:cNvSpPr>
            <a:spLocks noGrp="1"/>
          </p:cNvSpPr>
          <p:nvPr>
            <p:ph sz="quarter" idx="1"/>
          </p:nvPr>
        </p:nvSpPr>
        <p:spPr>
          <a:xfrm>
            <a:off x="304800" y="304800"/>
            <a:ext cx="5715000" cy="5715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bg>
      <p:bgRef idx="1001">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457200" y="500856"/>
            <a:ext cx="8229600" cy="674688"/>
          </a:xfrm>
          <a:ln>
            <a:solidFill>
              <a:schemeClr val="accent1"/>
            </a:solidFill>
          </a:ln>
        </p:spPr>
        <p:txBody>
          <a:bodyPr lIns="274320" anchor="ctr"/>
          <a:lstStyle>
            <a:lvl1pPr algn="r">
              <a:buNone/>
              <a:defRPr sz="2000" b="0">
                <a:solidFill>
                  <a:schemeClr val="tx1"/>
                </a:solidFill>
              </a:defRPr>
            </a:lvl1pPr>
          </a:lstStyle>
          <a:p>
            <a:r>
              <a:rPr kumimoji="0" lang="tr-TR" smtClean="0"/>
              <a:t>Asıl başlık stili için tıklatın</a:t>
            </a:r>
            <a:endParaRPr kumimoji="0" lang="en-US"/>
          </a:p>
        </p:txBody>
      </p:sp>
      <p:sp>
        <p:nvSpPr>
          <p:cNvPr id="3" name="2 Resim Yer Tutucusu"/>
          <p:cNvSpPr>
            <a:spLocks noGrp="1"/>
          </p:cNvSpPr>
          <p:nvPr>
            <p:ph type="pic" idx="1"/>
          </p:nvPr>
        </p:nvSpPr>
        <p:spPr>
          <a:xfrm>
            <a:off x="457200" y="1905000"/>
            <a:ext cx="8229600" cy="4270248"/>
          </a:xfrm>
          <a:solidFill>
            <a:schemeClr val="tx1">
              <a:shade val="50000"/>
            </a:schemeClr>
          </a:solidFill>
          <a:ln>
            <a:noFill/>
          </a:ln>
          <a:effectLst/>
        </p:spPr>
        <p:txBody>
          <a:bodyPr/>
          <a:lstStyle>
            <a:lvl1pPr marL="0" indent="0">
              <a:spcBef>
                <a:spcPts val="600"/>
              </a:spcBef>
              <a:buNone/>
              <a:defRPr sz="3200"/>
            </a:lvl1pPr>
          </a:lstStyle>
          <a:p>
            <a:r>
              <a:rPr kumimoji="0" lang="tr-TR" smtClean="0"/>
              <a:t>Resim eklemek için simgeyi tıklatın</a:t>
            </a:r>
            <a:endParaRPr kumimoji="0" lang="en-US" dirty="0"/>
          </a:p>
        </p:txBody>
      </p:sp>
      <p:sp>
        <p:nvSpPr>
          <p:cNvPr id="4" name="3 Metin Yer Tutucusu"/>
          <p:cNvSpPr>
            <a:spLocks noGrp="1"/>
          </p:cNvSpPr>
          <p:nvPr>
            <p:ph type="body" sz="half" idx="2"/>
          </p:nvPr>
        </p:nvSpPr>
        <p:spPr>
          <a:xfrm>
            <a:off x="457200" y="1219200"/>
            <a:ext cx="8229600" cy="533400"/>
          </a:xfrm>
        </p:spPr>
        <p:txBody>
          <a:bodyPr anchor="ctr" anchorCtr="0"/>
          <a:lstStyle>
            <a:lvl1pPr marL="0" indent="0" algn="l">
              <a:buFontTx/>
              <a:buNone/>
              <a:defRPr sz="14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14.11.2017</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8" name="7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9" name="8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Dikdörtgen"/>
          <p:cNvSpPr/>
          <p:nvPr/>
        </p:nvSpPr>
        <p:spPr>
          <a:xfrm>
            <a:off x="457200" y="500856"/>
            <a:ext cx="182880" cy="68580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21 Başlık Yer Tutucusu"/>
          <p:cNvSpPr>
            <a:spLocks noGrp="1"/>
          </p:cNvSpPr>
          <p:nvPr>
            <p:ph type="title"/>
          </p:nvPr>
        </p:nvSpPr>
        <p:spPr>
          <a:xfrm>
            <a:off x="457200" y="152400"/>
            <a:ext cx="8229600" cy="990600"/>
          </a:xfrm>
          <a:prstGeom prst="rect">
            <a:avLst/>
          </a:prstGeom>
        </p:spPr>
        <p:txBody>
          <a:bodyPr vert="horz" anchor="b" anchorCtr="0">
            <a:normAutofit/>
          </a:bodyPr>
          <a:lstStyle/>
          <a:p>
            <a:r>
              <a:rPr kumimoji="0" lang="tr-TR" smtClean="0"/>
              <a:t>Asıl başlık stili için tıklatın</a:t>
            </a:r>
            <a:endParaRPr kumimoji="0" lang="en-US"/>
          </a:p>
        </p:txBody>
      </p:sp>
      <p:sp>
        <p:nvSpPr>
          <p:cNvPr id="13" name="12 Metin Yer Tutucusu"/>
          <p:cNvSpPr>
            <a:spLocks noGrp="1"/>
          </p:cNvSpPr>
          <p:nvPr>
            <p:ph type="body" idx="1"/>
          </p:nvPr>
        </p:nvSpPr>
        <p:spPr>
          <a:xfrm>
            <a:off x="457200" y="1219200"/>
            <a:ext cx="8229600" cy="4910328"/>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4" name="13 Veri Yer Tutucusu"/>
          <p:cNvSpPr>
            <a:spLocks noGrp="1"/>
          </p:cNvSpPr>
          <p:nvPr>
            <p:ph type="dt" sz="half" idx="2"/>
          </p:nvPr>
        </p:nvSpPr>
        <p:spPr>
          <a:xfrm>
            <a:off x="6400800" y="6356350"/>
            <a:ext cx="2289048" cy="365760"/>
          </a:xfrm>
          <a:prstGeom prst="rect">
            <a:avLst/>
          </a:prstGeom>
        </p:spPr>
        <p:txBody>
          <a:bodyPr vert="horz"/>
          <a:lstStyle>
            <a:lvl1pPr algn="l" eaLnBrk="1" latinLnBrk="0" hangingPunct="1">
              <a:defRPr kumimoji="0" sz="1400">
                <a:solidFill>
                  <a:schemeClr val="tx2"/>
                </a:solidFill>
              </a:defRPr>
            </a:lvl1pPr>
          </a:lstStyle>
          <a:p>
            <a:fld id="{D9F75050-0E15-4C5B-92B0-66D068882F1F}" type="datetimeFigureOut">
              <a:rPr lang="tr-TR" smtClean="0"/>
              <a:pPr/>
              <a:t>14.11.2017</a:t>
            </a:fld>
            <a:endParaRPr lang="tr-TR"/>
          </a:p>
        </p:txBody>
      </p:sp>
      <p:sp>
        <p:nvSpPr>
          <p:cNvPr id="3" name="2 Altbilgi Yer Tutucusu"/>
          <p:cNvSpPr>
            <a:spLocks noGrp="1"/>
          </p:cNvSpPr>
          <p:nvPr>
            <p:ph type="ftr" sz="quarter" idx="3"/>
          </p:nvPr>
        </p:nvSpPr>
        <p:spPr>
          <a:xfrm>
            <a:off x="2898648" y="6356350"/>
            <a:ext cx="3505200" cy="365760"/>
          </a:xfrm>
          <a:prstGeom prst="rect">
            <a:avLst/>
          </a:prstGeom>
        </p:spPr>
        <p:txBody>
          <a:bodyPr vert="horz"/>
          <a:lstStyle>
            <a:lvl1pPr algn="r" eaLnBrk="1" latinLnBrk="0" hangingPunct="1">
              <a:defRPr kumimoji="0" sz="1400">
                <a:solidFill>
                  <a:schemeClr val="tx2"/>
                </a:solidFill>
              </a:defRPr>
            </a:lvl1pPr>
          </a:lstStyle>
          <a:p>
            <a:endParaRPr lang="tr-TR"/>
          </a:p>
        </p:txBody>
      </p:sp>
      <p:sp>
        <p:nvSpPr>
          <p:cNvPr id="23" name="22 Slayt Numarası Yer Tutucusu"/>
          <p:cNvSpPr>
            <a:spLocks noGrp="1"/>
          </p:cNvSpPr>
          <p:nvPr>
            <p:ph type="sldNum" sz="quarter" idx="4"/>
          </p:nvPr>
        </p:nvSpPr>
        <p:spPr>
          <a:xfrm>
            <a:off x="612648" y="6356350"/>
            <a:ext cx="1981200" cy="365760"/>
          </a:xfrm>
          <a:prstGeom prst="rect">
            <a:avLst/>
          </a:prstGeom>
        </p:spPr>
        <p:txBody>
          <a:bodyPr vert="horz"/>
          <a:lstStyle>
            <a:lvl1pPr algn="l" eaLnBrk="1" latinLnBrk="0" hangingPunct="1">
              <a:defRPr kumimoji="0" sz="1400">
                <a:solidFill>
                  <a:schemeClr val="tx2"/>
                </a:solidFill>
              </a:defRPr>
            </a:lvl1pPr>
          </a:lstStyle>
          <a:p>
            <a:fld id="{B1DEFA8C-F947-479F-BE07-76B6B3F80BF1}" type="slidenum">
              <a:rPr lang="tr-TR" smtClean="0"/>
              <a:pPr/>
              <a:t>‹#›</a:t>
            </a:fld>
            <a:endParaRPr lang="tr-TR"/>
          </a:p>
        </p:txBody>
      </p:sp>
      <p:sp>
        <p:nvSpPr>
          <p:cNvPr id="28" name="27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29" name="28 Düz Bağlayıcı"/>
          <p:cNvSpPr>
            <a:spLocks noChangeShapeType="1"/>
          </p:cNvSpPr>
          <p:nvPr/>
        </p:nvSpPr>
        <p:spPr bwMode="auto">
          <a:xfrm>
            <a:off x="457200" y="1143000"/>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9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200" kern="120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6000"/>
        <a:buFont typeface="Wingdings 3"/>
        <a:buChar char=""/>
        <a:defRPr kumimoji="0" sz="2600" kern="1200">
          <a:solidFill>
            <a:schemeClr val="tx1"/>
          </a:solidFill>
          <a:latin typeface="+mn-lt"/>
          <a:ea typeface="+mn-ea"/>
          <a:cs typeface="+mn-cs"/>
        </a:defRPr>
      </a:lvl1pPr>
      <a:lvl2pPr marL="548640" indent="-274320" algn="l" rtl="0" eaLnBrk="1" latinLnBrk="0" hangingPunct="1">
        <a:spcBef>
          <a:spcPts val="500"/>
        </a:spcBef>
        <a:buClr>
          <a:schemeClr val="accent2"/>
        </a:buClr>
        <a:buSzPct val="76000"/>
        <a:buFont typeface="Wingdings 3"/>
        <a:buChar char=""/>
        <a:defRPr kumimoji="0" sz="2300" kern="1200">
          <a:solidFill>
            <a:schemeClr val="tx2"/>
          </a:solidFill>
          <a:latin typeface="+mn-lt"/>
          <a:ea typeface="+mn-ea"/>
          <a:cs typeface="+mn-cs"/>
        </a:defRPr>
      </a:lvl2pPr>
      <a:lvl3pPr marL="822960" indent="-228600" algn="l" rtl="0" eaLnBrk="1" latinLnBrk="0" hangingPunct="1">
        <a:spcBef>
          <a:spcPts val="500"/>
        </a:spcBef>
        <a:buClr>
          <a:schemeClr val="bg1">
            <a:shade val="50000"/>
          </a:schemeClr>
        </a:buClr>
        <a:buSzPct val="76000"/>
        <a:buFont typeface="Wingdings 3"/>
        <a:buChar char=""/>
        <a:defRPr kumimoji="0" sz="2000" kern="1200">
          <a:solidFill>
            <a:schemeClr val="tx1"/>
          </a:solidFill>
          <a:latin typeface="+mn-lt"/>
          <a:ea typeface="+mn-ea"/>
          <a:cs typeface="+mn-cs"/>
        </a:defRPr>
      </a:lvl3pPr>
      <a:lvl4pPr marL="1097280" indent="-228600" algn="l" rtl="0" eaLnBrk="1" latinLnBrk="0" hangingPunct="1">
        <a:spcBef>
          <a:spcPts val="400"/>
        </a:spcBef>
        <a:buClr>
          <a:schemeClr val="accent2">
            <a:shade val="75000"/>
          </a:schemeClr>
        </a:buClr>
        <a:buSzPct val="70000"/>
        <a:buFont typeface="Wingdings"/>
        <a:buChar char=""/>
        <a:defRPr kumimoji="0" sz="1800" kern="1200">
          <a:solidFill>
            <a:schemeClr val="tx1"/>
          </a:solidFill>
          <a:latin typeface="+mn-lt"/>
          <a:ea typeface="+mn-ea"/>
          <a:cs typeface="+mn-cs"/>
        </a:defRPr>
      </a:lvl4pPr>
      <a:lvl5pPr marL="1371600" indent="-228600" algn="l" rtl="0" eaLnBrk="1" latinLnBrk="0" hangingPunct="1">
        <a:spcBef>
          <a:spcPts val="300"/>
        </a:spcBef>
        <a:buClr>
          <a:schemeClr val="accent2"/>
        </a:buClr>
        <a:buSzPct val="70000"/>
        <a:buFont typeface="Wingdings"/>
        <a:buChar char=""/>
        <a:defRPr kumimoji="0" sz="1600" kern="1200">
          <a:solidFill>
            <a:schemeClr val="tx1"/>
          </a:solidFill>
          <a:latin typeface="+mn-lt"/>
          <a:ea typeface="+mn-ea"/>
          <a:cs typeface="+mn-cs"/>
        </a:defRPr>
      </a:lvl5pPr>
      <a:lvl6pPr marL="1645920" indent="-182880" algn="l" rtl="0" eaLnBrk="1" latinLnBrk="0" hangingPunct="1">
        <a:spcBef>
          <a:spcPts val="300"/>
        </a:spcBef>
        <a:buClr>
          <a:srgbClr val="9FB8CD">
            <a:shade val="75000"/>
          </a:srgbClr>
        </a:buClr>
        <a:buSzPct val="75000"/>
        <a:buFont typeface="Wingdings 3"/>
        <a:buChar char=""/>
        <a:defRPr kumimoji="0" lang="en-US" sz="1600" kern="1200" smtClean="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a:buChar char=""/>
        <a:defRPr kumimoji="0" lang="en-US" sz="1400" kern="1200" smtClean="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a:buChar char=""/>
        <a:defRPr kumimoji="0" lang="en-US" sz="1400" kern="1200" smtClean="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a:buChar char=""/>
        <a:defRPr kumimoji="0" lang="en-US" sz="1200" kern="1200" smtClean="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908721"/>
            <a:ext cx="7772400" cy="2691730"/>
          </a:xfrm>
        </p:spPr>
        <p:txBody>
          <a:bodyPr>
            <a:normAutofit/>
          </a:bodyPr>
          <a:lstStyle/>
          <a:p>
            <a:pPr algn="ctr"/>
            <a:r>
              <a:rPr lang="tr-TR" sz="4000" dirty="0" smtClean="0"/>
              <a:t>Ankara Üniversitesi </a:t>
            </a:r>
            <a:br>
              <a:rPr lang="tr-TR" sz="4000" dirty="0" smtClean="0"/>
            </a:br>
            <a:r>
              <a:rPr lang="tr-TR" sz="4000" dirty="0" smtClean="0"/>
              <a:t>Sağlık Bilimleri Fakültesi</a:t>
            </a:r>
            <a:br>
              <a:rPr lang="tr-TR" sz="4000" dirty="0" smtClean="0"/>
            </a:br>
            <a:r>
              <a:rPr lang="tr-TR" sz="4000" dirty="0" smtClean="0"/>
              <a:t>Sosyal Hizmet Bölümü</a:t>
            </a:r>
            <a:endParaRPr lang="tr-TR" sz="4000" dirty="0"/>
          </a:p>
        </p:txBody>
      </p:sp>
      <p:sp>
        <p:nvSpPr>
          <p:cNvPr id="3" name="2 Alt Başlık"/>
          <p:cNvSpPr>
            <a:spLocks noGrp="1"/>
          </p:cNvSpPr>
          <p:nvPr>
            <p:ph type="subTitle" idx="1"/>
          </p:nvPr>
        </p:nvSpPr>
        <p:spPr>
          <a:xfrm>
            <a:off x="1043608" y="3645024"/>
            <a:ext cx="8100392" cy="2088232"/>
          </a:xfrm>
        </p:spPr>
        <p:txBody>
          <a:bodyPr>
            <a:noAutofit/>
          </a:bodyPr>
          <a:lstStyle/>
          <a:p>
            <a:pPr algn="just"/>
            <a:r>
              <a:rPr lang="tr-TR" sz="3000" dirty="0" smtClean="0">
                <a:solidFill>
                  <a:schemeClr val="tx1"/>
                </a:solidFill>
                <a:latin typeface="Calibri" pitchFamily="34" charset="0"/>
                <a:cs typeface="Calibri" pitchFamily="34" charset="0"/>
              </a:rPr>
              <a:t>Dersin Adı: Sosyal Hizmet Kuram ve Yaklaşımları</a:t>
            </a:r>
          </a:p>
          <a:p>
            <a:pPr algn="just"/>
            <a:r>
              <a:rPr lang="tr-TR" sz="3000" dirty="0" smtClean="0">
                <a:solidFill>
                  <a:schemeClr val="tx1"/>
                </a:solidFill>
                <a:latin typeface="Calibri" pitchFamily="34" charset="0"/>
                <a:cs typeface="Calibri" pitchFamily="34" charset="0"/>
              </a:rPr>
              <a:t>Sorumlu Öğretim Üyesi: Prof. Dr. Veli DUYAN</a:t>
            </a:r>
          </a:p>
          <a:p>
            <a:pPr algn="just"/>
            <a:endParaRPr lang="tr-TR" sz="3000" dirty="0" smtClean="0">
              <a:solidFill>
                <a:schemeClr val="tx1"/>
              </a:solidFill>
              <a:latin typeface="Calibri" pitchFamily="34" charset="0"/>
              <a:cs typeface="Calibri" pitchFamily="34" charset="0"/>
            </a:endParaRPr>
          </a:p>
          <a:p>
            <a:pPr algn="just"/>
            <a:r>
              <a:rPr lang="tr-TR" sz="3000" dirty="0" smtClean="0">
                <a:solidFill>
                  <a:schemeClr val="tx1"/>
                </a:solidFill>
                <a:latin typeface="Calibri" pitchFamily="34" charset="0"/>
                <a:cs typeface="Calibri" pitchFamily="34" charset="0"/>
              </a:rPr>
              <a:t>Konu</a:t>
            </a:r>
            <a:r>
              <a:rPr lang="tr-TR" sz="3000" dirty="0" smtClean="0">
                <a:solidFill>
                  <a:schemeClr val="tx1"/>
                </a:solidFill>
                <a:latin typeface="Calibri" pitchFamily="34" charset="0"/>
                <a:cs typeface="Calibri" pitchFamily="34" charset="0"/>
              </a:rPr>
              <a:t>: Gerçeklik Yaklaşımı</a:t>
            </a:r>
            <a:endParaRPr lang="tr-TR" sz="3000" dirty="0" smtClean="0">
              <a:solidFill>
                <a:schemeClr val="tx1"/>
              </a:solidFill>
              <a:latin typeface="Calibri" pitchFamily="34" charset="0"/>
              <a:cs typeface="Calibri" pitchFamily="34"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sz="quarter" idx="1"/>
          </p:nvPr>
        </p:nvSpPr>
        <p:spPr>
          <a:xfrm>
            <a:off x="457200" y="2492896"/>
            <a:ext cx="8229600" cy="3664064"/>
          </a:xfrm>
        </p:spPr>
        <p:txBody>
          <a:bodyPr/>
          <a:lstStyle/>
          <a:p>
            <a:pPr algn="just"/>
            <a:r>
              <a:rPr lang="tr-TR" sz="2800" dirty="0"/>
              <a:t>Gerçeklik Terapisi; Kimlik kazanmaya çalışan insanlar, Duygusal problemleri olan insanlar, Davranışsal problemleri olan insanlar ile ilgilenir.</a:t>
            </a:r>
          </a:p>
          <a:p>
            <a:endParaRPr lang="tr-TR" dirty="0"/>
          </a:p>
        </p:txBody>
      </p:sp>
    </p:spTree>
    <p:extLst>
      <p:ext uri="{BB962C8B-B14F-4D97-AF65-F5344CB8AC3E}">
        <p14:creationId xmlns:p14="http://schemas.microsoft.com/office/powerpoint/2010/main" val="390848100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pPr algn="ctr"/>
            <a:r>
              <a:rPr lang="tr-TR" dirty="0"/>
              <a:t>Gerçeklik Terapisinde Temel Psikolojik </a:t>
            </a:r>
            <a:r>
              <a:rPr lang="tr-TR" dirty="0" smtClean="0"/>
              <a:t>Gereksinimler</a:t>
            </a:r>
            <a:endParaRPr lang="tr-TR" dirty="0"/>
          </a:p>
        </p:txBody>
      </p:sp>
      <p:sp>
        <p:nvSpPr>
          <p:cNvPr id="3" name="İçerik Yer Tutucusu 2"/>
          <p:cNvSpPr>
            <a:spLocks noGrp="1"/>
          </p:cNvSpPr>
          <p:nvPr>
            <p:ph sz="quarter" idx="1"/>
          </p:nvPr>
        </p:nvSpPr>
        <p:spPr>
          <a:xfrm>
            <a:off x="457200" y="1700808"/>
            <a:ext cx="8229600" cy="4456152"/>
          </a:xfrm>
        </p:spPr>
        <p:txBody>
          <a:bodyPr/>
          <a:lstStyle/>
          <a:p>
            <a:pPr algn="just"/>
            <a:r>
              <a:rPr lang="tr-TR" sz="2800" dirty="0" smtClean="0"/>
              <a:t>Gerçeklik </a:t>
            </a:r>
            <a:r>
              <a:rPr lang="tr-TR" sz="2800" dirty="0"/>
              <a:t>terapisinde her davranış bir hedefe yöneliktir ve maksatlıdır. Davranışlarımız ihtiyaçlarımızı karşılamaya yöneliktir. </a:t>
            </a:r>
            <a:endParaRPr lang="tr-TR" sz="2800" dirty="0" smtClean="0"/>
          </a:p>
          <a:p>
            <a:pPr algn="just"/>
            <a:endParaRPr lang="tr-TR" sz="2800" dirty="0"/>
          </a:p>
          <a:p>
            <a:pPr algn="just"/>
            <a:r>
              <a:rPr lang="tr-TR" sz="2800" dirty="0" smtClean="0"/>
              <a:t>İhtiyaçlar </a:t>
            </a:r>
            <a:r>
              <a:rPr lang="tr-TR" sz="2800" dirty="0"/>
              <a:t>karşılandığında DENGE kurulur, UYUM sağlanır. </a:t>
            </a:r>
            <a:endParaRPr lang="tr-TR" sz="2800" dirty="0" smtClean="0"/>
          </a:p>
          <a:p>
            <a:pPr algn="just"/>
            <a:endParaRPr lang="tr-TR" sz="2800" dirty="0"/>
          </a:p>
          <a:p>
            <a:pPr algn="just"/>
            <a:r>
              <a:rPr lang="tr-TR" sz="2800" dirty="0" smtClean="0"/>
              <a:t>İhtiyaçlar </a:t>
            </a:r>
            <a:r>
              <a:rPr lang="tr-TR" sz="2800" dirty="0"/>
              <a:t>karşılanmadığında DENGESİZLİK söz konusudur ve UYUMSUZLUK ortaya çıkar. </a:t>
            </a:r>
          </a:p>
          <a:p>
            <a:endParaRPr lang="tr-TR" dirty="0"/>
          </a:p>
        </p:txBody>
      </p:sp>
    </p:spTree>
    <p:extLst>
      <p:ext uri="{BB962C8B-B14F-4D97-AF65-F5344CB8AC3E}">
        <p14:creationId xmlns:p14="http://schemas.microsoft.com/office/powerpoint/2010/main" val="270781217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pPr algn="ctr"/>
            <a:r>
              <a:rPr lang="tr-TR" dirty="0"/>
              <a:t>Ait Olma (sevme-sevilme, işbirliği paylaşma ve değerli olma) </a:t>
            </a:r>
            <a:r>
              <a:rPr lang="tr-TR" dirty="0" smtClean="0"/>
              <a:t>Gereksinimi</a:t>
            </a:r>
            <a:endParaRPr lang="tr-TR" dirty="0"/>
          </a:p>
        </p:txBody>
      </p:sp>
      <p:sp>
        <p:nvSpPr>
          <p:cNvPr id="3" name="İçerik Yer Tutucusu 2"/>
          <p:cNvSpPr>
            <a:spLocks noGrp="1"/>
          </p:cNvSpPr>
          <p:nvPr>
            <p:ph sz="quarter" idx="1"/>
          </p:nvPr>
        </p:nvSpPr>
        <p:spPr/>
        <p:txBody>
          <a:bodyPr>
            <a:normAutofit/>
          </a:bodyPr>
          <a:lstStyle/>
          <a:p>
            <a:pPr marL="0" indent="0" algn="just">
              <a:buNone/>
            </a:pPr>
            <a:r>
              <a:rPr lang="tr-TR" sz="2800" dirty="0" smtClean="0"/>
              <a:t>Gerçeklik </a:t>
            </a:r>
            <a:r>
              <a:rPr lang="tr-TR" sz="2800" dirty="0"/>
              <a:t>terapisi insan doğasını açıklarken ait olma gereksiniminin üç farklı biçiminin olduğu üzerinde durmaktadır. </a:t>
            </a:r>
            <a:endParaRPr lang="tr-TR" sz="2800" dirty="0" smtClean="0"/>
          </a:p>
          <a:p>
            <a:pPr marL="0" indent="0" algn="just">
              <a:buNone/>
            </a:pPr>
            <a:r>
              <a:rPr lang="tr-TR" sz="2800" dirty="0" smtClean="0"/>
              <a:t>Bunlar</a:t>
            </a:r>
            <a:r>
              <a:rPr lang="tr-TR" sz="2800" dirty="0"/>
              <a:t>; </a:t>
            </a:r>
            <a:endParaRPr lang="tr-TR" sz="2800" dirty="0" smtClean="0"/>
          </a:p>
          <a:p>
            <a:pPr marL="514350" indent="-514350" algn="just">
              <a:buAutoNum type="alphaLcParenR"/>
            </a:pPr>
            <a:r>
              <a:rPr lang="tr-TR" sz="2800" dirty="0" smtClean="0"/>
              <a:t>Bir </a:t>
            </a:r>
            <a:r>
              <a:rPr lang="tr-TR" sz="2800" dirty="0"/>
              <a:t>topluluğa ya da bir gruba ait olma, </a:t>
            </a:r>
            <a:endParaRPr lang="tr-TR" sz="2800" dirty="0" smtClean="0"/>
          </a:p>
          <a:p>
            <a:pPr marL="514350" indent="-514350" algn="just">
              <a:buAutoNum type="alphaLcParenR"/>
            </a:pPr>
            <a:r>
              <a:rPr lang="tr-TR" sz="2800" dirty="0" smtClean="0"/>
              <a:t>Bir </a:t>
            </a:r>
            <a:r>
              <a:rPr lang="tr-TR" sz="2800" dirty="0"/>
              <a:t>aileye ait olma, </a:t>
            </a:r>
            <a:r>
              <a:rPr lang="tr-TR" sz="2800" dirty="0" smtClean="0"/>
              <a:t> </a:t>
            </a:r>
          </a:p>
          <a:p>
            <a:pPr marL="514350" indent="-514350" algn="just">
              <a:buAutoNum type="alphaLcParenR"/>
            </a:pPr>
            <a:r>
              <a:rPr lang="tr-TR" sz="2800" dirty="0" smtClean="0"/>
              <a:t>Bir </a:t>
            </a:r>
            <a:r>
              <a:rPr lang="tr-TR" sz="2800" dirty="0"/>
              <a:t>iş ya da meslek üyesi olma, biçiminde sıralanabilir.</a:t>
            </a:r>
            <a:endParaRPr lang="tr-TR" sz="2800" dirty="0"/>
          </a:p>
        </p:txBody>
      </p:sp>
    </p:spTree>
    <p:extLst>
      <p:ext uri="{BB962C8B-B14F-4D97-AF65-F5344CB8AC3E}">
        <p14:creationId xmlns:p14="http://schemas.microsoft.com/office/powerpoint/2010/main" val="222673826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dirty="0"/>
              <a:t>Güç Elde Etme </a:t>
            </a:r>
            <a:r>
              <a:rPr lang="tr-TR" dirty="0" smtClean="0"/>
              <a:t>Gereksinimi</a:t>
            </a:r>
            <a:endParaRPr lang="tr-TR" dirty="0"/>
          </a:p>
        </p:txBody>
      </p:sp>
      <p:sp>
        <p:nvSpPr>
          <p:cNvPr id="3" name="İçerik Yer Tutucusu 2"/>
          <p:cNvSpPr>
            <a:spLocks noGrp="1"/>
          </p:cNvSpPr>
          <p:nvPr>
            <p:ph sz="quarter" idx="1"/>
          </p:nvPr>
        </p:nvSpPr>
        <p:spPr>
          <a:xfrm>
            <a:off x="457200" y="1556792"/>
            <a:ext cx="8229600" cy="4600168"/>
          </a:xfrm>
        </p:spPr>
        <p:txBody>
          <a:bodyPr/>
          <a:lstStyle/>
          <a:p>
            <a:pPr algn="just"/>
            <a:r>
              <a:rPr lang="tr-TR" sz="2800" dirty="0" smtClean="0"/>
              <a:t>Bireyler </a:t>
            </a:r>
            <a:r>
              <a:rPr lang="tr-TR" sz="2800" dirty="0"/>
              <a:t>ergenlik çağına girdiklerinden itibaren güç elde etmeye, toplum tarafından ve çevreleri tarafından kabul edilip, önemsenme </a:t>
            </a:r>
            <a:r>
              <a:rPr lang="tr-TR" sz="2800" dirty="0" smtClean="0"/>
              <a:t>isteği </a:t>
            </a:r>
            <a:r>
              <a:rPr lang="tr-TR" sz="2800" dirty="0"/>
              <a:t>duyarlar. Dolayısı ile yaptıkları işler, başarıları ve kazanımları bu yönde kendini gösterir.</a:t>
            </a:r>
          </a:p>
          <a:p>
            <a:endParaRPr lang="tr-TR" dirty="0"/>
          </a:p>
        </p:txBody>
      </p:sp>
    </p:spTree>
    <p:extLst>
      <p:ext uri="{BB962C8B-B14F-4D97-AF65-F5344CB8AC3E}">
        <p14:creationId xmlns:p14="http://schemas.microsoft.com/office/powerpoint/2010/main" val="49550236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dirty="0"/>
              <a:t>Hayatta Kalma </a:t>
            </a:r>
            <a:r>
              <a:rPr lang="tr-TR" dirty="0" smtClean="0"/>
              <a:t>Gereksinimi</a:t>
            </a:r>
            <a:endParaRPr lang="tr-TR" dirty="0"/>
          </a:p>
        </p:txBody>
      </p:sp>
      <p:sp>
        <p:nvSpPr>
          <p:cNvPr id="3" name="İçerik Yer Tutucusu 2"/>
          <p:cNvSpPr>
            <a:spLocks noGrp="1"/>
          </p:cNvSpPr>
          <p:nvPr>
            <p:ph sz="quarter" idx="1"/>
          </p:nvPr>
        </p:nvSpPr>
        <p:spPr>
          <a:xfrm>
            <a:off x="457200" y="2132856"/>
            <a:ext cx="8229600" cy="4024104"/>
          </a:xfrm>
        </p:spPr>
        <p:txBody>
          <a:bodyPr>
            <a:normAutofit/>
          </a:bodyPr>
          <a:lstStyle/>
          <a:p>
            <a:pPr algn="just"/>
            <a:r>
              <a:rPr lang="tr-TR" sz="2800" dirty="0" smtClean="0"/>
              <a:t>Hayatta </a:t>
            </a:r>
            <a:r>
              <a:rPr lang="tr-TR" sz="2800" dirty="0"/>
              <a:t>kalma ihtiyacı bireyin doğumundan itibaren sahip olduğu gereksinimdir. Zaman zaman zor şartlar altında kaldığında hayatta kalma çabası içindedir. Yemesi, uyuması, çalışması kısacası gerçekleştirdiği pek çok eylem hayatta kalma çabasının birer ürünüdür.</a:t>
            </a:r>
          </a:p>
          <a:p>
            <a:endParaRPr lang="tr-TR" dirty="0"/>
          </a:p>
        </p:txBody>
      </p:sp>
    </p:spTree>
    <p:extLst>
      <p:ext uri="{BB962C8B-B14F-4D97-AF65-F5344CB8AC3E}">
        <p14:creationId xmlns:p14="http://schemas.microsoft.com/office/powerpoint/2010/main" val="359210355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pPr algn="just"/>
            <a:r>
              <a:rPr lang="tr-TR" dirty="0"/>
              <a:t>Özgür Olma </a:t>
            </a:r>
            <a:r>
              <a:rPr lang="tr-TR" dirty="0" smtClean="0"/>
              <a:t>Gereksinimi</a:t>
            </a:r>
            <a:endParaRPr lang="tr-TR" dirty="0"/>
          </a:p>
        </p:txBody>
      </p:sp>
      <p:sp>
        <p:nvSpPr>
          <p:cNvPr id="3" name="İçerik Yer Tutucusu 2"/>
          <p:cNvSpPr>
            <a:spLocks noGrp="1"/>
          </p:cNvSpPr>
          <p:nvPr>
            <p:ph sz="quarter" idx="1"/>
          </p:nvPr>
        </p:nvSpPr>
        <p:spPr>
          <a:xfrm>
            <a:off x="457200" y="1484784"/>
            <a:ext cx="8229600" cy="4672176"/>
          </a:xfrm>
        </p:spPr>
        <p:txBody>
          <a:bodyPr/>
          <a:lstStyle/>
          <a:p>
            <a:pPr algn="just"/>
            <a:r>
              <a:rPr lang="tr-TR" sz="2800" dirty="0" smtClean="0"/>
              <a:t>İnsanlar </a:t>
            </a:r>
            <a:r>
              <a:rPr lang="tr-TR" sz="2800" dirty="0"/>
              <a:t>hayatları boyunca özgür olmak isterler. Çocukluktan itibaren kendilerini baskılayan, kendilerini kısıtlayan durumların karşısında dururlar ve hayattaki mücadeleleri de insanlardan bağımsız olarak tek başlarına yaşamaktır. Bu nedenle ergenlik çağına gelmiş çocuklar kendi kimliklerinin farkında olarak ailelerinden bağımsız bir hayat sürme eğilimi içine girerler.</a:t>
            </a:r>
          </a:p>
          <a:p>
            <a:endParaRPr lang="tr-TR" dirty="0"/>
          </a:p>
        </p:txBody>
      </p:sp>
    </p:spTree>
    <p:extLst>
      <p:ext uri="{BB962C8B-B14F-4D97-AF65-F5344CB8AC3E}">
        <p14:creationId xmlns:p14="http://schemas.microsoft.com/office/powerpoint/2010/main" val="272908145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pPr algn="just"/>
            <a:r>
              <a:rPr lang="tr-TR"/>
              <a:t>Eğlenme </a:t>
            </a:r>
            <a:r>
              <a:rPr lang="tr-TR" smtClean="0"/>
              <a:t>Gereksinimi</a:t>
            </a:r>
            <a:endParaRPr lang="tr-TR"/>
          </a:p>
        </p:txBody>
      </p:sp>
      <p:sp>
        <p:nvSpPr>
          <p:cNvPr id="3" name="İçerik Yer Tutucusu 2"/>
          <p:cNvSpPr>
            <a:spLocks noGrp="1"/>
          </p:cNvSpPr>
          <p:nvPr>
            <p:ph sz="quarter" idx="1"/>
          </p:nvPr>
        </p:nvSpPr>
        <p:spPr/>
        <p:txBody>
          <a:bodyPr/>
          <a:lstStyle/>
          <a:p>
            <a:pPr algn="just"/>
            <a:r>
              <a:rPr lang="tr-TR" sz="2800" smtClean="0"/>
              <a:t>Eğlenme </a:t>
            </a:r>
            <a:r>
              <a:rPr lang="tr-TR" sz="2800" dirty="0"/>
              <a:t>gereksinimi de bireyin yeme, içme, uyuma gibi ihtiyaçlarındandır. Özellikle geçimlerini zor sağlayan bireyler için eğlenmek lüks olarak görülürken ve gelir getirmek, para kazanmak öncelikli ihtiyaç iken gelir durumu orta ve yüksek olan bireyler için bir ihtiyaç olarak görülür.</a:t>
            </a:r>
          </a:p>
          <a:p>
            <a:endParaRPr lang="tr-TR" dirty="0"/>
          </a:p>
        </p:txBody>
      </p:sp>
    </p:spTree>
    <p:extLst>
      <p:ext uri="{BB962C8B-B14F-4D97-AF65-F5344CB8AC3E}">
        <p14:creationId xmlns:p14="http://schemas.microsoft.com/office/powerpoint/2010/main" val="235943352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pPr algn="ctr"/>
            <a:r>
              <a:rPr lang="tr-TR" smtClean="0"/>
              <a:t>Gerçeklik Terapisi İle İlgili Temel Kavramlar</a:t>
            </a:r>
            <a:endParaRPr lang="tr-TR" dirty="0"/>
          </a:p>
        </p:txBody>
      </p:sp>
      <p:sp>
        <p:nvSpPr>
          <p:cNvPr id="3" name="İçerik Yer Tutucusu 2"/>
          <p:cNvSpPr>
            <a:spLocks noGrp="1"/>
          </p:cNvSpPr>
          <p:nvPr>
            <p:ph sz="quarter" idx="1"/>
          </p:nvPr>
        </p:nvSpPr>
        <p:spPr/>
        <p:txBody>
          <a:bodyPr/>
          <a:lstStyle/>
          <a:p>
            <a:r>
              <a:rPr lang="tr-TR" sz="2800" dirty="0" smtClean="0"/>
              <a:t>Kimlik</a:t>
            </a:r>
          </a:p>
          <a:p>
            <a:r>
              <a:rPr lang="tr-TR" sz="2800" dirty="0" smtClean="0"/>
              <a:t>Katılım</a:t>
            </a:r>
            <a:endParaRPr lang="tr-TR" sz="2800" dirty="0"/>
          </a:p>
          <a:p>
            <a:r>
              <a:rPr lang="tr-TR" sz="2800" dirty="0"/>
              <a:t>Sevgi ve değerli olma</a:t>
            </a:r>
          </a:p>
          <a:p>
            <a:r>
              <a:rPr lang="tr-TR" sz="2800" dirty="0" smtClean="0"/>
              <a:t>Sorumluluk</a:t>
            </a:r>
          </a:p>
          <a:p>
            <a:r>
              <a:rPr lang="tr-TR" sz="2800" dirty="0" smtClean="0"/>
              <a:t>Gerçeklik</a:t>
            </a:r>
          </a:p>
          <a:p>
            <a:r>
              <a:rPr lang="tr-TR" sz="2800" dirty="0"/>
              <a:t>Toplam Davranış</a:t>
            </a:r>
          </a:p>
          <a:p>
            <a:endParaRPr lang="tr-TR" dirty="0" smtClean="0"/>
          </a:p>
        </p:txBody>
      </p:sp>
    </p:spTree>
    <p:extLst>
      <p:ext uri="{BB962C8B-B14F-4D97-AF65-F5344CB8AC3E}">
        <p14:creationId xmlns:p14="http://schemas.microsoft.com/office/powerpoint/2010/main" val="1252105169"/>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Kaynak">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ynak">
      <a:majorFont>
        <a:latin typeface="Bookman Old Style"/>
        <a:ea typeface=""/>
        <a:cs typeface=""/>
        <a:font script="Grek" typeface="Cambria"/>
        <a:font script="Cyrl" typeface="Cambria"/>
        <a:font script="Jpan" typeface="HG明朝E"/>
        <a:font script="Hang" typeface="돋움"/>
        <a:font script="Hans" typeface="宋体"/>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Gill Sans MT"/>
        <a:ea typeface=""/>
        <a:cs typeface=""/>
        <a:font script="Grek" typeface="Calibri"/>
        <a:font script="Cyrl" typeface="Calibri"/>
        <a:font script="Jpan" typeface="ＭＳ Ｐゴシック"/>
        <a:font script="Hang" typeface="맑은 고딕"/>
        <a:font script="Hans" typeface="华文新魏"/>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ynak">
      <a:fillStyleLst>
        <a:solidFill>
          <a:schemeClr val="phClr"/>
        </a:solidFill>
        <a:gradFill rotWithShape="1">
          <a:gsLst>
            <a:gs pos="0">
              <a:schemeClr val="phClr">
                <a:tint val="45000"/>
                <a:satMod val="200000"/>
              </a:schemeClr>
            </a:gs>
            <a:gs pos="30000">
              <a:schemeClr val="phClr">
                <a:tint val="61000"/>
                <a:satMod val="200000"/>
              </a:schemeClr>
            </a:gs>
            <a:gs pos="45000">
              <a:schemeClr val="phClr">
                <a:tint val="66000"/>
                <a:satMod val="200000"/>
              </a:schemeClr>
            </a:gs>
            <a:gs pos="55000">
              <a:schemeClr val="phClr">
                <a:tint val="66000"/>
                <a:satMod val="200000"/>
              </a:schemeClr>
            </a:gs>
            <a:gs pos="73000">
              <a:schemeClr val="phClr">
                <a:tint val="61000"/>
                <a:satMod val="200000"/>
              </a:schemeClr>
            </a:gs>
            <a:gs pos="100000">
              <a:schemeClr val="phClr">
                <a:tint val="45000"/>
                <a:satMod val="200000"/>
              </a:schemeClr>
            </a:gs>
          </a:gsLst>
          <a:lin ang="950000" scaled="1"/>
        </a:gradFill>
        <a:gradFill rotWithShape="1">
          <a:gsLst>
            <a:gs pos="0">
              <a:schemeClr val="phClr">
                <a:shade val="63000"/>
              </a:schemeClr>
            </a:gs>
            <a:gs pos="30000">
              <a:schemeClr val="phClr">
                <a:shade val="90000"/>
                <a:satMod val="110000"/>
              </a:schemeClr>
            </a:gs>
            <a:gs pos="45000">
              <a:schemeClr val="phClr">
                <a:shade val="100000"/>
                <a:satMod val="118000"/>
              </a:schemeClr>
            </a:gs>
            <a:gs pos="55000">
              <a:schemeClr val="phClr">
                <a:shade val="100000"/>
                <a:satMod val="118000"/>
              </a:schemeClr>
            </a:gs>
            <a:gs pos="73000">
              <a:schemeClr val="phClr">
                <a:shade val="90000"/>
                <a:satMod val="110000"/>
              </a:schemeClr>
            </a:gs>
            <a:gs pos="100000">
              <a:schemeClr val="phClr">
                <a:shade val="63000"/>
              </a:schemeClr>
            </a:gs>
          </a:gsLst>
          <a:lin ang="950000" scaled="1"/>
        </a:gradFill>
      </a:fillStyleLst>
      <a:lnStyleLst>
        <a:ln w="9525"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3000" dir="5400000" rotWithShape="0">
              <a:srgbClr val="000000">
                <a:alpha val="40000"/>
              </a:srgbClr>
            </a:outerShdw>
          </a:effectLst>
          <a:scene3d>
            <a:camera prst="orthographicFront" fov="0">
              <a:rot lat="0" lon="0" rev="0"/>
            </a:camera>
            <a:lightRig rig="balanced" dir="t">
              <a:rot lat="0" lon="0" rev="0"/>
            </a:lightRig>
          </a:scene3d>
          <a:sp3d prstMaterial="matte">
            <a:bevelT w="0" h="0"/>
            <a:contourClr>
              <a:schemeClr val="phClr">
                <a:tint val="100000"/>
                <a:shade val="100000"/>
                <a:hueMod val="100000"/>
                <a:satMod val="100000"/>
              </a:schemeClr>
            </a:contourClr>
          </a:sp3d>
        </a:effectStyle>
        <a:effectStyle>
          <a:effectLst>
            <a:outerShdw blurRad="50800" dist="25400" dir="5400000" rotWithShape="0">
              <a:srgbClr val="000000">
                <a:alpha val="50000"/>
              </a:srgbClr>
            </a:outerShdw>
          </a:effectLst>
          <a:scene3d>
            <a:camera prst="orthographicFront" fov="0">
              <a:rot lat="0" lon="0" rev="0"/>
            </a:camera>
            <a:lightRig rig="soft" dir="t">
              <a:rot lat="0" lon="0" rev="2700000"/>
            </a:lightRig>
          </a:scene3d>
          <a:sp3d prstMaterial="matte">
            <a:bevelT w="50800" h="50800"/>
            <a:contourClr>
              <a:schemeClr val="phClr"/>
            </a:contourClr>
          </a:sp3d>
        </a:effectStyle>
      </a:effectStyleLst>
      <a:bgFillStyleLst>
        <a:solidFill>
          <a:schemeClr val="phClr"/>
        </a:solidFill>
        <a:gradFill rotWithShape="1">
          <a:gsLst>
            <a:gs pos="0">
              <a:schemeClr val="phClr">
                <a:shade val="60000"/>
                <a:satMod val="300000"/>
              </a:schemeClr>
            </a:gs>
            <a:gs pos="30000">
              <a:schemeClr val="phClr">
                <a:shade val="80000"/>
                <a:satMod val="230000"/>
              </a:schemeClr>
            </a:gs>
            <a:gs pos="100000">
              <a:schemeClr val="phClr">
                <a:tint val="97000"/>
                <a:satMod val="220000"/>
              </a:schemeClr>
            </a:gs>
          </a:gsLst>
          <a:lin ang="16200000" scaled="1"/>
        </a:gradFill>
        <a:blipFill>
          <a:blip xmlns:r="http://schemas.openxmlformats.org/officeDocument/2006/relationships" r:embed="rId1">
            <a:duotone>
              <a:schemeClr val="phClr">
                <a:shade val="6000"/>
                <a:satMod val="120000"/>
              </a:schemeClr>
              <a:schemeClr val="phClr">
                <a:tint val="90000"/>
              </a:schemeClr>
            </a:duotone>
          </a:blip>
          <a:tile tx="0" ty="0" sx="35000" sy="40000" flip="x"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Origin</Template>
  <TotalTime>18</TotalTime>
  <Words>326</Words>
  <Application>Microsoft Office PowerPoint</Application>
  <PresentationFormat>Ekran Gösterisi (4:3)</PresentationFormat>
  <Paragraphs>33</Paragraphs>
  <Slides>9</Slides>
  <Notes>0</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9</vt:i4>
      </vt:variant>
    </vt:vector>
  </HeadingPairs>
  <TitlesOfParts>
    <vt:vector size="15" baseType="lpstr">
      <vt:lpstr>Bookman Old Style</vt:lpstr>
      <vt:lpstr>Calibri</vt:lpstr>
      <vt:lpstr>Gill Sans MT</vt:lpstr>
      <vt:lpstr>Wingdings</vt:lpstr>
      <vt:lpstr>Wingdings 3</vt:lpstr>
      <vt:lpstr>Kaynak</vt:lpstr>
      <vt:lpstr>Ankara Üniversitesi  Sağlık Bilimleri Fakültesi Sosyal Hizmet Bölümü</vt:lpstr>
      <vt:lpstr>PowerPoint Sunusu</vt:lpstr>
      <vt:lpstr>Gerçeklik Terapisinde Temel Psikolojik Gereksinimler</vt:lpstr>
      <vt:lpstr>Ait Olma (sevme-sevilme, işbirliği paylaşma ve değerli olma) Gereksinimi</vt:lpstr>
      <vt:lpstr>Güç Elde Etme Gereksinimi</vt:lpstr>
      <vt:lpstr>Hayatta Kalma Gereksinimi</vt:lpstr>
      <vt:lpstr>Özgür Olma Gereksinimi</vt:lpstr>
      <vt:lpstr>Eğlenme Gereksinimi</vt:lpstr>
      <vt:lpstr>Gerçeklik Terapisi İle İlgili Temel Kavramlar</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Ankara Üniversitesi  Sağlık Bilimleri Fakültesi Sosyal Hizmet Bölümü</dc:title>
  <dc:creator>DURU</dc:creator>
  <cp:lastModifiedBy>serdarhan</cp:lastModifiedBy>
  <cp:revision>6</cp:revision>
  <dcterms:created xsi:type="dcterms:W3CDTF">2017-04-26T08:36:58Z</dcterms:created>
  <dcterms:modified xsi:type="dcterms:W3CDTF">2017-11-14T12:16:10Z</dcterms:modified>
</cp:coreProperties>
</file>