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14.11.2017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14.11.2017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a:t>
            </a:r>
            <a:r>
              <a:rPr lang="tr-TR" sz="3000" dirty="0" smtClean="0">
                <a:solidFill>
                  <a:schemeClr val="tx1"/>
                </a:solidFill>
                <a:latin typeface="Calibri" pitchFamily="34" charset="0"/>
                <a:cs typeface="Calibri" pitchFamily="34" charset="0"/>
              </a:rPr>
              <a:t>: Gerçeklik Yaklaşımı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492896"/>
            <a:ext cx="8229600" cy="3664064"/>
          </a:xfrm>
        </p:spPr>
        <p:txBody>
          <a:bodyPr/>
          <a:lstStyle/>
          <a:p>
            <a:pPr algn="just"/>
            <a:r>
              <a:rPr lang="tr-TR" sz="2800" dirty="0"/>
              <a:t>Gerçeklik Terapisi; Kimlik kazanmaya çalışan insanlar, Duygusal problemleri olan insanlar, Davranışsal problemleri olan insanlar ile ilgilenir.</a:t>
            </a:r>
          </a:p>
          <a:p>
            <a:endParaRPr lang="tr-TR" dirty="0"/>
          </a:p>
        </p:txBody>
      </p:sp>
    </p:spTree>
    <p:extLst>
      <p:ext uri="{BB962C8B-B14F-4D97-AF65-F5344CB8AC3E}">
        <p14:creationId xmlns:p14="http://schemas.microsoft.com/office/powerpoint/2010/main" val="3908481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Gerçeklik Terapisinde Temel Psikolojik </a:t>
            </a:r>
            <a:r>
              <a:rPr lang="tr-TR" dirty="0" smtClean="0"/>
              <a:t>Gereksinimler</a:t>
            </a:r>
            <a:endParaRPr lang="tr-TR" dirty="0"/>
          </a:p>
        </p:txBody>
      </p:sp>
      <p:sp>
        <p:nvSpPr>
          <p:cNvPr id="3" name="İçerik Yer Tutucusu 2"/>
          <p:cNvSpPr>
            <a:spLocks noGrp="1"/>
          </p:cNvSpPr>
          <p:nvPr>
            <p:ph sz="quarter" idx="1"/>
          </p:nvPr>
        </p:nvSpPr>
        <p:spPr>
          <a:xfrm>
            <a:off x="457200" y="1700808"/>
            <a:ext cx="8229600" cy="4456152"/>
          </a:xfrm>
        </p:spPr>
        <p:txBody>
          <a:bodyPr/>
          <a:lstStyle/>
          <a:p>
            <a:pPr algn="just"/>
            <a:r>
              <a:rPr lang="tr-TR" sz="2800" dirty="0" smtClean="0"/>
              <a:t>Gerçeklik </a:t>
            </a:r>
            <a:r>
              <a:rPr lang="tr-TR" sz="2800" dirty="0"/>
              <a:t>terapisinde her davranış bir hedefe yöneliktir ve maksatlıdır. Davranışlarımız ihtiyaçlarımızı karşılamaya yöneliktir. </a:t>
            </a:r>
            <a:endParaRPr lang="tr-TR" sz="2800" dirty="0" smtClean="0"/>
          </a:p>
          <a:p>
            <a:pPr algn="just"/>
            <a:endParaRPr lang="tr-TR" sz="2800" dirty="0"/>
          </a:p>
          <a:p>
            <a:pPr algn="just"/>
            <a:r>
              <a:rPr lang="tr-TR" sz="2800" dirty="0" smtClean="0"/>
              <a:t>İhtiyaçlar </a:t>
            </a:r>
            <a:r>
              <a:rPr lang="tr-TR" sz="2800" dirty="0"/>
              <a:t>karşılandığında DENGE kurulur, UYUM sağlanır. </a:t>
            </a:r>
            <a:endParaRPr lang="tr-TR" sz="2800" dirty="0" smtClean="0"/>
          </a:p>
          <a:p>
            <a:pPr algn="just"/>
            <a:endParaRPr lang="tr-TR" sz="2800" dirty="0"/>
          </a:p>
          <a:p>
            <a:pPr algn="just"/>
            <a:r>
              <a:rPr lang="tr-TR" sz="2800" dirty="0" smtClean="0"/>
              <a:t>İhtiyaçlar </a:t>
            </a:r>
            <a:r>
              <a:rPr lang="tr-TR" sz="2800" dirty="0"/>
              <a:t>karşılanmadığında DENGESİZLİK söz konusudur ve UYUMSUZLUK ortaya çıkar. </a:t>
            </a:r>
          </a:p>
          <a:p>
            <a:endParaRPr lang="tr-TR" dirty="0"/>
          </a:p>
        </p:txBody>
      </p:sp>
    </p:spTree>
    <p:extLst>
      <p:ext uri="{BB962C8B-B14F-4D97-AF65-F5344CB8AC3E}">
        <p14:creationId xmlns:p14="http://schemas.microsoft.com/office/powerpoint/2010/main" val="270781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Ait Olma (sevme-sevilme, işbirliği paylaşma ve değerli olma) </a:t>
            </a:r>
            <a:r>
              <a:rPr lang="tr-TR" dirty="0" smtClean="0"/>
              <a:t>Gereksinimi</a:t>
            </a:r>
            <a:endParaRPr lang="tr-TR" dirty="0"/>
          </a:p>
        </p:txBody>
      </p:sp>
      <p:sp>
        <p:nvSpPr>
          <p:cNvPr id="3" name="İçerik Yer Tutucusu 2"/>
          <p:cNvSpPr>
            <a:spLocks noGrp="1"/>
          </p:cNvSpPr>
          <p:nvPr>
            <p:ph sz="quarter" idx="1"/>
          </p:nvPr>
        </p:nvSpPr>
        <p:spPr/>
        <p:txBody>
          <a:bodyPr>
            <a:normAutofit/>
          </a:bodyPr>
          <a:lstStyle/>
          <a:p>
            <a:pPr marL="0" indent="0" algn="just">
              <a:buNone/>
            </a:pPr>
            <a:r>
              <a:rPr lang="tr-TR" sz="2800" dirty="0" smtClean="0"/>
              <a:t>Gerçeklik </a:t>
            </a:r>
            <a:r>
              <a:rPr lang="tr-TR" sz="2800" dirty="0"/>
              <a:t>terapisi insan doğasını açıklarken ait olma gereksiniminin üç farklı biçiminin olduğu üzerinde durmaktadır. </a:t>
            </a:r>
            <a:endParaRPr lang="tr-TR" sz="2800" dirty="0" smtClean="0"/>
          </a:p>
          <a:p>
            <a:pPr marL="0" indent="0" algn="just">
              <a:buNone/>
            </a:pPr>
            <a:r>
              <a:rPr lang="tr-TR" sz="2800" dirty="0" smtClean="0"/>
              <a:t>Bunlar</a:t>
            </a:r>
            <a:r>
              <a:rPr lang="tr-TR" sz="2800" dirty="0"/>
              <a:t>; </a:t>
            </a:r>
            <a:endParaRPr lang="tr-TR" sz="2800" dirty="0" smtClean="0"/>
          </a:p>
          <a:p>
            <a:pPr marL="514350" indent="-514350" algn="just">
              <a:buAutoNum type="alphaLcParenR"/>
            </a:pPr>
            <a:r>
              <a:rPr lang="tr-TR" sz="2800" dirty="0" smtClean="0"/>
              <a:t>Bir </a:t>
            </a:r>
            <a:r>
              <a:rPr lang="tr-TR" sz="2800" dirty="0"/>
              <a:t>topluluğa ya da bir gruba ait olma, </a:t>
            </a:r>
            <a:endParaRPr lang="tr-TR" sz="2800" dirty="0" smtClean="0"/>
          </a:p>
          <a:p>
            <a:pPr marL="514350" indent="-514350" algn="just">
              <a:buAutoNum type="alphaLcParenR"/>
            </a:pPr>
            <a:r>
              <a:rPr lang="tr-TR" sz="2800" dirty="0" smtClean="0"/>
              <a:t>Bir </a:t>
            </a:r>
            <a:r>
              <a:rPr lang="tr-TR" sz="2800" dirty="0"/>
              <a:t>aileye ait olma, </a:t>
            </a:r>
            <a:r>
              <a:rPr lang="tr-TR" sz="2800" dirty="0" smtClean="0"/>
              <a:t> </a:t>
            </a:r>
          </a:p>
          <a:p>
            <a:pPr marL="514350" indent="-514350" algn="just">
              <a:buAutoNum type="alphaLcParenR"/>
            </a:pPr>
            <a:r>
              <a:rPr lang="tr-TR" sz="2800" dirty="0" smtClean="0"/>
              <a:t>Bir </a:t>
            </a:r>
            <a:r>
              <a:rPr lang="tr-TR" sz="2800" dirty="0"/>
              <a:t>iş ya da meslek üyesi olma, biçiminde sıralanabilir.</a:t>
            </a:r>
            <a:endParaRPr lang="tr-TR" sz="2800" dirty="0"/>
          </a:p>
        </p:txBody>
      </p:sp>
    </p:spTree>
    <p:extLst>
      <p:ext uri="{BB962C8B-B14F-4D97-AF65-F5344CB8AC3E}">
        <p14:creationId xmlns:p14="http://schemas.microsoft.com/office/powerpoint/2010/main" val="222673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Güç Elde Etme </a:t>
            </a:r>
            <a:r>
              <a:rPr lang="tr-TR" dirty="0" smtClean="0"/>
              <a:t>Gereksinimi</a:t>
            </a:r>
            <a:endParaRPr lang="tr-TR" dirty="0"/>
          </a:p>
        </p:txBody>
      </p:sp>
      <p:sp>
        <p:nvSpPr>
          <p:cNvPr id="3" name="İçerik Yer Tutucusu 2"/>
          <p:cNvSpPr>
            <a:spLocks noGrp="1"/>
          </p:cNvSpPr>
          <p:nvPr>
            <p:ph sz="quarter" idx="1"/>
          </p:nvPr>
        </p:nvSpPr>
        <p:spPr>
          <a:xfrm>
            <a:off x="457200" y="1556792"/>
            <a:ext cx="8229600" cy="4600168"/>
          </a:xfrm>
        </p:spPr>
        <p:txBody>
          <a:bodyPr/>
          <a:lstStyle/>
          <a:p>
            <a:pPr algn="just"/>
            <a:r>
              <a:rPr lang="tr-TR" sz="2800" dirty="0" smtClean="0"/>
              <a:t>Bireyler </a:t>
            </a:r>
            <a:r>
              <a:rPr lang="tr-TR" sz="2800" dirty="0"/>
              <a:t>ergenlik çağına girdiklerinden itibaren güç elde etmeye, toplum tarafından ve çevreleri tarafından kabul edilip, önemsenme </a:t>
            </a:r>
            <a:r>
              <a:rPr lang="tr-TR" sz="2800" dirty="0" smtClean="0"/>
              <a:t>isteği </a:t>
            </a:r>
            <a:r>
              <a:rPr lang="tr-TR" sz="2800" dirty="0"/>
              <a:t>duyarlar. Dolayısı ile yaptıkları işler, başarıları ve kazanımları bu yönde kendini gösterir.</a:t>
            </a:r>
          </a:p>
          <a:p>
            <a:endParaRPr lang="tr-TR" dirty="0"/>
          </a:p>
        </p:txBody>
      </p:sp>
    </p:spTree>
    <p:extLst>
      <p:ext uri="{BB962C8B-B14F-4D97-AF65-F5344CB8AC3E}">
        <p14:creationId xmlns:p14="http://schemas.microsoft.com/office/powerpoint/2010/main" val="49550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Hayatta Kalma </a:t>
            </a:r>
            <a:r>
              <a:rPr lang="tr-TR" dirty="0" smtClean="0"/>
              <a:t>Gereksinimi</a:t>
            </a:r>
            <a:endParaRPr lang="tr-TR" dirty="0"/>
          </a:p>
        </p:txBody>
      </p:sp>
      <p:sp>
        <p:nvSpPr>
          <p:cNvPr id="3" name="İçerik Yer Tutucusu 2"/>
          <p:cNvSpPr>
            <a:spLocks noGrp="1"/>
          </p:cNvSpPr>
          <p:nvPr>
            <p:ph sz="quarter" idx="1"/>
          </p:nvPr>
        </p:nvSpPr>
        <p:spPr>
          <a:xfrm>
            <a:off x="457200" y="2132856"/>
            <a:ext cx="8229600" cy="4024104"/>
          </a:xfrm>
        </p:spPr>
        <p:txBody>
          <a:bodyPr>
            <a:normAutofit/>
          </a:bodyPr>
          <a:lstStyle/>
          <a:p>
            <a:pPr algn="just"/>
            <a:r>
              <a:rPr lang="tr-TR" sz="2800" dirty="0" smtClean="0"/>
              <a:t>Hayatta </a:t>
            </a:r>
            <a:r>
              <a:rPr lang="tr-TR" sz="2800" dirty="0"/>
              <a:t>kalma ihtiyacı bireyin doğumundan itibaren sahip olduğu gereksinimdir. Zaman zaman zor şartlar altında kaldığında hayatta kalma çabası içindedir. Yemesi, uyuması, çalışması kısacası gerçekleştirdiği pek çok eylem hayatta kalma çabasının birer ürünüdür.</a:t>
            </a:r>
          </a:p>
          <a:p>
            <a:endParaRPr lang="tr-TR" dirty="0"/>
          </a:p>
        </p:txBody>
      </p:sp>
    </p:spTree>
    <p:extLst>
      <p:ext uri="{BB962C8B-B14F-4D97-AF65-F5344CB8AC3E}">
        <p14:creationId xmlns:p14="http://schemas.microsoft.com/office/powerpoint/2010/main" val="359210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dirty="0"/>
              <a:t>Özgür Olma </a:t>
            </a:r>
            <a:r>
              <a:rPr lang="tr-TR" dirty="0" smtClean="0"/>
              <a:t>Gereksinimi</a:t>
            </a:r>
            <a:endParaRPr lang="tr-TR" dirty="0"/>
          </a:p>
        </p:txBody>
      </p:sp>
      <p:sp>
        <p:nvSpPr>
          <p:cNvPr id="3" name="İçerik Yer Tutucusu 2"/>
          <p:cNvSpPr>
            <a:spLocks noGrp="1"/>
          </p:cNvSpPr>
          <p:nvPr>
            <p:ph sz="quarter" idx="1"/>
          </p:nvPr>
        </p:nvSpPr>
        <p:spPr>
          <a:xfrm>
            <a:off x="457200" y="1484784"/>
            <a:ext cx="8229600" cy="4672176"/>
          </a:xfrm>
        </p:spPr>
        <p:txBody>
          <a:bodyPr/>
          <a:lstStyle/>
          <a:p>
            <a:pPr algn="just"/>
            <a:r>
              <a:rPr lang="tr-TR" sz="2800" dirty="0" smtClean="0"/>
              <a:t>İnsanlar </a:t>
            </a:r>
            <a:r>
              <a:rPr lang="tr-TR" sz="2800" dirty="0"/>
              <a:t>hayatları boyunca özgür olmak isterler. Çocukluktan itibaren kendilerini baskılayan, kendilerini kısıtlayan durumların karşısında dururlar ve hayattaki mücadeleleri de insanlardan bağımsız olarak tek başlarına yaşamaktır. Bu nedenle ergenlik çağına gelmiş çocuklar kendi kimliklerinin farkında olarak ailelerinden bağımsız bir hayat sürme eğilimi içine girerler.</a:t>
            </a:r>
          </a:p>
          <a:p>
            <a:endParaRPr lang="tr-TR" dirty="0"/>
          </a:p>
        </p:txBody>
      </p:sp>
    </p:spTree>
    <p:extLst>
      <p:ext uri="{BB962C8B-B14F-4D97-AF65-F5344CB8AC3E}">
        <p14:creationId xmlns:p14="http://schemas.microsoft.com/office/powerpoint/2010/main" val="272908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a:t>Eğlenme </a:t>
            </a:r>
            <a:r>
              <a:rPr lang="tr-TR" smtClean="0"/>
              <a:t>Gereksinimi</a:t>
            </a:r>
            <a:endParaRPr lang="tr-TR"/>
          </a:p>
        </p:txBody>
      </p:sp>
      <p:sp>
        <p:nvSpPr>
          <p:cNvPr id="3" name="İçerik Yer Tutucusu 2"/>
          <p:cNvSpPr>
            <a:spLocks noGrp="1"/>
          </p:cNvSpPr>
          <p:nvPr>
            <p:ph sz="quarter" idx="1"/>
          </p:nvPr>
        </p:nvSpPr>
        <p:spPr/>
        <p:txBody>
          <a:bodyPr/>
          <a:lstStyle/>
          <a:p>
            <a:pPr algn="just"/>
            <a:r>
              <a:rPr lang="tr-TR" sz="2800" smtClean="0"/>
              <a:t>Eğlenme </a:t>
            </a:r>
            <a:r>
              <a:rPr lang="tr-TR" sz="2800" dirty="0"/>
              <a:t>gereksinimi de bireyin yeme, içme, uyuma gibi ihtiyaçlarındandır. Özellikle geçimlerini zor sağlayan bireyler için eğlenmek lüks olarak görülürken ve gelir getirmek, para kazanmak öncelikli ihtiyaç iken gelir durumu orta ve yüksek olan bireyler için bir ihtiyaç olarak görülür.</a:t>
            </a:r>
          </a:p>
          <a:p>
            <a:endParaRPr lang="tr-TR" dirty="0"/>
          </a:p>
        </p:txBody>
      </p:sp>
    </p:spTree>
    <p:extLst>
      <p:ext uri="{BB962C8B-B14F-4D97-AF65-F5344CB8AC3E}">
        <p14:creationId xmlns:p14="http://schemas.microsoft.com/office/powerpoint/2010/main" val="235943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mtClean="0"/>
              <a:t>Gerçeklik Terapisi İle İlgili Temel Kavramlar</a:t>
            </a:r>
            <a:endParaRPr lang="tr-TR" dirty="0"/>
          </a:p>
        </p:txBody>
      </p:sp>
      <p:sp>
        <p:nvSpPr>
          <p:cNvPr id="3" name="İçerik Yer Tutucusu 2"/>
          <p:cNvSpPr>
            <a:spLocks noGrp="1"/>
          </p:cNvSpPr>
          <p:nvPr>
            <p:ph sz="quarter" idx="1"/>
          </p:nvPr>
        </p:nvSpPr>
        <p:spPr/>
        <p:txBody>
          <a:bodyPr/>
          <a:lstStyle/>
          <a:p>
            <a:r>
              <a:rPr lang="tr-TR" sz="2800" dirty="0" smtClean="0"/>
              <a:t>Kimlik</a:t>
            </a:r>
          </a:p>
          <a:p>
            <a:r>
              <a:rPr lang="tr-TR" sz="2800" dirty="0" smtClean="0"/>
              <a:t>Katılım</a:t>
            </a:r>
            <a:endParaRPr lang="tr-TR" sz="2800" dirty="0"/>
          </a:p>
          <a:p>
            <a:r>
              <a:rPr lang="tr-TR" sz="2800" dirty="0"/>
              <a:t>Sevgi ve değerli olma</a:t>
            </a:r>
          </a:p>
          <a:p>
            <a:r>
              <a:rPr lang="tr-TR" sz="2800" dirty="0" smtClean="0"/>
              <a:t>Sorumluluk</a:t>
            </a:r>
          </a:p>
          <a:p>
            <a:r>
              <a:rPr lang="tr-TR" sz="2800" dirty="0" smtClean="0"/>
              <a:t>Gerçeklik</a:t>
            </a:r>
          </a:p>
          <a:p>
            <a:r>
              <a:rPr lang="tr-TR" sz="2800" dirty="0"/>
              <a:t>Toplam Davranış</a:t>
            </a:r>
          </a:p>
          <a:p>
            <a:endParaRPr lang="tr-TR" dirty="0" smtClean="0"/>
          </a:p>
        </p:txBody>
      </p:sp>
    </p:spTree>
    <p:extLst>
      <p:ext uri="{BB962C8B-B14F-4D97-AF65-F5344CB8AC3E}">
        <p14:creationId xmlns:p14="http://schemas.microsoft.com/office/powerpoint/2010/main" val="1252105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TotalTime>
  <Words>326</Words>
  <Application>Microsoft Office PowerPoint</Application>
  <PresentationFormat>Ekran Gösterisi (4:3)</PresentationFormat>
  <Paragraphs>33</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Gerçeklik Terapisinde Temel Psikolojik Gereksinimler</vt:lpstr>
      <vt:lpstr>Ait Olma (sevme-sevilme, işbirliği paylaşma ve değerli olma) Gereksinimi</vt:lpstr>
      <vt:lpstr>Güç Elde Etme Gereksinimi</vt:lpstr>
      <vt:lpstr>Hayatta Kalma Gereksinimi</vt:lpstr>
      <vt:lpstr>Özgür Olma Gereksinimi</vt:lpstr>
      <vt:lpstr>Eğlenme Gereksinimi</vt:lpstr>
      <vt:lpstr>Gerçeklik Terapisi İle İlgili Temel Kavramlar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6</cp:revision>
  <dcterms:created xsi:type="dcterms:W3CDTF">2017-04-26T08:36:58Z</dcterms:created>
  <dcterms:modified xsi:type="dcterms:W3CDTF">2017-11-14T12:16:10Z</dcterms:modified>
</cp:coreProperties>
</file>