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tr-TR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2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A2B7-0A6D-4D11-84AB-DB61454A38FF}" type="datetimeFigureOut">
              <a:rPr lang="tr-TR" smtClean="0">
                <a:uFillTx/>
              </a:rPr>
              <a:pPr/>
              <a:t>30.12.2019</a:t>
            </a:fld>
            <a:endParaRPr lang="tr-TR">
              <a:uFillTx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uFillTx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DEAC-DD28-47BC-9C23-413005E011D2}" type="slidenum">
              <a:rPr lang="tr-TR" smtClean="0">
                <a:uFillTx/>
              </a:rPr>
              <a:pPr/>
              <a:t>‹#›</a:t>
            </a:fld>
            <a:endParaRPr lang="tr-T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02838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A2B7-0A6D-4D11-84AB-DB61454A38FF}" type="datetimeFigureOut">
              <a:rPr lang="tr-TR" smtClean="0">
                <a:uFillTx/>
              </a:rPr>
              <a:pPr/>
              <a:t>30.12.2019</a:t>
            </a:fld>
            <a:endParaRPr lang="tr-TR">
              <a:uFillTx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uFillTx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DEAC-DD28-47BC-9C23-413005E011D2}" type="slidenum">
              <a:rPr lang="tr-TR" smtClean="0">
                <a:uFillTx/>
              </a:rPr>
              <a:pPr/>
              <a:t>‹#›</a:t>
            </a:fld>
            <a:endParaRPr lang="tr-T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12314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A2B7-0A6D-4D11-84AB-DB61454A38FF}" type="datetimeFigureOut">
              <a:rPr lang="tr-TR" smtClean="0">
                <a:uFillTx/>
              </a:rPr>
              <a:pPr/>
              <a:t>30.12.2019</a:t>
            </a:fld>
            <a:endParaRPr lang="tr-TR">
              <a:uFillTx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uFillTx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DEAC-DD28-47BC-9C23-413005E011D2}" type="slidenum">
              <a:rPr lang="tr-TR" smtClean="0">
                <a:uFillTx/>
              </a:rPr>
              <a:pPr/>
              <a:t>‹#›</a:t>
            </a:fld>
            <a:endParaRPr lang="tr-T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01210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A2B7-0A6D-4D11-84AB-DB61454A38FF}" type="datetimeFigureOut">
              <a:rPr lang="tr-TR" smtClean="0">
                <a:uFillTx/>
              </a:rPr>
              <a:pPr/>
              <a:t>30.12.2019</a:t>
            </a:fld>
            <a:endParaRPr lang="tr-TR">
              <a:uFillTx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uFillTx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DEAC-DD28-47BC-9C23-413005E011D2}" type="slidenum">
              <a:rPr lang="tr-TR" smtClean="0">
                <a:uFillTx/>
              </a:rPr>
              <a:pPr/>
              <a:t>‹#›</a:t>
            </a:fld>
            <a:endParaRPr lang="tr-T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7219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A2B7-0A6D-4D11-84AB-DB61454A38FF}" type="datetimeFigureOut">
              <a:rPr lang="tr-TR" smtClean="0">
                <a:uFillTx/>
              </a:rPr>
              <a:pPr/>
              <a:t>30.12.2019</a:t>
            </a:fld>
            <a:endParaRPr lang="tr-TR">
              <a:uFillTx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uFillTx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DEAC-DD28-47BC-9C23-413005E011D2}" type="slidenum">
              <a:rPr lang="tr-TR" smtClean="0">
                <a:uFillTx/>
              </a:rPr>
              <a:pPr/>
              <a:t>‹#›</a:t>
            </a:fld>
            <a:endParaRPr lang="tr-T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6042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A2B7-0A6D-4D11-84AB-DB61454A38FF}" type="datetimeFigureOut">
              <a:rPr lang="tr-TR" smtClean="0">
                <a:uFillTx/>
              </a:rPr>
              <a:pPr/>
              <a:t>30.12.2019</a:t>
            </a:fld>
            <a:endParaRPr lang="tr-TR">
              <a:uFillTx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uFillTx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DEAC-DD28-47BC-9C23-413005E011D2}" type="slidenum">
              <a:rPr lang="tr-TR" smtClean="0">
                <a:uFillTx/>
              </a:rPr>
              <a:pPr/>
              <a:t>‹#›</a:t>
            </a:fld>
            <a:endParaRPr lang="tr-T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60229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A2B7-0A6D-4D11-84AB-DB61454A38FF}" type="datetimeFigureOut">
              <a:rPr lang="tr-TR" smtClean="0">
                <a:uFillTx/>
              </a:rPr>
              <a:pPr/>
              <a:t>30.12.2019</a:t>
            </a:fld>
            <a:endParaRPr lang="tr-TR">
              <a:uFillTx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uFillTx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DEAC-DD28-47BC-9C23-413005E011D2}" type="slidenum">
              <a:rPr lang="tr-TR" smtClean="0">
                <a:uFillTx/>
              </a:rPr>
              <a:pPr/>
              <a:t>‹#›</a:t>
            </a:fld>
            <a:endParaRPr lang="tr-T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7088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A2B7-0A6D-4D11-84AB-DB61454A38FF}" type="datetimeFigureOut">
              <a:rPr lang="tr-TR" smtClean="0">
                <a:uFillTx/>
              </a:rPr>
              <a:pPr/>
              <a:t>30.12.2019</a:t>
            </a:fld>
            <a:endParaRPr lang="tr-TR">
              <a:uFillTx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uFillTx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DEAC-DD28-47BC-9C23-413005E011D2}" type="slidenum">
              <a:rPr lang="tr-TR" smtClean="0">
                <a:uFillTx/>
              </a:rPr>
              <a:pPr/>
              <a:t>‹#›</a:t>
            </a:fld>
            <a:endParaRPr lang="tr-T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65361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A2B7-0A6D-4D11-84AB-DB61454A38FF}" type="datetimeFigureOut">
              <a:rPr lang="tr-TR" smtClean="0">
                <a:uFillTx/>
              </a:rPr>
              <a:pPr/>
              <a:t>30.12.2019</a:t>
            </a:fld>
            <a:endParaRPr lang="tr-TR">
              <a:uFillTx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uFillTx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DEAC-DD28-47BC-9C23-413005E011D2}" type="slidenum">
              <a:rPr lang="tr-TR" smtClean="0">
                <a:uFillTx/>
              </a:rPr>
              <a:pPr/>
              <a:t>‹#›</a:t>
            </a:fld>
            <a:endParaRPr lang="tr-T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75206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A2B7-0A6D-4D11-84AB-DB61454A38FF}" type="datetimeFigureOut">
              <a:rPr lang="tr-TR" smtClean="0">
                <a:uFillTx/>
              </a:rPr>
              <a:pPr/>
              <a:t>30.12.2019</a:t>
            </a:fld>
            <a:endParaRPr lang="tr-TR">
              <a:uFillTx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uFillTx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DEAC-DD28-47BC-9C23-413005E011D2}" type="slidenum">
              <a:rPr lang="tr-TR" smtClean="0">
                <a:uFillTx/>
              </a:rPr>
              <a:pPr/>
              <a:t>‹#›</a:t>
            </a:fld>
            <a:endParaRPr lang="tr-T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59258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A2B7-0A6D-4D11-84AB-DB61454A38FF}" type="datetimeFigureOut">
              <a:rPr lang="tr-TR" smtClean="0">
                <a:uFillTx/>
              </a:rPr>
              <a:pPr/>
              <a:t>30.12.2019</a:t>
            </a:fld>
            <a:endParaRPr lang="tr-TR">
              <a:uFillTx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uFillTx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DEAC-DD28-47BC-9C23-413005E011D2}" type="slidenum">
              <a:rPr lang="tr-TR" smtClean="0">
                <a:uFillTx/>
              </a:rPr>
              <a:pPr/>
              <a:t>‹#›</a:t>
            </a:fld>
            <a:endParaRPr lang="tr-T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07805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5A2B7-0A6D-4D11-84AB-DB61454A38FF}" type="datetimeFigureOut">
              <a:rPr lang="tr-TR" smtClean="0">
                <a:uFillTx/>
              </a:rPr>
              <a:pPr/>
              <a:t>30.12.2019</a:t>
            </a:fld>
            <a:endParaRPr lang="tr-TR">
              <a:uFillTx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uFillTx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DEAC-DD28-47BC-9C23-413005E011D2}" type="slidenum">
              <a:rPr lang="tr-TR" smtClean="0">
                <a:uFillTx/>
              </a:rPr>
              <a:pPr/>
              <a:t>‹#›</a:t>
            </a:fld>
            <a:endParaRPr lang="tr-T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61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54488" y="1600200"/>
            <a:ext cx="7472151" cy="365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SEMICONDUCTOR QUANTUM DOTS AS FLUORESCENT PROBES FOR IN VITRO AND</a:t>
            </a:r>
            <a:r>
              <a:rPr lang="tr-TR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tr-TR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IN VIVO BIO-MOLECULAR AND CELLULAR IMAGING</a:t>
            </a:r>
            <a:endParaRPr lang="tr-TR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760677" y="832338"/>
            <a:ext cx="4003429" cy="5759531"/>
          </a:xfrm>
        </p:spPr>
        <p:txBody>
          <a:bodyPr>
            <a:normAutofit fontScale="85000" lnSpcReduction="20000"/>
          </a:bodyPr>
          <a:lstStyle/>
          <a:p>
            <a:r>
              <a:rPr lang="tr-TR" sz="3300" dirty="0" smtClean="0">
                <a:latin typeface="AR CENA" panose="02000000000000000000" pitchFamily="2" charset="0"/>
              </a:rPr>
              <a:t>As </a:t>
            </a:r>
            <a:r>
              <a:rPr lang="tr-TR" sz="3300" dirty="0" err="1" smtClean="0">
                <a:latin typeface="AR CENA" panose="02000000000000000000" pitchFamily="2" charset="0"/>
              </a:rPr>
              <a:t>the</a:t>
            </a:r>
            <a:r>
              <a:rPr lang="tr-TR" sz="3300" dirty="0" smtClean="0">
                <a:latin typeface="AR CENA" panose="02000000000000000000" pitchFamily="2" charset="0"/>
              </a:rPr>
              <a:t> size of </a:t>
            </a:r>
            <a:r>
              <a:rPr lang="tr-TR" sz="3300" dirty="0" err="1" smtClean="0">
                <a:latin typeface="AR CENA" panose="02000000000000000000" pitchFamily="2" charset="0"/>
              </a:rPr>
              <a:t>the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semiconductor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material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approaches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the</a:t>
            </a:r>
            <a:r>
              <a:rPr lang="tr-TR" sz="3300" dirty="0" smtClean="0">
                <a:latin typeface="AR CENA" panose="02000000000000000000" pitchFamily="2" charset="0"/>
              </a:rPr>
              <a:t> size of </a:t>
            </a:r>
            <a:r>
              <a:rPr lang="tr-TR" sz="3300" dirty="0" err="1" smtClean="0">
                <a:latin typeface="AR CENA" panose="02000000000000000000" pitchFamily="2" charset="0"/>
              </a:rPr>
              <a:t>its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exciton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bohr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radius</a:t>
            </a:r>
            <a:r>
              <a:rPr lang="tr-TR" sz="3300" dirty="0" smtClean="0">
                <a:latin typeface="AR CENA" panose="02000000000000000000" pitchFamily="2" charset="0"/>
              </a:rPr>
              <a:t>, </a:t>
            </a:r>
            <a:r>
              <a:rPr lang="tr-TR" sz="3300" dirty="0" err="1" smtClean="0">
                <a:latin typeface="AR CENA" panose="02000000000000000000" pitchFamily="2" charset="0"/>
              </a:rPr>
              <a:t>the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energy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levels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become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discrete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and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the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nanocrystal</a:t>
            </a:r>
            <a:r>
              <a:rPr lang="tr-TR" sz="3300" dirty="0" smtClean="0">
                <a:latin typeface="AR CENA" panose="02000000000000000000" pitchFamily="2" charset="0"/>
              </a:rPr>
              <a:t> is </a:t>
            </a:r>
            <a:r>
              <a:rPr lang="tr-TR" sz="3300" dirty="0" err="1" smtClean="0">
                <a:latin typeface="AR CENA" panose="02000000000000000000" pitchFamily="2" charset="0"/>
              </a:rPr>
              <a:t>called</a:t>
            </a:r>
            <a:r>
              <a:rPr lang="tr-TR" sz="3300" dirty="0" smtClean="0">
                <a:latin typeface="AR CENA" panose="02000000000000000000" pitchFamily="2" charset="0"/>
              </a:rPr>
              <a:t> a QD.</a:t>
            </a:r>
          </a:p>
          <a:p>
            <a:pPr>
              <a:buNone/>
            </a:pPr>
            <a:endParaRPr lang="tr-TR" sz="3300" dirty="0" smtClean="0">
              <a:latin typeface="AR CENA" panose="02000000000000000000" pitchFamily="2" charset="0"/>
            </a:endParaRPr>
          </a:p>
          <a:p>
            <a:r>
              <a:rPr lang="tr-TR" sz="3300" dirty="0" err="1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Quantum</a:t>
            </a:r>
            <a:r>
              <a:rPr lang="tr-TR" sz="3300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confinement</a:t>
            </a:r>
            <a:r>
              <a:rPr lang="tr-TR" sz="3300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effect</a:t>
            </a:r>
            <a:r>
              <a:rPr lang="tr-TR" sz="3300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:</a:t>
            </a:r>
          </a:p>
          <a:p>
            <a:pPr>
              <a:buNone/>
            </a:pPr>
            <a:r>
              <a:rPr lang="tr-TR" sz="3300" dirty="0" smtClean="0">
                <a:latin typeface="AR CENA" panose="02000000000000000000" pitchFamily="2" charset="0"/>
              </a:rPr>
              <a:t>       </a:t>
            </a:r>
            <a:r>
              <a:rPr lang="tr-TR" sz="3300" dirty="0" err="1" smtClean="0">
                <a:latin typeface="AR CENA" panose="02000000000000000000" pitchFamily="2" charset="0"/>
              </a:rPr>
              <a:t>Due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to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the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dimension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effect</a:t>
            </a:r>
            <a:r>
              <a:rPr lang="tr-TR" sz="3300" dirty="0" smtClean="0">
                <a:latin typeface="AR CENA" panose="02000000000000000000" pitchFamily="2" charset="0"/>
              </a:rPr>
              <a:t>, </a:t>
            </a:r>
            <a:r>
              <a:rPr lang="tr-TR" sz="3300" dirty="0" err="1" smtClean="0">
                <a:latin typeface="AR CENA" panose="02000000000000000000" pitchFamily="2" charset="0"/>
              </a:rPr>
              <a:t>the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behavior</a:t>
            </a:r>
            <a:r>
              <a:rPr lang="tr-TR" sz="3300" dirty="0" smtClean="0">
                <a:latin typeface="AR CENA" panose="02000000000000000000" pitchFamily="2" charset="0"/>
              </a:rPr>
              <a:t> of </a:t>
            </a:r>
            <a:r>
              <a:rPr lang="tr-TR" sz="3300" dirty="0" err="1" smtClean="0">
                <a:latin typeface="AR CENA" panose="02000000000000000000" pitchFamily="2" charset="0"/>
              </a:rPr>
              <a:t>electrons</a:t>
            </a:r>
            <a:r>
              <a:rPr lang="tr-TR" sz="3300" dirty="0" smtClean="0">
                <a:latin typeface="AR CENA" panose="02000000000000000000" pitchFamily="2" charset="0"/>
              </a:rPr>
              <a:t> in </a:t>
            </a:r>
            <a:r>
              <a:rPr lang="tr-TR" sz="3300" dirty="0" err="1" smtClean="0">
                <a:latin typeface="AR CENA" panose="02000000000000000000" pitchFamily="2" charset="0"/>
              </a:rPr>
              <a:t>QDs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differs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from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that</a:t>
            </a:r>
            <a:r>
              <a:rPr lang="tr-TR" sz="3300" dirty="0" smtClean="0">
                <a:latin typeface="AR CENA" panose="02000000000000000000" pitchFamily="2" charset="0"/>
              </a:rPr>
              <a:t> in </a:t>
            </a:r>
            <a:r>
              <a:rPr lang="tr-TR" sz="3300" dirty="0" err="1" smtClean="0">
                <a:latin typeface="AR CENA" panose="02000000000000000000" pitchFamily="2" charset="0"/>
              </a:rPr>
              <a:t>the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bulk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material</a:t>
            </a:r>
            <a:r>
              <a:rPr lang="tr-TR" sz="3300" dirty="0" smtClean="0">
                <a:latin typeface="AR CENA" panose="02000000000000000000" pitchFamily="2" charset="0"/>
              </a:rPr>
              <a:t>, </a:t>
            </a:r>
            <a:r>
              <a:rPr lang="tr-TR" sz="3300" dirty="0" err="1" smtClean="0">
                <a:latin typeface="AR CENA" panose="02000000000000000000" pitchFamily="2" charset="0"/>
              </a:rPr>
              <a:t>this</a:t>
            </a:r>
            <a:r>
              <a:rPr lang="tr-TR" sz="3300" dirty="0" smtClean="0">
                <a:latin typeface="AR CENA" panose="02000000000000000000" pitchFamily="2" charset="0"/>
              </a:rPr>
              <a:t> is </a:t>
            </a:r>
            <a:r>
              <a:rPr lang="tr-TR" sz="3300" dirty="0" err="1" smtClean="0">
                <a:latin typeface="AR CENA" panose="02000000000000000000" pitchFamily="2" charset="0"/>
              </a:rPr>
              <a:t>called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the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quantum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confinement</a:t>
            </a:r>
            <a:r>
              <a:rPr lang="tr-TR" sz="3300" dirty="0" smtClean="0">
                <a:latin typeface="AR CENA" panose="02000000000000000000" pitchFamily="2" charset="0"/>
              </a:rPr>
              <a:t> </a:t>
            </a:r>
            <a:r>
              <a:rPr lang="tr-TR" sz="3300" dirty="0" err="1" smtClean="0">
                <a:latin typeface="AR CENA" panose="02000000000000000000" pitchFamily="2" charset="0"/>
              </a:rPr>
              <a:t>effect</a:t>
            </a:r>
            <a:r>
              <a:rPr lang="tr-TR" sz="3300" dirty="0" smtClean="0">
                <a:latin typeface="AR CENA" panose="02000000000000000000" pitchFamily="2" charset="0"/>
              </a:rPr>
              <a:t>.</a:t>
            </a:r>
          </a:p>
          <a:p>
            <a:pPr>
              <a:buNone/>
            </a:pPr>
            <a:r>
              <a:rPr lang="tr-TR" dirty="0" smtClean="0"/>
              <a:t>     </a:t>
            </a:r>
          </a:p>
        </p:txBody>
      </p:sp>
      <p:pic>
        <p:nvPicPr>
          <p:cNvPr id="4" name="Picture 3" descr="C:\Users\User\Desktop\3-s2.0-B9780081019757000038-f03-03-9780081019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907" y="887481"/>
            <a:ext cx="6409957" cy="411827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266092" y="5298831"/>
            <a:ext cx="611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smaller the QD, the higher the band gap energy.</a:t>
            </a:r>
            <a:endParaRPr lang="tr-T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7344" y="885618"/>
            <a:ext cx="4988511" cy="5726721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838200" y="271341"/>
            <a:ext cx="10515600" cy="1029921"/>
          </a:xfrm>
        </p:spPr>
        <p:txBody>
          <a:bodyPr/>
          <a:lstStyle/>
          <a:p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Process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 of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biofunctionalisation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 ;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0615" y="148643"/>
            <a:ext cx="10515600" cy="1381616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Synthesis</a:t>
            </a:r>
            <a:endParaRPr lang="tr-T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711570"/>
            <a:ext cx="3036276" cy="452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ORGANIC</a:t>
            </a:r>
          </a:p>
          <a:p>
            <a:pPr>
              <a:buNone/>
            </a:pPr>
            <a:r>
              <a:rPr lang="tr-TR" dirty="0" err="1" smtClean="0">
                <a:latin typeface="AR CENA" panose="02000000000000000000" pitchFamily="2" charset="0"/>
              </a:rPr>
              <a:t>İnvolves</a:t>
            </a:r>
            <a:r>
              <a:rPr lang="tr-TR" dirty="0" smtClean="0">
                <a:latin typeface="AR CENA" panose="02000000000000000000" pitchFamily="2" charset="0"/>
              </a:rPr>
              <a:t>:</a:t>
            </a:r>
          </a:p>
          <a:p>
            <a:pPr>
              <a:buNone/>
            </a:pPr>
            <a:r>
              <a:rPr lang="tr-TR" dirty="0" smtClean="0">
                <a:latin typeface="AR CENA" panose="02000000000000000000" pitchFamily="2" charset="0"/>
              </a:rPr>
              <a:t>  </a:t>
            </a:r>
            <a:r>
              <a:rPr lang="tr-TR" dirty="0" err="1" smtClean="0">
                <a:latin typeface="AR CENA" panose="02000000000000000000" pitchFamily="2" charset="0"/>
              </a:rPr>
              <a:t>high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tr-TR" dirty="0" err="1" smtClean="0">
                <a:latin typeface="AR CENA" panose="02000000000000000000" pitchFamily="2" charset="0"/>
              </a:rPr>
              <a:t>temperature</a:t>
            </a:r>
            <a:endParaRPr lang="tr-TR" dirty="0" smtClean="0">
              <a:latin typeface="AR CENA" panose="02000000000000000000" pitchFamily="2" charset="0"/>
            </a:endParaRPr>
          </a:p>
          <a:p>
            <a:pPr>
              <a:buNone/>
            </a:pPr>
            <a:r>
              <a:rPr lang="tr-TR" dirty="0" smtClean="0">
                <a:latin typeface="AR CENA" panose="02000000000000000000" pitchFamily="2" charset="0"/>
              </a:rPr>
              <a:t>  </a:t>
            </a:r>
            <a:r>
              <a:rPr lang="tr-TR" dirty="0" err="1" smtClean="0">
                <a:latin typeface="AR CENA" panose="02000000000000000000" pitchFamily="2" charset="0"/>
              </a:rPr>
              <a:t>surfactant</a:t>
            </a:r>
            <a:endParaRPr lang="tr-TR" dirty="0" smtClean="0">
              <a:latin typeface="AR CENA" panose="02000000000000000000" pitchFamily="2" charset="0"/>
            </a:endParaRPr>
          </a:p>
          <a:p>
            <a:pPr>
              <a:buNone/>
            </a:pPr>
            <a:endParaRPr lang="tr-TR" dirty="0" smtClean="0">
              <a:latin typeface="AR CENA" panose="02000000000000000000" pitchFamily="2" charset="0"/>
            </a:endParaRPr>
          </a:p>
          <a:p>
            <a:pPr>
              <a:buNone/>
            </a:pPr>
            <a:r>
              <a:rPr lang="tr-TR" dirty="0" smtClean="0">
                <a:latin typeface="AR CENA" panose="02000000000000000000" pitchFamily="2" charset="0"/>
              </a:rPr>
              <a:t>-</a:t>
            </a:r>
            <a:r>
              <a:rPr lang="tr-TR" dirty="0" err="1" smtClean="0">
                <a:latin typeface="AR CENA" panose="02000000000000000000" pitchFamily="2" charset="0"/>
              </a:rPr>
              <a:t>insoluble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tr-TR" dirty="0" err="1" smtClean="0">
                <a:latin typeface="AR CENA" panose="02000000000000000000" pitchFamily="2" charset="0"/>
              </a:rPr>
              <a:t>QDs</a:t>
            </a:r>
            <a:r>
              <a:rPr lang="tr-TR" dirty="0" smtClean="0">
                <a:latin typeface="AR CENA" panose="02000000000000000000" pitchFamily="2" charset="0"/>
              </a:rPr>
              <a:t> in </a:t>
            </a:r>
            <a:r>
              <a:rPr lang="tr-TR" dirty="0" err="1" smtClean="0">
                <a:latin typeface="AR CENA" panose="02000000000000000000" pitchFamily="2" charset="0"/>
              </a:rPr>
              <a:t>aqeous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tr-TR" dirty="0" err="1" smtClean="0">
                <a:latin typeface="AR CENA" panose="02000000000000000000" pitchFamily="2" charset="0"/>
              </a:rPr>
              <a:t>media</a:t>
            </a:r>
            <a:endParaRPr lang="tr-TR" dirty="0" smtClean="0">
              <a:latin typeface="AR CENA" panose="02000000000000000000" pitchFamily="2" charset="0"/>
            </a:endParaRPr>
          </a:p>
          <a:p>
            <a:pPr>
              <a:buNone/>
            </a:pPr>
            <a:endParaRPr lang="tr-TR" dirty="0">
              <a:latin typeface="AR CENA" panose="02000000000000000000" pitchFamily="2" charset="0"/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>
            <a:off x="6050296" y="1135795"/>
            <a:ext cx="0" cy="505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>
            <a:off x="7386333" y="1313778"/>
            <a:ext cx="1745943" cy="432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rot="10800000" flipV="1">
            <a:off x="2954215" y="1325502"/>
            <a:ext cx="1970272" cy="315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 İçerik Yer Tutucusu"/>
          <p:cNvSpPr txBox="1">
            <a:spLocks/>
          </p:cNvSpPr>
          <p:nvPr/>
        </p:nvSpPr>
        <p:spPr>
          <a:xfrm>
            <a:off x="4168349" y="1826881"/>
            <a:ext cx="3217984" cy="5170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51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AR CENA" panose="02000000000000000000" pitchFamily="2" charset="0"/>
              </a:rPr>
              <a:t>AQEOUS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+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simpler</a:t>
            </a:r>
            <a:endParaRPr lang="tr-TR" sz="4500" dirty="0" smtClean="0">
              <a:latin typeface="AR CENA" panose="02000000000000000000" pitchFamily="2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+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cheaper</a:t>
            </a:r>
            <a:endParaRPr kumimoji="0" lang="tr-TR" sz="4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anose="02000000000000000000" pitchFamily="2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4500" dirty="0" smtClean="0">
                <a:latin typeface="AR CENA" panose="02000000000000000000" pitchFamily="2" charset="0"/>
              </a:rPr>
              <a:t>+</a:t>
            </a:r>
            <a:r>
              <a:rPr lang="tr-TR" sz="4500" dirty="0" err="1" smtClean="0">
                <a:latin typeface="AR CENA" panose="02000000000000000000" pitchFamily="2" charset="0"/>
              </a:rPr>
              <a:t>reproducible</a:t>
            </a:r>
            <a:r>
              <a:rPr lang="tr-TR" sz="4500" dirty="0" smtClean="0">
                <a:latin typeface="AR CENA" panose="02000000000000000000" pitchFamily="2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tr-TR" sz="4500" dirty="0" smtClean="0">
                <a:latin typeface="AR CENA" panose="02000000000000000000" pitchFamily="2" charset="0"/>
              </a:rPr>
              <a:t>+</a:t>
            </a:r>
            <a:r>
              <a:rPr lang="tr-TR" sz="4500" dirty="0" err="1" smtClean="0">
                <a:latin typeface="AR CENA" panose="02000000000000000000" pitchFamily="2" charset="0"/>
              </a:rPr>
              <a:t>water</a:t>
            </a:r>
            <a:r>
              <a:rPr lang="tr-TR" sz="4500" dirty="0" smtClean="0">
                <a:latin typeface="AR CENA" panose="02000000000000000000" pitchFamily="2" charset="0"/>
              </a:rPr>
              <a:t> </a:t>
            </a:r>
            <a:r>
              <a:rPr lang="tr-TR" sz="4500" dirty="0" err="1" smtClean="0">
                <a:latin typeface="AR CENA" panose="02000000000000000000" pitchFamily="2" charset="0"/>
              </a:rPr>
              <a:t>soluble</a:t>
            </a:r>
            <a:r>
              <a:rPr lang="tr-TR" sz="4500" dirty="0" smtClean="0">
                <a:latin typeface="AR CENA" panose="02000000000000000000" pitchFamily="2" charset="0"/>
              </a:rPr>
              <a:t> </a:t>
            </a:r>
            <a:r>
              <a:rPr lang="tr-TR" sz="4500" dirty="0" err="1" smtClean="0">
                <a:latin typeface="AR CENA" panose="02000000000000000000" pitchFamily="2" charset="0"/>
              </a:rPr>
              <a:t>QDs</a:t>
            </a:r>
            <a:endParaRPr lang="tr-TR" sz="4500" dirty="0" smtClean="0">
              <a:latin typeface="AR CENA" panose="02000000000000000000" pitchFamily="2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4500" dirty="0" smtClean="0">
                <a:latin typeface="AR CENA" panose="02000000000000000000" pitchFamily="2" charset="0"/>
              </a:rPr>
              <a:t>-</a:t>
            </a:r>
            <a:r>
              <a:rPr lang="tr-TR" sz="4500" dirty="0" err="1" smtClean="0">
                <a:latin typeface="AR CENA" panose="02000000000000000000" pitchFamily="2" charset="0"/>
              </a:rPr>
              <a:t>crystallinity</a:t>
            </a:r>
            <a:endParaRPr lang="tr-TR" sz="4500" dirty="0" smtClean="0">
              <a:latin typeface="AR CENA" panose="02000000000000000000" pitchFamily="2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4500" dirty="0" smtClean="0">
                <a:latin typeface="AR CENA" panose="02000000000000000000" pitchFamily="2" charset="0"/>
              </a:rPr>
              <a:t>- </a:t>
            </a:r>
            <a:r>
              <a:rPr lang="tr-TR" sz="4500" dirty="0" err="1" smtClean="0">
                <a:latin typeface="AR CENA" panose="02000000000000000000" pitchFamily="2" charset="0"/>
              </a:rPr>
              <a:t>quantum</a:t>
            </a:r>
            <a:r>
              <a:rPr lang="tr-TR" sz="4500" dirty="0" smtClean="0">
                <a:latin typeface="AR CENA" panose="02000000000000000000" pitchFamily="2" charset="0"/>
              </a:rPr>
              <a:t> </a:t>
            </a:r>
            <a:r>
              <a:rPr lang="tr-TR" sz="4500" dirty="0" err="1" smtClean="0">
                <a:latin typeface="AR CENA" panose="02000000000000000000" pitchFamily="2" charset="0"/>
              </a:rPr>
              <a:t>yields</a:t>
            </a:r>
            <a:endParaRPr lang="tr-TR" sz="4500" dirty="0" smtClean="0">
              <a:latin typeface="AR CENA" panose="02000000000000000000" pitchFamily="2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4500" dirty="0" smtClean="0">
                <a:latin typeface="AR CENA" panose="02000000000000000000" pitchFamily="2" charset="0"/>
              </a:rPr>
              <a:t>- FWHM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4500" dirty="0" smtClean="0">
                <a:latin typeface="AR CENA" panose="02000000000000000000" pitchFamily="2" charset="0"/>
              </a:rPr>
              <a:t>- </a:t>
            </a:r>
            <a:r>
              <a:rPr lang="tr-TR" sz="4500" dirty="0" err="1" smtClean="0">
                <a:latin typeface="AR CENA" panose="02000000000000000000" pitchFamily="2" charset="0"/>
              </a:rPr>
              <a:t>reaction</a:t>
            </a:r>
            <a:r>
              <a:rPr lang="tr-TR" sz="4500" dirty="0" smtClean="0">
                <a:latin typeface="AR CENA" panose="02000000000000000000" pitchFamily="2" charset="0"/>
              </a:rPr>
              <a:t> </a:t>
            </a:r>
            <a:r>
              <a:rPr lang="tr-TR" sz="4500" dirty="0" err="1" smtClean="0">
                <a:latin typeface="AR CENA" panose="02000000000000000000" pitchFamily="2" charset="0"/>
              </a:rPr>
              <a:t>times</a:t>
            </a:r>
            <a:endParaRPr lang="tr-TR" sz="4500" dirty="0" smtClean="0">
              <a:latin typeface="AR CENA" panose="02000000000000000000" pitchFamily="2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4500" dirty="0" smtClean="0">
                <a:latin typeface="AR CENA" panose="02000000000000000000" pitchFamily="2" charset="0"/>
              </a:rPr>
              <a:t>-</a:t>
            </a:r>
            <a:r>
              <a:rPr lang="tr-TR" sz="4500" dirty="0" err="1" smtClean="0">
                <a:latin typeface="AR CENA" panose="02000000000000000000" pitchFamily="2" charset="0"/>
              </a:rPr>
              <a:t>preparation</a:t>
            </a:r>
            <a:r>
              <a:rPr lang="tr-TR" sz="4500" dirty="0" smtClean="0">
                <a:latin typeface="AR CENA" panose="02000000000000000000" pitchFamily="2" charset="0"/>
              </a:rPr>
              <a:t> is time-</a:t>
            </a:r>
            <a:r>
              <a:rPr lang="tr-TR" sz="4500" dirty="0" err="1" smtClean="0">
                <a:latin typeface="AR CENA" panose="02000000000000000000" pitchFamily="2" charset="0"/>
              </a:rPr>
              <a:t>consuming</a:t>
            </a:r>
            <a:endParaRPr lang="tr-TR" sz="4500" dirty="0" smtClean="0">
              <a:latin typeface="AR CENA" panose="02000000000000000000" pitchFamily="2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    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İçerik Yer Tutucusu"/>
          <p:cNvSpPr txBox="1">
            <a:spLocks/>
          </p:cNvSpPr>
          <p:nvPr/>
        </p:nvSpPr>
        <p:spPr>
          <a:xfrm>
            <a:off x="7948246" y="1826881"/>
            <a:ext cx="3727938" cy="4525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 CENA" panose="02000000000000000000" pitchFamily="2" charset="0"/>
              </a:rPr>
              <a:t>MICROWAVE ASSISTED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 CENA" panose="02000000000000000000" pitchFamily="2" charset="0"/>
            </a:endParaRPr>
          </a:p>
          <a:p>
            <a:r>
              <a:rPr lang="en-US" sz="2400" dirty="0" smtClean="0">
                <a:latin typeface="AR CENA" panose="02000000000000000000" pitchFamily="2" charset="0"/>
              </a:rPr>
              <a:t>based on microwave irradiation with controllable temperatures.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400" dirty="0" smtClean="0">
                <a:latin typeface="AR CENA" panose="02000000000000000000" pitchFamily="2" charset="0"/>
              </a:rPr>
              <a:t>+</a:t>
            </a:r>
            <a:r>
              <a:rPr lang="tr-TR" sz="2400" dirty="0" err="1" smtClean="0">
                <a:latin typeface="AR CENA" panose="02000000000000000000" pitchFamily="2" charset="0"/>
              </a:rPr>
              <a:t>reduced</a:t>
            </a:r>
            <a:r>
              <a:rPr lang="tr-TR" sz="2400" dirty="0" smtClean="0">
                <a:latin typeface="AR CENA" panose="02000000000000000000" pitchFamily="2" charset="0"/>
              </a:rPr>
              <a:t> </a:t>
            </a:r>
            <a:r>
              <a:rPr lang="tr-TR" sz="2400" dirty="0" err="1" smtClean="0">
                <a:latin typeface="AR CENA" panose="02000000000000000000" pitchFamily="2" charset="0"/>
              </a:rPr>
              <a:t>toxicity</a:t>
            </a:r>
            <a:endParaRPr lang="tr-TR" sz="2400" dirty="0" smtClean="0">
              <a:latin typeface="AR CENA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+</a:t>
            </a:r>
            <a:r>
              <a:rPr lang="tr-TR" sz="2400" dirty="0" smtClean="0">
                <a:latin typeface="AR CENA" panose="02000000000000000000" pitchFamily="2" charset="0"/>
              </a:rPr>
              <a:t>g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ood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 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reproducibility</a:t>
            </a:r>
            <a:endParaRPr kumimoji="0" lang="tr-T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+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cheap</a:t>
            </a:r>
            <a:endParaRPr kumimoji="0" lang="tr-T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400" baseline="0" dirty="0" smtClean="0">
                <a:latin typeface="AR CENA" panose="02000000000000000000" pitchFamily="2" charset="0"/>
              </a:rPr>
              <a:t>+</a:t>
            </a:r>
            <a:r>
              <a:rPr lang="tr-TR" sz="2400" baseline="0" dirty="0" err="1" smtClean="0">
                <a:latin typeface="AR CENA" panose="02000000000000000000" pitchFamily="2" charset="0"/>
              </a:rPr>
              <a:t>good</a:t>
            </a:r>
            <a:r>
              <a:rPr lang="tr-TR" sz="2400" baseline="0" dirty="0" smtClean="0">
                <a:latin typeface="AR CENA" panose="02000000000000000000" pitchFamily="2" charset="0"/>
              </a:rPr>
              <a:t> </a:t>
            </a:r>
            <a:r>
              <a:rPr lang="tr-TR" sz="2400" baseline="0" dirty="0" err="1" smtClean="0">
                <a:latin typeface="AR CENA" panose="02000000000000000000" pitchFamily="2" charset="0"/>
              </a:rPr>
              <a:t>water</a:t>
            </a:r>
            <a:r>
              <a:rPr lang="tr-TR" sz="2400" dirty="0" smtClean="0">
                <a:latin typeface="AR CENA" panose="02000000000000000000" pitchFamily="2" charset="0"/>
              </a:rPr>
              <a:t> </a:t>
            </a:r>
            <a:r>
              <a:rPr lang="tr-TR" sz="2400" dirty="0" err="1" smtClean="0">
                <a:latin typeface="AR CENA" panose="02000000000000000000" pitchFamily="2" charset="0"/>
              </a:rPr>
              <a:t>solubility</a:t>
            </a:r>
            <a:endParaRPr lang="tr-TR" sz="2400" dirty="0" smtClean="0">
              <a:latin typeface="AR CENA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+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stability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400" dirty="0" smtClean="0">
                <a:latin typeface="AR CENA" panose="02000000000000000000" pitchFamily="2" charset="0"/>
              </a:rPr>
              <a:t>+</a:t>
            </a:r>
            <a:r>
              <a:rPr lang="tr-TR" sz="2400" dirty="0" err="1" smtClean="0">
                <a:latin typeface="AR CENA" panose="02000000000000000000" pitchFamily="2" charset="0"/>
              </a:rPr>
              <a:t>biocompatibility</a:t>
            </a:r>
            <a:endParaRPr lang="tr-TR" sz="2400" dirty="0" smtClean="0">
              <a:latin typeface="AR CENA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anose="02000000000000000000" pitchFamily="2" charset="0"/>
              </a:rPr>
              <a:t>                                   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3739" y="149260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SOLUBILISATION: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0641" y="17252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 CENA" panose="02000000000000000000" pitchFamily="2" charset="0"/>
              </a:rPr>
              <a:t>As </a:t>
            </a:r>
            <a:r>
              <a:rPr lang="en-US" dirty="0">
                <a:latin typeface="AR CENA" panose="02000000000000000000" pitchFamily="2" charset="0"/>
              </a:rPr>
              <a:t>most QDs are </a:t>
            </a:r>
            <a:r>
              <a:rPr lang="en-US" dirty="0" smtClean="0">
                <a:latin typeface="AR CENA" panose="02000000000000000000" pitchFamily="2" charset="0"/>
              </a:rPr>
              <a:t>synthesized</a:t>
            </a:r>
            <a:endParaRPr lang="tr-TR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AR CENA" panose="02000000000000000000" pitchFamily="2" charset="0"/>
              </a:rPr>
              <a:t>by </a:t>
            </a:r>
            <a:r>
              <a:rPr lang="en-US" dirty="0" err="1" smtClean="0">
                <a:latin typeface="AR CENA" panose="02000000000000000000" pitchFamily="2" charset="0"/>
              </a:rPr>
              <a:t>theorganic</a:t>
            </a:r>
            <a:r>
              <a:rPr lang="en-US" dirty="0" smtClean="0">
                <a:latin typeface="AR CENA" panose="02000000000000000000" pitchFamily="2" charset="0"/>
              </a:rPr>
              <a:t> </a:t>
            </a:r>
            <a:r>
              <a:rPr lang="en-US" dirty="0">
                <a:latin typeface="AR CENA" panose="02000000000000000000" pitchFamily="2" charset="0"/>
              </a:rPr>
              <a:t>route, </a:t>
            </a:r>
            <a:endParaRPr lang="tr-TR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AR CENA" panose="02000000000000000000" pitchFamily="2" charset="0"/>
              </a:rPr>
              <a:t>their </a:t>
            </a:r>
            <a:r>
              <a:rPr lang="en-US" dirty="0">
                <a:latin typeface="AR CENA" panose="02000000000000000000" pitchFamily="2" charset="0"/>
              </a:rPr>
              <a:t>hydrophobic </a:t>
            </a:r>
            <a:endParaRPr lang="tr-TR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AR CENA" panose="02000000000000000000" pitchFamily="2" charset="0"/>
              </a:rPr>
              <a:t>surface </a:t>
            </a:r>
            <a:r>
              <a:rPr lang="en-US" dirty="0">
                <a:latin typeface="AR CENA" panose="02000000000000000000" pitchFamily="2" charset="0"/>
              </a:rPr>
              <a:t>chemistry makes </a:t>
            </a:r>
            <a:endParaRPr lang="tr-TR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AR CENA" panose="02000000000000000000" pitchFamily="2" charset="0"/>
              </a:rPr>
              <a:t>them </a:t>
            </a:r>
            <a:r>
              <a:rPr lang="en-US" dirty="0">
                <a:latin typeface="AR CENA" panose="02000000000000000000" pitchFamily="2" charset="0"/>
              </a:rPr>
              <a:t>insoluble </a:t>
            </a:r>
            <a:r>
              <a:rPr lang="en-US" dirty="0" smtClean="0">
                <a:latin typeface="AR CENA" panose="02000000000000000000" pitchFamily="2" charset="0"/>
              </a:rPr>
              <a:t>in aqueous</a:t>
            </a:r>
            <a:endParaRPr lang="tr-TR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AR CENA" panose="02000000000000000000" pitchFamily="2" charset="0"/>
              </a:rPr>
              <a:t>biological </a:t>
            </a:r>
            <a:r>
              <a:rPr lang="en-US" dirty="0">
                <a:latin typeface="AR CENA" panose="02000000000000000000" pitchFamily="2" charset="0"/>
              </a:rPr>
              <a:t>media. </a:t>
            </a:r>
            <a:endParaRPr lang="tr-TR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751" y="1643398"/>
            <a:ext cx="6073463" cy="34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636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2991" y="431923"/>
            <a:ext cx="10851524" cy="58807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sz="3000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AR CENA" panose="02000000000000000000" pitchFamily="2" charset="0"/>
              </a:rPr>
              <a:t>The </a:t>
            </a:r>
            <a:r>
              <a:rPr lang="en-US" sz="3000" dirty="0">
                <a:latin typeface="AR CENA" panose="02000000000000000000" pitchFamily="2" charset="0"/>
              </a:rPr>
              <a:t>techniques used to achieve </a:t>
            </a:r>
            <a:r>
              <a:rPr lang="en-US" sz="3000" dirty="0" err="1">
                <a:latin typeface="AR CENA" panose="02000000000000000000" pitchFamily="2" charset="0"/>
              </a:rPr>
              <a:t>solubilisation</a:t>
            </a:r>
            <a:r>
              <a:rPr lang="en-US" sz="3000" dirty="0">
                <a:latin typeface="AR CENA" panose="02000000000000000000" pitchFamily="2" charset="0"/>
              </a:rPr>
              <a:t> include; </a:t>
            </a:r>
          </a:p>
          <a:p>
            <a:pPr marL="0" indent="0">
              <a:buNone/>
            </a:pPr>
            <a:endParaRPr lang="tr-TR" sz="3000" dirty="0" smtClean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Ligand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Exchange method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: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n-US" sz="3000" dirty="0">
                <a:latin typeface="AR CENA" panose="02000000000000000000" pitchFamily="2" charset="0"/>
              </a:rPr>
              <a:t>The ligand exchange method is based on the exchange of the hydrophobic surfactant molecules with bifunctional </a:t>
            </a:r>
            <a:r>
              <a:rPr lang="en-US" sz="3000" dirty="0" smtClean="0">
                <a:latin typeface="AR CENA" panose="02000000000000000000" pitchFamily="2" charset="0"/>
              </a:rPr>
              <a:t>molecules to </a:t>
            </a:r>
            <a:r>
              <a:rPr lang="en-US" sz="3000" dirty="0">
                <a:latin typeface="AR CENA" panose="02000000000000000000" pitchFamily="2" charset="0"/>
              </a:rPr>
              <a:t>bind to the </a:t>
            </a:r>
            <a:r>
              <a:rPr lang="en-US" sz="3000" dirty="0" err="1">
                <a:latin typeface="AR CENA" panose="02000000000000000000" pitchFamily="2" charset="0"/>
              </a:rPr>
              <a:t>ZnS</a:t>
            </a:r>
            <a:r>
              <a:rPr lang="en-US" sz="3000" dirty="0">
                <a:latin typeface="AR CENA" panose="02000000000000000000" pitchFamily="2" charset="0"/>
              </a:rPr>
              <a:t> shell on the QD. </a:t>
            </a:r>
            <a:endParaRPr lang="tr-TR" sz="3000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tr-TR" sz="3000" dirty="0" smtClean="0">
              <a:latin typeface="AR CENA" panose="02000000000000000000" pitchFamily="2" charset="0"/>
            </a:endParaRPr>
          </a:p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Surface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Silanisation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: </a:t>
            </a:r>
          </a:p>
          <a:p>
            <a:pPr marL="0" indent="0">
              <a:buNone/>
            </a:pPr>
            <a:r>
              <a:rPr lang="en-US" sz="3000" dirty="0">
                <a:latin typeface="AR CENA" panose="02000000000000000000" pitchFamily="2" charset="0"/>
              </a:rPr>
              <a:t>Surface </a:t>
            </a:r>
            <a:r>
              <a:rPr lang="en-US" sz="3000" dirty="0" err="1">
                <a:latin typeface="AR CENA" panose="02000000000000000000" pitchFamily="2" charset="0"/>
              </a:rPr>
              <a:t>silanisation</a:t>
            </a:r>
            <a:r>
              <a:rPr lang="en-US" sz="3000" dirty="0">
                <a:latin typeface="AR CENA" panose="02000000000000000000" pitchFamily="2" charset="0"/>
              </a:rPr>
              <a:t> involves the growth of a silica shell around the nanocrystal. </a:t>
            </a:r>
            <a:endParaRPr lang="tr-TR" sz="3000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tr-TR" sz="3000" dirty="0" smtClean="0">
              <a:latin typeface="AR CENA" panose="02000000000000000000" pitchFamily="2" charset="0"/>
            </a:endParaRP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The phase transfer method: </a:t>
            </a:r>
            <a:endParaRPr lang="tr-TR" sz="3000" dirty="0" smtClean="0">
              <a:solidFill>
                <a:schemeClr val="accent1">
                  <a:lumMod val="75000"/>
                </a:schemeClr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tr-TR" sz="3000" dirty="0">
                <a:latin typeface="AR CENA" panose="02000000000000000000" pitchFamily="2" charset="0"/>
              </a:rPr>
              <a:t>U</a:t>
            </a:r>
            <a:r>
              <a:rPr lang="en-US" sz="3000" dirty="0" err="1" smtClean="0">
                <a:latin typeface="AR CENA" panose="02000000000000000000" pitchFamily="2" charset="0"/>
              </a:rPr>
              <a:t>ses</a:t>
            </a:r>
            <a:r>
              <a:rPr lang="en-US" sz="3000" dirty="0" smtClean="0">
                <a:latin typeface="AR CENA" panose="02000000000000000000" pitchFamily="2" charset="0"/>
              </a:rPr>
              <a:t> </a:t>
            </a:r>
            <a:r>
              <a:rPr lang="en-US" sz="3000" dirty="0" err="1">
                <a:latin typeface="AR CENA" panose="02000000000000000000" pitchFamily="2" charset="0"/>
              </a:rPr>
              <a:t>amphiphyllic</a:t>
            </a:r>
            <a:r>
              <a:rPr lang="en-US" sz="3000" dirty="0">
                <a:latin typeface="AR CENA" panose="02000000000000000000" pitchFamily="2" charset="0"/>
              </a:rPr>
              <a:t>  polymers to coat the QD surface. </a:t>
            </a:r>
            <a:endParaRPr lang="tr-TR" sz="3000" dirty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tr-TR" sz="3000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45957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BIOCONJUGATION:</a:t>
            </a:r>
            <a:endParaRPr lang="tr-T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2352" y="1746711"/>
            <a:ext cx="10515600" cy="4351338"/>
          </a:xfrm>
        </p:spPr>
        <p:txBody>
          <a:bodyPr/>
          <a:lstStyle/>
          <a:p>
            <a:r>
              <a:rPr lang="en-US" dirty="0">
                <a:latin typeface="AR CENA" panose="02000000000000000000" pitchFamily="2" charset="0"/>
              </a:rPr>
              <a:t>Once </a:t>
            </a:r>
            <a:r>
              <a:rPr lang="en-US" dirty="0" err="1">
                <a:latin typeface="AR CENA" panose="02000000000000000000" pitchFamily="2" charset="0"/>
              </a:rPr>
              <a:t>solubilisation</a:t>
            </a:r>
            <a:r>
              <a:rPr lang="en-US" dirty="0">
                <a:latin typeface="AR CENA" panose="02000000000000000000" pitchFamily="2" charset="0"/>
              </a:rPr>
              <a:t> has been achieved, QDs can </a:t>
            </a:r>
            <a:r>
              <a:rPr lang="en-US" dirty="0" smtClean="0">
                <a:latin typeface="AR CENA" panose="02000000000000000000" pitchFamily="2" charset="0"/>
              </a:rPr>
              <a:t>be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en-US" dirty="0" err="1" smtClean="0">
                <a:latin typeface="AR CENA" panose="02000000000000000000" pitchFamily="2" charset="0"/>
              </a:rPr>
              <a:t>functionalised</a:t>
            </a:r>
            <a:r>
              <a:rPr lang="en-US" dirty="0" smtClean="0">
                <a:latin typeface="AR CENA" panose="02000000000000000000" pitchFamily="2" charset="0"/>
              </a:rPr>
              <a:t> </a:t>
            </a:r>
            <a:r>
              <a:rPr lang="en-US" dirty="0">
                <a:latin typeface="AR CENA" panose="02000000000000000000" pitchFamily="2" charset="0"/>
              </a:rPr>
              <a:t>by conjugation to a number of </a:t>
            </a:r>
            <a:r>
              <a:rPr lang="en-US" dirty="0" smtClean="0">
                <a:latin typeface="AR CENA" panose="02000000000000000000" pitchFamily="2" charset="0"/>
              </a:rPr>
              <a:t>biological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en-US" dirty="0" smtClean="0">
                <a:latin typeface="AR CENA" panose="02000000000000000000" pitchFamily="2" charset="0"/>
              </a:rPr>
              <a:t>molecules</a:t>
            </a:r>
            <a:r>
              <a:rPr lang="tr-TR" dirty="0" smtClean="0">
                <a:latin typeface="AR CENA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685" y="2948110"/>
            <a:ext cx="6665353" cy="311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673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58292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 smtClean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AR CENA" panose="02000000000000000000" pitchFamily="2" charset="0"/>
              </a:rPr>
              <a:t>Methods of </a:t>
            </a:r>
            <a:r>
              <a:rPr lang="en-US" dirty="0" err="1" smtClean="0">
                <a:latin typeface="AR CENA" panose="02000000000000000000" pitchFamily="2" charset="0"/>
              </a:rPr>
              <a:t>bioconjugation</a:t>
            </a:r>
            <a:r>
              <a:rPr lang="en-US" dirty="0" smtClean="0">
                <a:latin typeface="AR CENA" panose="02000000000000000000" pitchFamily="2" charset="0"/>
              </a:rPr>
              <a:t> </a:t>
            </a:r>
            <a:r>
              <a:rPr lang="en-US" dirty="0">
                <a:latin typeface="AR CENA" panose="02000000000000000000" pitchFamily="2" charset="0"/>
              </a:rPr>
              <a:t>fall into two categories: 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NON-COVALENT CONJUGATION: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AR CENA" panose="02000000000000000000" pitchFamily="2" charset="0"/>
              </a:rPr>
              <a:t>  </a:t>
            </a:r>
            <a:r>
              <a:rPr lang="tr-TR" dirty="0" err="1" smtClean="0">
                <a:latin typeface="AR CENA" panose="02000000000000000000" pitchFamily="2" charset="0"/>
              </a:rPr>
              <a:t>Noncovalent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tr-TR" dirty="0" err="1" smtClean="0">
                <a:latin typeface="AR CENA" panose="02000000000000000000" pitchFamily="2" charset="0"/>
              </a:rPr>
              <a:t>interactions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tr-TR" dirty="0" err="1">
                <a:latin typeface="AR CENA" panose="02000000000000000000" pitchFamily="2" charset="0"/>
              </a:rPr>
              <a:t>include</a:t>
            </a:r>
            <a:r>
              <a:rPr lang="tr-TR" dirty="0">
                <a:latin typeface="AR CENA" panose="02000000000000000000" pitchFamily="2" charset="0"/>
              </a:rPr>
              <a:t> </a:t>
            </a:r>
            <a:r>
              <a:rPr lang="tr-TR" dirty="0" err="1">
                <a:latin typeface="AR CENA" panose="02000000000000000000" pitchFamily="2" charset="0"/>
              </a:rPr>
              <a:t>adsorption</a:t>
            </a:r>
            <a:r>
              <a:rPr lang="tr-TR" dirty="0">
                <a:latin typeface="AR CENA" panose="02000000000000000000" pitchFamily="2" charset="0"/>
              </a:rPr>
              <a:t>, </a:t>
            </a:r>
            <a:r>
              <a:rPr lang="tr-TR" dirty="0" err="1" smtClean="0">
                <a:latin typeface="AR CENA" panose="02000000000000000000" pitchFamily="2" charset="0"/>
              </a:rPr>
              <a:t>electrostatic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en-US" dirty="0" smtClean="0">
                <a:latin typeface="AR CENA" panose="02000000000000000000" pitchFamily="2" charset="0"/>
              </a:rPr>
              <a:t>interaction </a:t>
            </a:r>
            <a:r>
              <a:rPr lang="en-US" dirty="0">
                <a:latin typeface="AR CENA" panose="02000000000000000000" pitchFamily="2" charset="0"/>
              </a:rPr>
              <a:t>and </a:t>
            </a:r>
            <a:r>
              <a:rPr lang="en-US" dirty="0" err="1">
                <a:latin typeface="AR CENA" panose="02000000000000000000" pitchFamily="2" charset="0"/>
              </a:rPr>
              <a:t>mercapto</a:t>
            </a:r>
            <a:r>
              <a:rPr lang="en-US" dirty="0">
                <a:latin typeface="AR CENA" panose="02000000000000000000" pitchFamily="2" charset="0"/>
              </a:rPr>
              <a:t> exchange. </a:t>
            </a:r>
            <a:endParaRPr lang="tr-TR" dirty="0" smtClean="0">
              <a:latin typeface="AR CENA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COVALENT CONJUGATION: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 CENA" panose="02000000000000000000" pitchFamily="2" charset="0"/>
              </a:rPr>
              <a:t>Covalent linkage </a:t>
            </a:r>
            <a:r>
              <a:rPr lang="en-US" dirty="0" smtClean="0">
                <a:latin typeface="AR CENA" panose="02000000000000000000" pitchFamily="2" charset="0"/>
              </a:rPr>
              <a:t>is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en-US" dirty="0" smtClean="0">
                <a:latin typeface="AR CENA" panose="02000000000000000000" pitchFamily="2" charset="0"/>
              </a:rPr>
              <a:t>the </a:t>
            </a:r>
            <a:r>
              <a:rPr lang="en-US" dirty="0">
                <a:latin typeface="AR CENA" panose="02000000000000000000" pitchFamily="2" charset="0"/>
              </a:rPr>
              <a:t>most stable of all the </a:t>
            </a:r>
            <a:r>
              <a:rPr lang="en-US" dirty="0" err="1">
                <a:latin typeface="AR CENA" panose="02000000000000000000" pitchFamily="2" charset="0"/>
              </a:rPr>
              <a:t>bioconjugation</a:t>
            </a:r>
            <a:r>
              <a:rPr lang="en-US" dirty="0">
                <a:latin typeface="AR CENA" panose="02000000000000000000" pitchFamily="2" charset="0"/>
              </a:rPr>
              <a:t> </a:t>
            </a:r>
            <a:r>
              <a:rPr lang="en-US" dirty="0" smtClean="0">
                <a:latin typeface="AR CENA" panose="02000000000000000000" pitchFamily="2" charset="0"/>
              </a:rPr>
              <a:t>methods</a:t>
            </a:r>
            <a:endParaRPr lang="tr-TR" dirty="0" smtClean="0">
              <a:latin typeface="AR CENA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 CENA" panose="02000000000000000000" pitchFamily="2" charset="0"/>
              </a:rPr>
              <a:t> </a:t>
            </a:r>
            <a:r>
              <a:rPr lang="tr-TR" dirty="0">
                <a:latin typeface="AR CENA" panose="02000000000000000000" pitchFamily="2" charset="0"/>
              </a:rPr>
              <a:t>A</a:t>
            </a:r>
            <a:r>
              <a:rPr lang="en-US" dirty="0" err="1" smtClean="0">
                <a:latin typeface="AR CENA" panose="02000000000000000000" pitchFamily="2" charset="0"/>
              </a:rPr>
              <a:t>nd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en-US" dirty="0" err="1" smtClean="0">
                <a:latin typeface="AR CENA" panose="02000000000000000000" pitchFamily="2" charset="0"/>
              </a:rPr>
              <a:t>utilises</a:t>
            </a:r>
            <a:r>
              <a:rPr lang="en-US" dirty="0" smtClean="0">
                <a:latin typeface="AR CENA" panose="02000000000000000000" pitchFamily="2" charset="0"/>
              </a:rPr>
              <a:t> </a:t>
            </a:r>
            <a:r>
              <a:rPr lang="en-US" dirty="0">
                <a:latin typeface="AR CENA" panose="02000000000000000000" pitchFamily="2" charset="0"/>
              </a:rPr>
              <a:t>functional groups on the QD surface, </a:t>
            </a:r>
            <a:r>
              <a:rPr lang="en-US" dirty="0" smtClean="0">
                <a:latin typeface="AR CENA" panose="02000000000000000000" pitchFamily="2" charset="0"/>
              </a:rPr>
              <a:t>to </a:t>
            </a:r>
            <a:r>
              <a:rPr lang="en-US" dirty="0">
                <a:latin typeface="AR CENA" panose="02000000000000000000" pitchFamily="2" charset="0"/>
              </a:rPr>
              <a:t>form </a:t>
            </a:r>
            <a:r>
              <a:rPr lang="en-US" dirty="0" smtClean="0">
                <a:latin typeface="AR CENA" panose="02000000000000000000" pitchFamily="2" charset="0"/>
              </a:rPr>
              <a:t>a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en-US" dirty="0" smtClean="0">
                <a:latin typeface="AR CENA" panose="02000000000000000000" pitchFamily="2" charset="0"/>
              </a:rPr>
              <a:t>covalent </a:t>
            </a:r>
            <a:r>
              <a:rPr lang="en-US" dirty="0">
                <a:latin typeface="AR CENA" panose="02000000000000000000" pitchFamily="2" charset="0"/>
              </a:rPr>
              <a:t>bond with similar groups present on </a:t>
            </a:r>
            <a:r>
              <a:rPr lang="en-US" dirty="0" smtClean="0">
                <a:latin typeface="AR CENA" panose="02000000000000000000" pitchFamily="2" charset="0"/>
              </a:rPr>
              <a:t>the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en-US" dirty="0" smtClean="0">
                <a:latin typeface="AR CENA" panose="02000000000000000000" pitchFamily="2" charset="0"/>
              </a:rPr>
              <a:t>biomolecules </a:t>
            </a:r>
            <a:r>
              <a:rPr lang="en-US" dirty="0">
                <a:latin typeface="AR CENA" panose="02000000000000000000" pitchFamily="2" charset="0"/>
              </a:rPr>
              <a:t>or through the use of </a:t>
            </a:r>
            <a:r>
              <a:rPr lang="en-US" dirty="0" err="1">
                <a:latin typeface="AR CENA" panose="02000000000000000000" pitchFamily="2" charset="0"/>
              </a:rPr>
              <a:t>crosslinker</a:t>
            </a:r>
            <a:r>
              <a:rPr lang="en-US" dirty="0">
                <a:latin typeface="AR CENA" panose="02000000000000000000" pitchFamily="2" charset="0"/>
              </a:rPr>
              <a:t> molecules</a:t>
            </a:r>
            <a:endParaRPr lang="tr-TR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154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 CENA" panose="02000000000000000000" pitchFamily="2" charset="0"/>
              </a:rPr>
              <a:t>What 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 CENA" panose="02000000000000000000" pitchFamily="2" charset="0"/>
              </a:rPr>
              <a:t>Nanotechnology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 CENA" panose="02000000000000000000" pitchFamily="2" charset="0"/>
              </a:rPr>
              <a:t>?</a:t>
            </a:r>
            <a:endParaRPr lang="tr-T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545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uFillTx/>
                <a:latin typeface="AR CENA" panose="02000000000000000000" pitchFamily="2" charset="0"/>
              </a:rPr>
              <a:t>Nanotechnology is the manipulation of matter in dimensions &lt;100 nm. It is based on the fact that the physical and chemical properties of matter change considerably at the nanoscale compared to those that they exhibit at the macroscale.</a:t>
            </a:r>
            <a:endParaRPr lang="tr-TR" dirty="0">
              <a:uFillTx/>
              <a:latin typeface="AR CEN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7505" y="1544553"/>
            <a:ext cx="4661453" cy="435133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 CENA" panose="02000000000000000000" pitchFamily="2" charset="0"/>
              </a:rPr>
              <a:t>QD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 CENA" panose="02000000000000000000" pitchFamily="2" charset="0"/>
              </a:rPr>
              <a:t>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 CENA" panose="02000000000000000000" pitchFamily="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 CENA" panose="02000000000000000000" pitchFamily="2" charset="0"/>
              </a:rPr>
              <a:t>Biomedical Imaging</a:t>
            </a:r>
            <a:endParaRPr lang="tr-T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9233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uFillTx/>
                <a:latin typeface="AR CENA" panose="02000000000000000000" pitchFamily="2" charset="0"/>
              </a:rPr>
              <a:t>All over the years biological imagining has seen many advances allowing scientist to unfold many mysteries. The ideal imagining resolutions found in nanometers.  </a:t>
            </a:r>
          </a:p>
          <a:p>
            <a:pPr algn="just"/>
            <a:r>
              <a:rPr lang="en-US" dirty="0">
                <a:uFillTx/>
                <a:latin typeface="AR CENA" panose="02000000000000000000" pitchFamily="2" charset="0"/>
              </a:rPr>
              <a:t>Their potential clinical applications and the limitations that need to be overcome have also been discussed.</a:t>
            </a:r>
            <a:endParaRPr lang="tr-TR" dirty="0">
              <a:uFillTx/>
              <a:latin typeface="AR CENA" panose="02000000000000000000" pitchFamily="2" charset="0"/>
            </a:endParaRPr>
          </a:p>
          <a:p>
            <a:endParaRPr lang="tr-TR" dirty="0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0293" y="1825625"/>
            <a:ext cx="4762500" cy="36766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 CENA" panose="02000000000000000000" pitchFamily="2" charset="0"/>
              </a:rPr>
              <a:t>Quantum Dots Historical Side</a:t>
            </a:r>
            <a:endParaRPr lang="tr-T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73" y="1552669"/>
            <a:ext cx="7140284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uFillTx/>
                <a:latin typeface="AR CENA" panose="02000000000000000000" pitchFamily="2" charset="0"/>
              </a:rPr>
              <a:t>Colloidal semiconductor QDs were first prepared by Professor Louis </a:t>
            </a:r>
            <a:r>
              <a:rPr lang="en-US" dirty="0" err="1">
                <a:uFillTx/>
                <a:latin typeface="AR CENA" panose="02000000000000000000" pitchFamily="2" charset="0"/>
              </a:rPr>
              <a:t>Brus</a:t>
            </a:r>
            <a:r>
              <a:rPr lang="en-US" dirty="0">
                <a:uFillTx/>
                <a:latin typeface="AR CENA" panose="02000000000000000000" pitchFamily="2" charset="0"/>
              </a:rPr>
              <a:t> in 1982 and this marked the birth of a nanoscience building </a:t>
            </a:r>
            <a:r>
              <a:rPr lang="en-US" dirty="0" smtClean="0">
                <a:uFillTx/>
                <a:latin typeface="AR CENA" panose="02000000000000000000" pitchFamily="2" charset="0"/>
              </a:rPr>
              <a:t>block</a:t>
            </a:r>
            <a:r>
              <a:rPr lang="tr-TR" dirty="0" smtClean="0">
                <a:uFillTx/>
                <a:latin typeface="AR CENA" panose="02000000000000000000" pitchFamily="2" charset="0"/>
              </a:rPr>
              <a:t>.</a:t>
            </a:r>
            <a:endParaRPr lang="en-US" dirty="0">
              <a:uFillTx/>
            </a:endParaRPr>
          </a:p>
          <a:p>
            <a:pPr algn="just"/>
            <a:r>
              <a:rPr lang="en-US" dirty="0">
                <a:uFillTx/>
                <a:latin typeface="AR CENA" panose="02000000000000000000" pitchFamily="2" charset="0"/>
              </a:rPr>
              <a:t>Weller first described the quantum confinement effects of the colloidal semiconductor Q-particles in 1993</a:t>
            </a:r>
            <a:r>
              <a:rPr lang="en-US" dirty="0" smtClean="0">
                <a:uFillTx/>
                <a:latin typeface="AR CENA" panose="02000000000000000000" pitchFamily="2" charset="0"/>
              </a:rPr>
              <a:t>.</a:t>
            </a:r>
            <a:endParaRPr lang="tr-TR" dirty="0" smtClean="0">
              <a:uFillTx/>
              <a:latin typeface="AR CENA" panose="02000000000000000000" pitchFamily="2" charset="0"/>
            </a:endParaRPr>
          </a:p>
          <a:p>
            <a:pPr algn="just"/>
            <a:r>
              <a:rPr lang="en-US" dirty="0">
                <a:latin typeface="AR CENA" panose="02000000000000000000" pitchFamily="2" charset="0"/>
              </a:rPr>
              <a:t>In the same year, Murray and colleagues developed a novel, reproducible method for the synthesis of high quality, monodisperse nanocrystals. QDs were first introduced to biological imaging in 1998</a:t>
            </a:r>
            <a:r>
              <a:rPr lang="tr-TR" dirty="0">
                <a:latin typeface="AR CENA" panose="02000000000000000000" pitchFamily="2" charset="0"/>
              </a:rPr>
              <a:t>.</a:t>
            </a:r>
          </a:p>
          <a:p>
            <a:pPr algn="just"/>
            <a:endParaRPr lang="en-US" dirty="0">
              <a:uFillTx/>
              <a:latin typeface="AR CENA" panose="02000000000000000000" pitchFamily="2" charset="0"/>
            </a:endParaRPr>
          </a:p>
          <a:p>
            <a:pPr algn="just"/>
            <a:endParaRPr lang="en-US" dirty="0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6104" y="1385740"/>
            <a:ext cx="2041369" cy="1876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8123" y="2729554"/>
            <a:ext cx="2179288" cy="195796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1651" y="4010503"/>
            <a:ext cx="1637621" cy="218349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418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 CENA" panose="02000000000000000000" pitchFamily="2" charset="0"/>
              </a:rPr>
              <a:t>Quantum Dots - Basics</a:t>
            </a:r>
            <a:endParaRPr lang="tr-T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57" y="1727716"/>
            <a:ext cx="6698942" cy="4351338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solidFill>
                  <a:schemeClr val="accent2">
                    <a:lumMod val="75000"/>
                  </a:schemeClr>
                </a:solidFill>
                <a:uFillTx/>
                <a:latin typeface="AR CENA" panose="02000000000000000000" pitchFamily="2" charset="0"/>
              </a:rPr>
              <a:t>QDs are fluorescent semiconductor nanocrystals, composed of materials from the elements in the periodic groups of II–VI, III–V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uFillTx/>
                <a:latin typeface="AR CENA" panose="02000000000000000000" pitchFamily="2" charset="0"/>
              </a:rPr>
              <a:t>or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uFillTx/>
                <a:latin typeface="AR CENA" panose="02000000000000000000" pitchFamily="2" charset="0"/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uFillTx/>
                <a:latin typeface="AR CENA" panose="02000000000000000000" pitchFamily="2" charset="0"/>
              </a:rPr>
              <a:t>IV–VI.</a:t>
            </a:r>
            <a:endParaRPr lang="en-US" sz="2400" dirty="0">
              <a:solidFill>
                <a:schemeClr val="accent2">
                  <a:lumMod val="75000"/>
                </a:schemeClr>
              </a:solidFill>
              <a:uFillTx/>
              <a:latin typeface="AR CENA" panose="02000000000000000000" pitchFamily="2" charset="0"/>
            </a:endParaRPr>
          </a:p>
          <a:p>
            <a:pPr algn="just"/>
            <a:endParaRPr lang="en-US" sz="2400" dirty="0">
              <a:uFillTx/>
              <a:latin typeface="AR CENA" panose="02000000000000000000" pitchFamily="2" charset="0"/>
            </a:endParaRPr>
          </a:p>
          <a:p>
            <a:pPr algn="just"/>
            <a:r>
              <a:rPr lang="tr-TR" sz="2400" dirty="0">
                <a:solidFill>
                  <a:schemeClr val="accent6">
                    <a:lumMod val="75000"/>
                  </a:schemeClr>
                </a:solidFill>
                <a:uFillTx/>
                <a:latin typeface="AR CENA" panose="02000000000000000000" pitchFamily="2" charset="0"/>
              </a:rPr>
              <a:t>They range in size from 2 to 10 nm in diameter and contain approximately 200–10,000 atoms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uFillTx/>
                <a:latin typeface="AR CENA" panose="02000000000000000000" pitchFamily="2" charset="0"/>
              </a:rPr>
              <a:t>.</a:t>
            </a:r>
          </a:p>
          <a:p>
            <a:pPr algn="just"/>
            <a:endParaRPr lang="en-US" sz="2400" dirty="0">
              <a:uFillTx/>
              <a:latin typeface="AR CENA" panose="02000000000000000000" pitchFamily="2" charset="0"/>
            </a:endParaRPr>
          </a:p>
          <a:p>
            <a:pPr algn="just"/>
            <a:r>
              <a:rPr lang="tr-TR" sz="2400" dirty="0">
                <a:solidFill>
                  <a:srgbClr val="FFC000"/>
                </a:solidFill>
                <a:uFillTx/>
                <a:latin typeface="AR CENA" panose="02000000000000000000" pitchFamily="2" charset="0"/>
              </a:rPr>
              <a:t>Their emission colour depends on their size, chemical composition and surface chemistry and can be tuned from the ultraviolet to the visible and near-infrared (NIR) wavelengths.</a:t>
            </a:r>
          </a:p>
          <a:p>
            <a:pPr algn="just"/>
            <a:endParaRPr lang="tr-TR" sz="2400" dirty="0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940" y="2360414"/>
            <a:ext cx="4302028" cy="308594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 CENA" panose="02000000000000000000" pitchFamily="2" charset="0"/>
              </a:rPr>
              <a:t>Quantum Dots - Structure </a:t>
            </a:r>
            <a:endParaRPr lang="tr-T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 CEN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1095" y="1690688"/>
            <a:ext cx="8649810" cy="4460058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605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uFillTx/>
                <a:latin typeface="AR CENA" panose="02000000000000000000" pitchFamily="2" charset="0"/>
              </a:rPr>
              <a:t>Quantum Dots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AR CENA" panose="02000000000000000000" pitchFamily="2" charset="0"/>
              </a:rPr>
              <a:t>–Comparison </a:t>
            </a:r>
            <a:endParaRPr lang="tr-TR" dirty="0">
              <a:solidFill>
                <a:schemeClr val="accent1">
                  <a:lumMod val="75000"/>
                </a:schemeClr>
              </a:solidFill>
              <a:uFillTx/>
              <a:latin typeface="AR CENA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8300" y="1146479"/>
            <a:ext cx="9667164" cy="558869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 rot="10800000" flipV="1">
            <a:off x="7315199" y="881743"/>
            <a:ext cx="3907971" cy="5176157"/>
          </a:xfrm>
        </p:spPr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</a:pPr>
            <a:endParaRPr lang="tr-TR" dirty="0" smtClean="0"/>
          </a:p>
          <a:p>
            <a:pPr algn="l">
              <a:buFont typeface="Arial" pitchFamily="34" charset="0"/>
              <a:buChar char="•"/>
            </a:pPr>
            <a:r>
              <a:rPr lang="tr-TR" dirty="0" smtClean="0">
                <a:latin typeface="AR CENA" panose="02000000000000000000" pitchFamily="2" charset="0"/>
              </a:rPr>
              <a:t>As </a:t>
            </a:r>
            <a:r>
              <a:rPr lang="tr-TR" dirty="0" err="1" smtClean="0">
                <a:latin typeface="AR CENA" panose="02000000000000000000" pitchFamily="2" charset="0"/>
              </a:rPr>
              <a:t>the</a:t>
            </a:r>
            <a:r>
              <a:rPr lang="tr-TR" dirty="0" smtClean="0">
                <a:latin typeface="AR CENA" panose="02000000000000000000" pitchFamily="2" charset="0"/>
              </a:rPr>
              <a:t> size of </a:t>
            </a:r>
            <a:r>
              <a:rPr lang="tr-TR" dirty="0" err="1" smtClean="0">
                <a:latin typeface="AR CENA" panose="02000000000000000000" pitchFamily="2" charset="0"/>
              </a:rPr>
              <a:t>the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tr-TR" dirty="0" err="1" smtClean="0">
                <a:latin typeface="AR CENA" panose="02000000000000000000" pitchFamily="2" charset="0"/>
              </a:rPr>
              <a:t>quantum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tr-TR" dirty="0" err="1" smtClean="0">
                <a:latin typeface="AR CENA" panose="02000000000000000000" pitchFamily="2" charset="0"/>
              </a:rPr>
              <a:t>dot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tr-TR" dirty="0" err="1" smtClean="0">
                <a:latin typeface="AR CENA" panose="02000000000000000000" pitchFamily="2" charset="0"/>
              </a:rPr>
              <a:t>changes</a:t>
            </a:r>
            <a:r>
              <a:rPr lang="tr-TR" dirty="0" smtClean="0">
                <a:latin typeface="AR CENA" panose="02000000000000000000" pitchFamily="2" charset="0"/>
              </a:rPr>
              <a:t>,</a:t>
            </a:r>
            <a:r>
              <a:rPr lang="tr-TR" dirty="0" err="1" smtClean="0">
                <a:latin typeface="AR CENA" panose="02000000000000000000" pitchFamily="2" charset="0"/>
              </a:rPr>
              <a:t>the</a:t>
            </a:r>
            <a:r>
              <a:rPr lang="tr-TR" dirty="0" smtClean="0">
                <a:latin typeface="AR CENA" panose="02000000000000000000" pitchFamily="2" charset="0"/>
              </a:rPr>
              <a:t>  </a:t>
            </a:r>
            <a:r>
              <a:rPr lang="tr-TR" dirty="0" err="1" smtClean="0">
                <a:latin typeface="AR CENA" panose="02000000000000000000" pitchFamily="2" charset="0"/>
              </a:rPr>
              <a:t>color</a:t>
            </a:r>
            <a:r>
              <a:rPr lang="tr-TR" dirty="0" smtClean="0">
                <a:latin typeface="AR CENA" panose="02000000000000000000" pitchFamily="2" charset="0"/>
              </a:rPr>
              <a:t> of </a:t>
            </a:r>
            <a:r>
              <a:rPr lang="tr-TR" dirty="0" err="1" smtClean="0">
                <a:latin typeface="AR CENA" panose="02000000000000000000" pitchFamily="2" charset="0"/>
              </a:rPr>
              <a:t>the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tr-TR" dirty="0" err="1" smtClean="0">
                <a:latin typeface="AR CENA" panose="02000000000000000000" pitchFamily="2" charset="0"/>
              </a:rPr>
              <a:t>light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tr-TR" dirty="0" err="1" smtClean="0">
                <a:latin typeface="AR CENA" panose="02000000000000000000" pitchFamily="2" charset="0"/>
              </a:rPr>
              <a:t>that</a:t>
            </a:r>
            <a:r>
              <a:rPr lang="tr-TR" dirty="0" smtClean="0">
                <a:latin typeface="AR CENA" panose="02000000000000000000" pitchFamily="2" charset="0"/>
              </a:rPr>
              <a:t> is </a:t>
            </a:r>
            <a:r>
              <a:rPr lang="tr-TR" dirty="0" err="1" smtClean="0">
                <a:latin typeface="AR CENA" panose="02000000000000000000" pitchFamily="2" charset="0"/>
              </a:rPr>
              <a:t>emitted</a:t>
            </a:r>
            <a:r>
              <a:rPr lang="tr-TR" dirty="0" smtClean="0">
                <a:latin typeface="AR CENA" panose="02000000000000000000" pitchFamily="2" charset="0"/>
              </a:rPr>
              <a:t> </a:t>
            </a:r>
            <a:r>
              <a:rPr lang="tr-TR" dirty="0" err="1" smtClean="0">
                <a:latin typeface="AR CENA" panose="02000000000000000000" pitchFamily="2" charset="0"/>
              </a:rPr>
              <a:t>changes</a:t>
            </a:r>
            <a:r>
              <a:rPr lang="tr-TR" dirty="0" smtClean="0">
                <a:latin typeface="AR CENA" panose="02000000000000000000" pitchFamily="2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tr-TR" dirty="0" smtClean="0"/>
          </a:p>
          <a:p>
            <a:pPr algn="l"/>
            <a:endParaRPr lang="tr-TR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3300"/>
                </a:solidFill>
                <a:latin typeface="AR CENA" panose="02000000000000000000" pitchFamily="2" charset="0"/>
              </a:rPr>
              <a:t>Larger QDs emit</a:t>
            </a:r>
            <a:r>
              <a:rPr lang="tr-TR" dirty="0" smtClean="0">
                <a:solidFill>
                  <a:srgbClr val="FF3300"/>
                </a:solidFill>
                <a:latin typeface="AR CENA" panose="02000000000000000000" pitchFamily="2" charset="0"/>
              </a:rPr>
              <a:t> (5-6nm ) </a:t>
            </a:r>
            <a:r>
              <a:rPr lang="en-US" dirty="0" smtClean="0">
                <a:solidFill>
                  <a:srgbClr val="FF3300"/>
                </a:solidFill>
                <a:latin typeface="AR CENA" panose="02000000000000000000" pitchFamily="2" charset="0"/>
              </a:rPr>
              <a:t>with colors such as orange or red.</a:t>
            </a:r>
            <a:endParaRPr lang="tr-TR" dirty="0" smtClean="0">
              <a:solidFill>
                <a:srgbClr val="FF3300"/>
              </a:solidFill>
              <a:latin typeface="AR CENA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 CENA" panose="02000000000000000000" pitchFamily="2" charset="0"/>
              </a:rPr>
              <a:t>Smaller QDs (2–3 nm) emit colors like blue and green.</a:t>
            </a:r>
            <a:endParaRPr lang="tr-TR" dirty="0">
              <a:solidFill>
                <a:srgbClr val="0070C0"/>
              </a:solidFill>
              <a:latin typeface="AR CENA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22" y="829668"/>
            <a:ext cx="5966043" cy="472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SO,WHAT ARE THE REASONS FOR THESE PROPERTIES of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QDs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?</a:t>
            </a:r>
            <a:endParaRPr lang="tr-T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34529" y="1899138"/>
            <a:ext cx="4548555" cy="4759570"/>
          </a:xfrm>
        </p:spPr>
        <p:txBody>
          <a:bodyPr>
            <a:normAutofit fontScale="85000" lnSpcReduction="10000"/>
          </a:bodyPr>
          <a:lstStyle/>
          <a:p>
            <a:r>
              <a:rPr lang="tr-TR" sz="3000" dirty="0" err="1" smtClean="0">
                <a:latin typeface="AR CENA" panose="02000000000000000000" pitchFamily="2" charset="0"/>
              </a:rPr>
              <a:t>It</a:t>
            </a:r>
            <a:r>
              <a:rPr lang="tr-TR" sz="3000" dirty="0" smtClean="0">
                <a:latin typeface="AR CENA" panose="02000000000000000000" pitchFamily="2" charset="0"/>
              </a:rPr>
              <a:t> is </a:t>
            </a:r>
            <a:r>
              <a:rPr lang="tr-TR" sz="3000" dirty="0" err="1" smtClean="0">
                <a:latin typeface="AR CENA" panose="02000000000000000000" pitchFamily="2" charset="0"/>
              </a:rPr>
              <a:t>possible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to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explain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the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most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important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property</a:t>
            </a:r>
            <a:r>
              <a:rPr lang="tr-TR" sz="3000" dirty="0" smtClean="0">
                <a:latin typeface="AR CENA" panose="02000000000000000000" pitchFamily="2" charset="0"/>
              </a:rPr>
              <a:t> of </a:t>
            </a:r>
            <a:r>
              <a:rPr lang="tr-TR" sz="3000" dirty="0" err="1" smtClean="0">
                <a:latin typeface="AR CENA" panose="02000000000000000000" pitchFamily="2" charset="0"/>
              </a:rPr>
              <a:t>QDs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by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their</a:t>
            </a:r>
            <a:r>
              <a:rPr lang="tr-TR" sz="3000" dirty="0" smtClean="0">
                <a:latin typeface="AR CENA" panose="02000000000000000000" pitchFamily="2" charset="0"/>
              </a:rPr>
              <a:t> size.</a:t>
            </a:r>
          </a:p>
          <a:p>
            <a:endParaRPr lang="tr-TR" sz="3000" dirty="0" smtClean="0">
              <a:latin typeface="AR CENA" panose="02000000000000000000" pitchFamily="2" charset="0"/>
            </a:endParaRPr>
          </a:p>
          <a:p>
            <a:r>
              <a:rPr lang="tr-TR" sz="3000" b="1" dirty="0" err="1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Exciton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: </a:t>
            </a:r>
            <a:r>
              <a:rPr lang="tr-TR" sz="3000" dirty="0" err="1" smtClean="0">
                <a:latin typeface="AR CENA" panose="02000000000000000000" pitchFamily="2" charset="0"/>
              </a:rPr>
              <a:t>electron</a:t>
            </a:r>
            <a:r>
              <a:rPr lang="tr-TR" sz="3000" dirty="0" smtClean="0">
                <a:latin typeface="AR CENA" panose="02000000000000000000" pitchFamily="2" charset="0"/>
              </a:rPr>
              <a:t>-hole </a:t>
            </a:r>
            <a:r>
              <a:rPr lang="tr-TR" sz="3000" dirty="0" err="1" smtClean="0">
                <a:latin typeface="AR CENA" panose="02000000000000000000" pitchFamily="2" charset="0"/>
              </a:rPr>
              <a:t>pair</a:t>
            </a:r>
            <a:endParaRPr lang="tr-TR" sz="3000" dirty="0" smtClean="0">
              <a:latin typeface="AR CENA" panose="02000000000000000000" pitchFamily="2" charset="0"/>
            </a:endParaRPr>
          </a:p>
          <a:p>
            <a:r>
              <a:rPr lang="tr-TR" sz="3000" b="1" dirty="0" err="1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Exciton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tr-TR" sz="3000" b="1" dirty="0" err="1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bohr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tr-TR" sz="3000" b="1" dirty="0" err="1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radius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: </a:t>
            </a:r>
            <a:r>
              <a:rPr lang="tr-TR" sz="3000" dirty="0" err="1" smtClean="0">
                <a:latin typeface="AR CENA" panose="02000000000000000000" pitchFamily="2" charset="0"/>
              </a:rPr>
              <a:t>the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average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physical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distance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between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the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electron</a:t>
            </a:r>
            <a:r>
              <a:rPr lang="tr-TR" sz="3000" dirty="0" smtClean="0">
                <a:latin typeface="AR CENA" panose="02000000000000000000" pitchFamily="2" charset="0"/>
              </a:rPr>
              <a:t>-hole </a:t>
            </a:r>
            <a:r>
              <a:rPr lang="tr-TR" sz="3000" dirty="0" err="1" smtClean="0">
                <a:latin typeface="AR CENA" panose="02000000000000000000" pitchFamily="2" charset="0"/>
              </a:rPr>
              <a:t>pair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</a:p>
          <a:p>
            <a:pPr>
              <a:buNone/>
            </a:pPr>
            <a:r>
              <a:rPr lang="tr-TR" sz="3000" dirty="0" smtClean="0">
                <a:latin typeface="AR CENA" panose="02000000000000000000" pitchFamily="2" charset="0"/>
              </a:rPr>
              <a:t>  -</a:t>
            </a:r>
            <a:r>
              <a:rPr lang="tr-TR" sz="3000" dirty="0" err="1" smtClean="0">
                <a:latin typeface="AR CENA" panose="02000000000000000000" pitchFamily="2" charset="0"/>
              </a:rPr>
              <a:t>different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for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different</a:t>
            </a:r>
            <a:r>
              <a:rPr lang="tr-TR" sz="3000" dirty="0" smtClean="0">
                <a:latin typeface="AR CENA" panose="02000000000000000000" pitchFamily="2" charset="0"/>
              </a:rPr>
              <a:t> </a:t>
            </a:r>
            <a:r>
              <a:rPr lang="tr-TR" sz="3000" dirty="0" err="1" smtClean="0">
                <a:latin typeface="AR CENA" panose="02000000000000000000" pitchFamily="2" charset="0"/>
              </a:rPr>
              <a:t>materials</a:t>
            </a:r>
            <a:endParaRPr lang="tr-TR" sz="3000" dirty="0" smtClean="0">
              <a:latin typeface="AR CENA" panose="02000000000000000000" pitchFamily="2" charset="0"/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</a:t>
            </a:r>
          </a:p>
          <a:p>
            <a:pPr>
              <a:buNone/>
            </a:pPr>
            <a:r>
              <a:rPr lang="tr-TR" dirty="0" smtClean="0"/>
              <a:t>    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026" name="Picture 2" descr="C:\Users\User\Desktop\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154" y="1899138"/>
            <a:ext cx="5408006" cy="3305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101</TotalTime>
  <Words>652</Words>
  <Application>Microsoft Office PowerPoint</Application>
  <PresentationFormat>Özel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What is Nanotechnology?</vt:lpstr>
      <vt:lpstr>QD in Biomedical Imaging</vt:lpstr>
      <vt:lpstr>Quantum Dots Historical Side</vt:lpstr>
      <vt:lpstr>Quantum Dots - Basics</vt:lpstr>
      <vt:lpstr>Quantum Dots - Structure </vt:lpstr>
      <vt:lpstr>Quantum Dots –Comparison </vt:lpstr>
      <vt:lpstr>Slayt 8</vt:lpstr>
      <vt:lpstr>SO,WHAT ARE THE REASONS FOR THESE PROPERTIES of QDs?</vt:lpstr>
      <vt:lpstr>Slayt 10</vt:lpstr>
      <vt:lpstr>Process of biofunctionalisation ;</vt:lpstr>
      <vt:lpstr>Synthesis</vt:lpstr>
      <vt:lpstr>SOLUBILISATION:</vt:lpstr>
      <vt:lpstr>Slayt 14</vt:lpstr>
      <vt:lpstr>BIOCONJUGATION: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Semiconductor quantum dots as fluorescent probes for in vitro and in vivo bio-molecular and cellular imaging</dc:title>
  <dc:creator>Muhammed Demir</dc:creator>
  <cp:lastModifiedBy>Pc Hp</cp:lastModifiedBy>
  <cp:revision>16</cp:revision>
  <dcterms:created xsi:type="dcterms:W3CDTF">2019-11-26T16:26:48Z</dcterms:created>
  <dcterms:modified xsi:type="dcterms:W3CDTF">2019-12-30T09:27:33Z</dcterms:modified>
</cp:coreProperties>
</file>