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5" r:id="rId19"/>
    <p:sldId id="276" r:id="rId20"/>
    <p:sldId id="277" r:id="rId21"/>
    <p:sldId id="278" r:id="rId22"/>
    <p:sldId id="279" r:id="rId23"/>
    <p:sldId id="280" r:id="rId24"/>
    <p:sldId id="281" r:id="rId25"/>
    <p:sldId id="282" r:id="rId26"/>
    <p:sldId id="285"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73" d="100"/>
          <a:sy n="73" d="100"/>
        </p:scale>
        <p:origin x="107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D8BD707-D9CF-40AE-B4C6-C98DA3205C09}" type="datetimeFigureOut">
              <a:rPr lang="en-US" smtClean="0"/>
              <a:pPr/>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D8BD707-D9CF-40AE-B4C6-C98DA3205C09}" type="datetimeFigureOut">
              <a:rPr lang="en-US" smtClean="0"/>
              <a:pPr/>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D8BD707-D9CF-40AE-B4C6-C98DA3205C09}" type="datetimeFigureOut">
              <a:rPr lang="en-US" smtClean="0"/>
              <a:pPr/>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D8BD707-D9CF-40AE-B4C6-C98DA3205C09}" type="datetimeFigureOut">
              <a:rPr lang="en-US" smtClean="0"/>
              <a:pPr/>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D8BD707-D9CF-40AE-B4C6-C98DA3205C09}" type="datetimeFigureOut">
              <a:rPr lang="en-US" smtClean="0"/>
              <a:pPr/>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D8BD707-D9CF-40AE-B4C6-C98DA3205C09}" type="datetimeFigureOut">
              <a:rPr lang="en-US" smtClean="0"/>
              <a:pPr/>
              <a:t>12/4/2017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D8BD707-D9CF-40AE-B4C6-C98DA3205C09}" type="datetimeFigureOut">
              <a:rPr lang="en-US" smtClean="0"/>
              <a:pPr/>
              <a:t>12/4/2017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133600"/>
            <a:ext cx="7772400" cy="1470025"/>
          </a:xfrm>
        </p:spPr>
        <p:style>
          <a:lnRef idx="2">
            <a:schemeClr val="dk1"/>
          </a:lnRef>
          <a:fillRef idx="1">
            <a:schemeClr val="lt1"/>
          </a:fillRef>
          <a:effectRef idx="0">
            <a:schemeClr val="dk1"/>
          </a:effectRef>
          <a:fontRef idx="minor">
            <a:schemeClr val="dk1"/>
          </a:fontRef>
        </p:style>
        <p:txBody>
          <a:bodyPr>
            <a:normAutofit/>
          </a:bodyPr>
          <a:lstStyle/>
          <a:p>
            <a:r>
              <a:rPr lang="tr-TR" kern="10" dirty="0" smtClean="0">
                <a:ln w="12700">
                  <a:solidFill>
                    <a:srgbClr val="3333CC"/>
                  </a:solidFill>
                  <a:round/>
                  <a:headEnd/>
                  <a:tailEnd/>
                </a:ln>
                <a:solidFill>
                  <a:schemeClr val="tx1"/>
                </a:solidFill>
                <a:latin typeface="+mn-lt"/>
              </a:rPr>
              <a:t>TOPLAM KALİTE YÖNETİMİNDE </a:t>
            </a:r>
            <a:br>
              <a:rPr lang="tr-TR" kern="10" dirty="0" smtClean="0">
                <a:ln w="12700">
                  <a:solidFill>
                    <a:srgbClr val="3333CC"/>
                  </a:solidFill>
                  <a:round/>
                  <a:headEnd/>
                  <a:tailEnd/>
                </a:ln>
                <a:solidFill>
                  <a:schemeClr val="tx1"/>
                </a:solidFill>
                <a:latin typeface="+mn-lt"/>
              </a:rPr>
            </a:br>
            <a:r>
              <a:rPr lang="tr-TR" kern="10" dirty="0" smtClean="0">
                <a:ln w="12700">
                  <a:solidFill>
                    <a:srgbClr val="3333CC"/>
                  </a:solidFill>
                  <a:round/>
                  <a:headEnd/>
                  <a:tailEnd/>
                </a:ln>
                <a:solidFill>
                  <a:schemeClr val="tx1"/>
                </a:solidFill>
                <a:latin typeface="+mn-lt"/>
              </a:rPr>
              <a:t>EĞİTİM</a:t>
            </a:r>
            <a:endParaRPr lang="tr-TR" kern="10" dirty="0">
              <a:ln w="12700">
                <a:solidFill>
                  <a:srgbClr val="3333CC"/>
                </a:solidFill>
                <a:round/>
                <a:headEnd/>
                <a:tailEnd/>
              </a:ln>
              <a:solidFill>
                <a:schemeClr val="tx1"/>
              </a:solidFill>
              <a:latin typeface="+mn-lt"/>
            </a:endParaRPr>
          </a:p>
        </p:txBody>
      </p:sp>
      <p:sp>
        <p:nvSpPr>
          <p:cNvPr id="3" name="Subtitle 2"/>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effectLst>
                  <a:outerShdw blurRad="38100" dist="38100" dir="2700000" algn="tl">
                    <a:srgbClr val="000000"/>
                  </a:outerShdw>
                </a:effectLst>
                <a:latin typeface="+mn-lt"/>
              </a:rPr>
              <a:t>EĞİTİMİN, HİZMET EDECEĞİ AMAÇLAR</a:t>
            </a:r>
            <a:r>
              <a:rPr lang="en-AU" b="1" dirty="0" smtClean="0">
                <a:effectLst>
                  <a:outerShdw blurRad="38100" dist="38100" dir="2700000" algn="tl">
                    <a:srgbClr val="000000"/>
                  </a:outerShdw>
                </a:effectLst>
                <a:latin typeface="Arial" charset="0"/>
              </a:rPr>
              <a:t/>
            </a:r>
            <a:br>
              <a:rPr lang="en-AU" b="1" dirty="0" smtClean="0">
                <a:effectLst>
                  <a:outerShdw blurRad="38100" dist="38100" dir="2700000" algn="tl">
                    <a:srgbClr val="000000"/>
                  </a:outerShdw>
                </a:effectLst>
                <a:latin typeface="Arial" charset="0"/>
              </a:rPr>
            </a:br>
            <a:endParaRPr lang="tr-TR" dirty="0"/>
          </a:p>
        </p:txBody>
      </p:sp>
      <p:sp>
        <p:nvSpPr>
          <p:cNvPr id="3" name="Content Placeholder 2"/>
          <p:cNvSpPr>
            <a:spLocks noGrp="1"/>
          </p:cNvSpPr>
          <p:nvPr>
            <p:ph idx="1"/>
          </p:nvPr>
        </p:nvSpPr>
        <p:spPr/>
        <p:txBody>
          <a:bodyPr>
            <a:normAutofit fontScale="92500"/>
          </a:bodyPr>
          <a:lstStyle/>
          <a:p>
            <a:pPr algn="just">
              <a:defRPr/>
            </a:pPr>
            <a:r>
              <a:rPr lang="tr-TR" sz="3500" dirty="0" smtClean="0"/>
              <a:t>-</a:t>
            </a:r>
            <a:r>
              <a:rPr lang="en-AU" sz="3500" dirty="0" err="1" smtClean="0"/>
              <a:t>Firman</a:t>
            </a:r>
            <a:r>
              <a:rPr lang="tr-TR" sz="3500" dirty="0" smtClean="0"/>
              <a:t>ı</a:t>
            </a:r>
            <a:r>
              <a:rPr lang="en-AU" sz="3500" dirty="0" smtClean="0"/>
              <a:t>n </a:t>
            </a:r>
            <a:r>
              <a:rPr lang="en-AU" sz="3500" dirty="0" err="1" smtClean="0"/>
              <a:t>kalite</a:t>
            </a:r>
            <a:r>
              <a:rPr lang="en-AU" sz="3500" dirty="0" smtClean="0"/>
              <a:t> </a:t>
            </a:r>
            <a:r>
              <a:rPr lang="en-AU" sz="3500" dirty="0" err="1" smtClean="0"/>
              <a:t>anlay</a:t>
            </a:r>
            <a:r>
              <a:rPr lang="tr-TR" sz="3500" dirty="0" smtClean="0"/>
              <a:t>ı</a:t>
            </a:r>
            <a:r>
              <a:rPr lang="en-AU" sz="3500" dirty="0" smtClean="0"/>
              <a:t>ş</a:t>
            </a:r>
            <a:r>
              <a:rPr lang="tr-TR" sz="3500" dirty="0" smtClean="0"/>
              <a:t>ı</a:t>
            </a:r>
            <a:r>
              <a:rPr lang="en-AU" sz="3500" dirty="0" smtClean="0"/>
              <a:t> </a:t>
            </a:r>
            <a:r>
              <a:rPr lang="en-AU" sz="3500" dirty="0" err="1" smtClean="0"/>
              <a:t>ile</a:t>
            </a:r>
            <a:r>
              <a:rPr lang="en-AU" sz="3500" dirty="0" smtClean="0"/>
              <a:t> </a:t>
            </a:r>
            <a:r>
              <a:rPr lang="en-AU" sz="3500" dirty="0" err="1" smtClean="0"/>
              <a:t>birlikte</a:t>
            </a:r>
            <a:r>
              <a:rPr lang="en-AU" sz="3500" dirty="0" smtClean="0"/>
              <a:t> </a:t>
            </a:r>
            <a:r>
              <a:rPr lang="en-AU" sz="3500" dirty="0" err="1" smtClean="0"/>
              <a:t>belirlediği</a:t>
            </a:r>
            <a:r>
              <a:rPr lang="en-AU" sz="3500" dirty="0" smtClean="0"/>
              <a:t>  </a:t>
            </a:r>
            <a:r>
              <a:rPr lang="en-AU" sz="3500" dirty="0" err="1" smtClean="0"/>
              <a:t>yeni</a:t>
            </a:r>
            <a:r>
              <a:rPr lang="en-AU" sz="3500" dirty="0" smtClean="0"/>
              <a:t> </a:t>
            </a:r>
            <a:r>
              <a:rPr lang="en-AU" sz="3500" dirty="0" err="1" smtClean="0"/>
              <a:t>vizyon</a:t>
            </a:r>
            <a:r>
              <a:rPr lang="en-AU" sz="3500" dirty="0" smtClean="0"/>
              <a:t> </a:t>
            </a:r>
            <a:r>
              <a:rPr lang="en-AU" sz="3500" dirty="0" err="1" smtClean="0"/>
              <a:t>ve</a:t>
            </a:r>
            <a:r>
              <a:rPr lang="en-AU" sz="3500" dirty="0" smtClean="0"/>
              <a:t> </a:t>
            </a:r>
            <a:r>
              <a:rPr lang="en-AU" sz="3500" dirty="0" err="1" smtClean="0"/>
              <a:t>değerlerinin</a:t>
            </a:r>
            <a:r>
              <a:rPr lang="en-AU" sz="3500" dirty="0" smtClean="0"/>
              <a:t> tan</a:t>
            </a:r>
            <a:r>
              <a:rPr lang="tr-TR" sz="3500" dirty="0" smtClean="0"/>
              <a:t>ı</a:t>
            </a:r>
            <a:r>
              <a:rPr lang="en-AU" sz="3500" dirty="0" smtClean="0"/>
              <a:t>t</a:t>
            </a:r>
            <a:r>
              <a:rPr lang="tr-TR" sz="3500" dirty="0" smtClean="0"/>
              <a:t>ı</a:t>
            </a:r>
            <a:r>
              <a:rPr lang="en-AU" sz="3500" dirty="0" err="1" smtClean="0"/>
              <a:t>lmas</a:t>
            </a:r>
            <a:r>
              <a:rPr lang="tr-TR" sz="3500" dirty="0" smtClean="0"/>
              <a:t>ı</a:t>
            </a:r>
            <a:endParaRPr lang="en-AU" sz="3500" dirty="0" smtClean="0"/>
          </a:p>
          <a:p>
            <a:pPr algn="just">
              <a:defRPr/>
            </a:pPr>
            <a:endParaRPr lang="en-AU" sz="3500" dirty="0" smtClean="0"/>
          </a:p>
          <a:p>
            <a:pPr algn="just">
              <a:defRPr/>
            </a:pPr>
            <a:r>
              <a:rPr lang="en-AU" sz="3500" dirty="0" smtClean="0"/>
              <a:t>-</a:t>
            </a:r>
            <a:r>
              <a:rPr lang="en-AU" sz="3500" dirty="0" err="1" smtClean="0"/>
              <a:t>Kaliteli</a:t>
            </a:r>
            <a:r>
              <a:rPr lang="en-AU" sz="3500" dirty="0" smtClean="0"/>
              <a:t> </a:t>
            </a:r>
            <a:r>
              <a:rPr lang="en-AU" sz="3500" dirty="0" err="1" smtClean="0"/>
              <a:t>hizmetin</a:t>
            </a:r>
            <a:r>
              <a:rPr lang="en-AU" sz="3500" dirty="0" smtClean="0"/>
              <a:t> </a:t>
            </a:r>
            <a:r>
              <a:rPr lang="en-AU" sz="3500" dirty="0" err="1" smtClean="0"/>
              <a:t>temelini</a:t>
            </a:r>
            <a:r>
              <a:rPr lang="en-AU" sz="3500" dirty="0" smtClean="0"/>
              <a:t> </a:t>
            </a:r>
            <a:r>
              <a:rPr lang="en-AU" sz="3500" dirty="0" err="1" smtClean="0"/>
              <a:t>oluşturan</a:t>
            </a:r>
            <a:r>
              <a:rPr lang="en-AU" sz="3500" dirty="0" smtClean="0"/>
              <a:t> </a:t>
            </a:r>
            <a:r>
              <a:rPr lang="en-AU" sz="3500" dirty="0" err="1" smtClean="0"/>
              <a:t>müşteri</a:t>
            </a:r>
            <a:r>
              <a:rPr lang="en-AU" sz="3500" dirty="0" smtClean="0"/>
              <a:t> </a:t>
            </a:r>
            <a:r>
              <a:rPr lang="en-AU" sz="3500" dirty="0" err="1" smtClean="0"/>
              <a:t>ihtiyaçlar</a:t>
            </a:r>
            <a:r>
              <a:rPr lang="tr-TR" sz="3500" dirty="0" smtClean="0"/>
              <a:t>ı</a:t>
            </a:r>
            <a:r>
              <a:rPr lang="en-AU" sz="3500" dirty="0" smtClean="0"/>
              <a:t>n</a:t>
            </a:r>
            <a:r>
              <a:rPr lang="tr-TR" sz="3500" dirty="0" smtClean="0"/>
              <a:t>ı</a:t>
            </a:r>
            <a:r>
              <a:rPr lang="en-AU" sz="3500" dirty="0" smtClean="0"/>
              <a:t>n </a:t>
            </a:r>
            <a:r>
              <a:rPr lang="en-AU" sz="3500" dirty="0" err="1" smtClean="0"/>
              <a:t>anlaş</a:t>
            </a:r>
            <a:r>
              <a:rPr lang="tr-TR" sz="3500" dirty="0" smtClean="0"/>
              <a:t>ı</a:t>
            </a:r>
            <a:r>
              <a:rPr lang="en-AU" sz="3500" dirty="0" err="1" smtClean="0"/>
              <a:t>lmas</a:t>
            </a:r>
            <a:r>
              <a:rPr lang="tr-TR" sz="3500" dirty="0" smtClean="0"/>
              <a:t>ı</a:t>
            </a:r>
            <a:endParaRPr lang="en-AU" sz="3500" dirty="0" smtClean="0"/>
          </a:p>
          <a:p>
            <a:pPr algn="just">
              <a:defRPr/>
            </a:pPr>
            <a:endParaRPr lang="en-AU" sz="3500" dirty="0" smtClean="0"/>
          </a:p>
          <a:p>
            <a:pPr algn="just">
              <a:defRPr/>
            </a:pPr>
            <a:r>
              <a:rPr lang="en-AU" sz="3500" dirty="0" smtClean="0"/>
              <a:t>-</a:t>
            </a:r>
            <a:r>
              <a:rPr lang="en-AU" sz="3500" dirty="0" err="1" smtClean="0"/>
              <a:t>Kalite</a:t>
            </a:r>
            <a:r>
              <a:rPr lang="en-AU" sz="3500" dirty="0" smtClean="0"/>
              <a:t> </a:t>
            </a:r>
            <a:r>
              <a:rPr lang="en-AU" sz="3500" dirty="0" err="1" smtClean="0"/>
              <a:t>politikas</a:t>
            </a:r>
            <a:r>
              <a:rPr lang="tr-TR" sz="3500" dirty="0" smtClean="0"/>
              <a:t>ı</a:t>
            </a:r>
            <a:r>
              <a:rPr lang="en-AU" sz="3500" dirty="0" smtClean="0"/>
              <a:t> </a:t>
            </a:r>
            <a:r>
              <a:rPr lang="en-AU" sz="3500" dirty="0" err="1" smtClean="0"/>
              <a:t>ve</a:t>
            </a:r>
            <a:r>
              <a:rPr lang="en-AU" sz="3500" dirty="0" smtClean="0"/>
              <a:t> </a:t>
            </a:r>
            <a:r>
              <a:rPr lang="en-AU" sz="3500" dirty="0" err="1" smtClean="0"/>
              <a:t>hedeflerinin</a:t>
            </a:r>
            <a:r>
              <a:rPr lang="en-AU" sz="3500" dirty="0" smtClean="0"/>
              <a:t> </a:t>
            </a:r>
            <a:r>
              <a:rPr lang="en-AU" sz="3500" dirty="0" err="1" smtClean="0"/>
              <a:t>aç</a:t>
            </a:r>
            <a:r>
              <a:rPr lang="tr-TR" sz="3500" dirty="0" smtClean="0"/>
              <a:t>ı</a:t>
            </a:r>
            <a:r>
              <a:rPr lang="en-AU" sz="3500" dirty="0" err="1" smtClean="0"/>
              <a:t>klanmas</a:t>
            </a:r>
            <a:r>
              <a:rPr lang="tr-TR" sz="3500" dirty="0" smtClean="0"/>
              <a:t>ı</a:t>
            </a:r>
            <a:endParaRPr lang="en-AU" sz="3500" dirty="0" smtClean="0"/>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algn="just">
              <a:defRPr/>
            </a:pPr>
            <a:r>
              <a:rPr lang="en-AU" dirty="0" smtClean="0">
                <a:latin typeface="Arial" charset="0"/>
              </a:rPr>
              <a:t>-</a:t>
            </a:r>
            <a:r>
              <a:rPr lang="en-AU" dirty="0" smtClean="0"/>
              <a:t>Bu </a:t>
            </a:r>
            <a:r>
              <a:rPr lang="en-AU" dirty="0" err="1" smtClean="0"/>
              <a:t>kalite</a:t>
            </a:r>
            <a:r>
              <a:rPr lang="en-AU" dirty="0" smtClean="0"/>
              <a:t> </a:t>
            </a:r>
            <a:r>
              <a:rPr lang="en-AU" dirty="0" err="1" smtClean="0"/>
              <a:t>anlay</a:t>
            </a:r>
            <a:r>
              <a:rPr lang="tr-TR" dirty="0" smtClean="0"/>
              <a:t>ı</a:t>
            </a:r>
            <a:r>
              <a:rPr lang="en-AU" dirty="0" smtClean="0"/>
              <a:t>ş</a:t>
            </a:r>
            <a:r>
              <a:rPr lang="tr-TR" dirty="0" smtClean="0"/>
              <a:t>ı</a:t>
            </a:r>
            <a:r>
              <a:rPr lang="en-AU" dirty="0" smtClean="0"/>
              <a:t> </a:t>
            </a:r>
            <a:r>
              <a:rPr lang="en-AU" dirty="0" err="1" smtClean="0"/>
              <a:t>içinde</a:t>
            </a:r>
            <a:r>
              <a:rPr lang="en-AU" dirty="0" smtClean="0"/>
              <a:t>, </a:t>
            </a:r>
            <a:r>
              <a:rPr lang="en-AU" dirty="0" err="1" smtClean="0"/>
              <a:t>eski</a:t>
            </a:r>
            <a:r>
              <a:rPr lang="en-AU" dirty="0" smtClean="0"/>
              <a:t> yap</a:t>
            </a:r>
            <a:r>
              <a:rPr lang="tr-TR" dirty="0" smtClean="0"/>
              <a:t>ı</a:t>
            </a:r>
            <a:r>
              <a:rPr lang="en-AU" dirty="0" err="1" smtClean="0"/>
              <a:t>lan</a:t>
            </a:r>
            <a:r>
              <a:rPr lang="en-AU" dirty="0" smtClean="0"/>
              <a:t> </a:t>
            </a:r>
            <a:r>
              <a:rPr lang="en-AU" dirty="0" err="1" smtClean="0"/>
              <a:t>gelecek</a:t>
            </a:r>
            <a:r>
              <a:rPr lang="en-AU" dirty="0" smtClean="0"/>
              <a:t> </a:t>
            </a:r>
            <a:r>
              <a:rPr lang="en-AU" dirty="0" err="1" smtClean="0"/>
              <a:t>değişime</a:t>
            </a:r>
            <a:r>
              <a:rPr lang="en-AU" dirty="0" smtClean="0"/>
              <a:t> </a:t>
            </a:r>
            <a:r>
              <a:rPr lang="en-AU" dirty="0" err="1" smtClean="0"/>
              <a:t>olan</a:t>
            </a:r>
            <a:r>
              <a:rPr lang="en-AU" dirty="0" smtClean="0"/>
              <a:t> </a:t>
            </a:r>
            <a:r>
              <a:rPr lang="en-AU" dirty="0" err="1" smtClean="0"/>
              <a:t>direncin</a:t>
            </a:r>
            <a:r>
              <a:rPr lang="en-AU" dirty="0" smtClean="0"/>
              <a:t> </a:t>
            </a:r>
            <a:r>
              <a:rPr lang="en-AU" dirty="0" err="1" smtClean="0"/>
              <a:t>azalt</a:t>
            </a:r>
            <a:r>
              <a:rPr lang="tr-TR" dirty="0" smtClean="0"/>
              <a:t>ı</a:t>
            </a:r>
            <a:r>
              <a:rPr lang="en-AU" dirty="0" err="1" smtClean="0"/>
              <a:t>lmas</a:t>
            </a:r>
            <a:r>
              <a:rPr lang="tr-TR" dirty="0" smtClean="0"/>
              <a:t>ı</a:t>
            </a:r>
            <a:endParaRPr lang="en-AU" dirty="0" smtClean="0"/>
          </a:p>
          <a:p>
            <a:pPr algn="just">
              <a:defRPr/>
            </a:pPr>
            <a:endParaRPr lang="en-AU" dirty="0" smtClean="0"/>
          </a:p>
          <a:p>
            <a:pPr algn="just">
              <a:defRPr/>
            </a:pPr>
            <a:r>
              <a:rPr lang="en-AU" dirty="0" smtClean="0"/>
              <a:t>-</a:t>
            </a:r>
            <a:r>
              <a:rPr lang="en-AU" dirty="0" err="1" smtClean="0"/>
              <a:t>Kalite</a:t>
            </a:r>
            <a:r>
              <a:rPr lang="en-AU" dirty="0" smtClean="0"/>
              <a:t> </a:t>
            </a:r>
            <a:r>
              <a:rPr lang="en-AU" dirty="0" err="1" smtClean="0"/>
              <a:t>teknik</a:t>
            </a:r>
            <a:r>
              <a:rPr lang="en-AU" dirty="0" smtClean="0"/>
              <a:t> </a:t>
            </a:r>
            <a:r>
              <a:rPr lang="en-AU" dirty="0" err="1" smtClean="0"/>
              <a:t>ve</a:t>
            </a:r>
            <a:r>
              <a:rPr lang="en-AU" dirty="0" smtClean="0"/>
              <a:t> </a:t>
            </a:r>
            <a:r>
              <a:rPr lang="en-AU" dirty="0" err="1" smtClean="0"/>
              <a:t>yöntemlerinin</a:t>
            </a:r>
            <a:r>
              <a:rPr lang="en-AU" dirty="0" smtClean="0"/>
              <a:t> </a:t>
            </a:r>
            <a:r>
              <a:rPr lang="en-AU" dirty="0" err="1" smtClean="0"/>
              <a:t>öğretilmesi</a:t>
            </a:r>
            <a:r>
              <a:rPr lang="en-AU" dirty="0" smtClean="0"/>
              <a:t> </a:t>
            </a:r>
          </a:p>
          <a:p>
            <a:pPr algn="just">
              <a:defRPr/>
            </a:pPr>
            <a:endParaRPr lang="en-AU" dirty="0" smtClean="0"/>
          </a:p>
          <a:p>
            <a:pPr algn="just">
              <a:defRPr/>
            </a:pPr>
            <a:r>
              <a:rPr lang="en-AU" dirty="0" smtClean="0"/>
              <a:t>-</a:t>
            </a:r>
            <a:r>
              <a:rPr lang="tr-TR" dirty="0" smtClean="0"/>
              <a:t>Y</a:t>
            </a:r>
            <a:r>
              <a:rPr lang="en-AU" dirty="0" err="1" smtClean="0"/>
              <a:t>eni</a:t>
            </a:r>
            <a:r>
              <a:rPr lang="en-AU" dirty="0" smtClean="0"/>
              <a:t> </a:t>
            </a:r>
            <a:r>
              <a:rPr lang="en-AU" dirty="0" err="1" smtClean="0"/>
              <a:t>vizyon</a:t>
            </a:r>
            <a:r>
              <a:rPr lang="en-AU" dirty="0" smtClean="0"/>
              <a:t>, </a:t>
            </a:r>
            <a:r>
              <a:rPr lang="en-AU" dirty="0" err="1" smtClean="0"/>
              <a:t>değerler</a:t>
            </a:r>
            <a:r>
              <a:rPr lang="en-AU" dirty="0" smtClean="0"/>
              <a:t> </a:t>
            </a:r>
            <a:r>
              <a:rPr lang="en-AU" dirty="0" err="1" smtClean="0"/>
              <a:t>ve</a:t>
            </a:r>
            <a:r>
              <a:rPr lang="en-AU" dirty="0" smtClean="0"/>
              <a:t> </a:t>
            </a:r>
            <a:r>
              <a:rPr lang="en-AU" dirty="0" err="1" smtClean="0"/>
              <a:t>kalite</a:t>
            </a:r>
            <a:r>
              <a:rPr lang="en-AU" dirty="0" smtClean="0"/>
              <a:t> </a:t>
            </a:r>
            <a:r>
              <a:rPr lang="en-AU" dirty="0" err="1" smtClean="0"/>
              <a:t>anlay</a:t>
            </a:r>
            <a:r>
              <a:rPr lang="tr-TR" dirty="0" smtClean="0"/>
              <a:t>ı</a:t>
            </a:r>
            <a:r>
              <a:rPr lang="en-AU" dirty="0" smtClean="0"/>
              <a:t>ş</a:t>
            </a:r>
            <a:r>
              <a:rPr lang="tr-TR" dirty="0" smtClean="0"/>
              <a:t>ı </a:t>
            </a:r>
            <a:r>
              <a:rPr lang="en-AU" dirty="0" err="1" smtClean="0"/>
              <a:t>çerçevesinde</a:t>
            </a:r>
            <a:r>
              <a:rPr lang="en-AU" dirty="0" smtClean="0"/>
              <a:t> </a:t>
            </a:r>
            <a:r>
              <a:rPr lang="en-AU" dirty="0" err="1" smtClean="0"/>
              <a:t>çal</a:t>
            </a:r>
            <a:r>
              <a:rPr lang="tr-TR" dirty="0" smtClean="0"/>
              <a:t>ı</a:t>
            </a:r>
            <a:r>
              <a:rPr lang="en-AU" dirty="0" err="1" smtClean="0"/>
              <a:t>şanlar</a:t>
            </a:r>
            <a:r>
              <a:rPr lang="tr-TR" dirty="0" smtClean="0"/>
              <a:t>ı</a:t>
            </a:r>
            <a:r>
              <a:rPr lang="en-AU" dirty="0" smtClean="0"/>
              <a:t>n </a:t>
            </a:r>
            <a:r>
              <a:rPr lang="en-AU" dirty="0" err="1" smtClean="0"/>
              <a:t>bilgi</a:t>
            </a:r>
            <a:r>
              <a:rPr lang="en-AU" dirty="0" smtClean="0"/>
              <a:t> </a:t>
            </a:r>
            <a:r>
              <a:rPr lang="en-AU" dirty="0" err="1" smtClean="0"/>
              <a:t>ve</a:t>
            </a:r>
            <a:r>
              <a:rPr lang="en-AU" dirty="0" smtClean="0"/>
              <a:t> </a:t>
            </a:r>
            <a:r>
              <a:rPr lang="en-AU" dirty="0" err="1" smtClean="0"/>
              <a:t>becerilerinin</a:t>
            </a:r>
            <a:r>
              <a:rPr lang="en-AU" dirty="0" smtClean="0"/>
              <a:t> </a:t>
            </a:r>
            <a:r>
              <a:rPr lang="en-AU" dirty="0" err="1" smtClean="0"/>
              <a:t>geliştirilmesi</a:t>
            </a:r>
            <a:endParaRPr lang="tr-TR" dirty="0" smtClean="0"/>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lgn="just">
              <a:defRPr/>
            </a:pPr>
            <a:endParaRPr lang="tr-TR" dirty="0" smtClean="0">
              <a:latin typeface="Arial" charset="0"/>
            </a:endParaRPr>
          </a:p>
          <a:p>
            <a:pPr algn="just">
              <a:defRPr/>
            </a:pPr>
            <a:r>
              <a:rPr lang="en-AU" dirty="0" smtClean="0">
                <a:latin typeface="Arial" charset="0"/>
              </a:rPr>
              <a:t>Belli </a:t>
            </a:r>
            <a:r>
              <a:rPr lang="en-AU" dirty="0" err="1" smtClean="0">
                <a:latin typeface="Arial" charset="0"/>
              </a:rPr>
              <a:t>bir</a:t>
            </a:r>
            <a:r>
              <a:rPr lang="en-AU" dirty="0" smtClean="0">
                <a:latin typeface="Arial" charset="0"/>
              </a:rPr>
              <a:t> </a:t>
            </a:r>
            <a:r>
              <a:rPr lang="en-AU" dirty="0" err="1" smtClean="0">
                <a:latin typeface="Arial" charset="0"/>
              </a:rPr>
              <a:t>projeyi</a:t>
            </a:r>
            <a:r>
              <a:rPr lang="en-AU" dirty="0" smtClean="0">
                <a:latin typeface="Arial" charset="0"/>
              </a:rPr>
              <a:t> </a:t>
            </a:r>
            <a:r>
              <a:rPr lang="en-AU" dirty="0" err="1" smtClean="0">
                <a:latin typeface="Arial" charset="0"/>
              </a:rPr>
              <a:t>birkaç</a:t>
            </a:r>
            <a:r>
              <a:rPr lang="en-AU" dirty="0" smtClean="0">
                <a:latin typeface="Arial" charset="0"/>
              </a:rPr>
              <a:t> </a:t>
            </a:r>
            <a:r>
              <a:rPr lang="en-AU" dirty="0" err="1" smtClean="0">
                <a:latin typeface="Arial" charset="0"/>
              </a:rPr>
              <a:t>ayl</a:t>
            </a:r>
            <a:r>
              <a:rPr lang="tr-TR" dirty="0" smtClean="0">
                <a:latin typeface="Arial" charset="0"/>
              </a:rPr>
              <a:t>ı</a:t>
            </a:r>
            <a:r>
              <a:rPr lang="en-AU" dirty="0" smtClean="0">
                <a:latin typeface="Arial" charset="0"/>
              </a:rPr>
              <a:t>k </a:t>
            </a:r>
            <a:r>
              <a:rPr lang="en-AU" dirty="0" err="1" smtClean="0">
                <a:latin typeface="Arial" charset="0"/>
              </a:rPr>
              <a:t>sürede</a:t>
            </a:r>
            <a:r>
              <a:rPr lang="en-AU" dirty="0" smtClean="0">
                <a:latin typeface="Arial" charset="0"/>
              </a:rPr>
              <a:t> </a:t>
            </a:r>
            <a:r>
              <a:rPr lang="en-AU" dirty="0" err="1" smtClean="0">
                <a:latin typeface="Arial" charset="0"/>
              </a:rPr>
              <a:t>üretebilecek</a:t>
            </a:r>
            <a:r>
              <a:rPr lang="en-AU" dirty="0" smtClean="0">
                <a:latin typeface="Arial" charset="0"/>
              </a:rPr>
              <a:t> </a:t>
            </a:r>
            <a:r>
              <a:rPr lang="en-AU" dirty="0" err="1" smtClean="0">
                <a:latin typeface="Arial" charset="0"/>
              </a:rPr>
              <a:t>olan</a:t>
            </a:r>
            <a:r>
              <a:rPr lang="en-AU" dirty="0" smtClean="0">
                <a:latin typeface="Arial" charset="0"/>
              </a:rPr>
              <a:t> </a:t>
            </a:r>
            <a:r>
              <a:rPr lang="en-AU" dirty="0" err="1" smtClean="0">
                <a:latin typeface="Arial" charset="0"/>
              </a:rPr>
              <a:t>kalite</a:t>
            </a:r>
            <a:r>
              <a:rPr lang="en-AU" dirty="0" smtClean="0">
                <a:latin typeface="Arial" charset="0"/>
              </a:rPr>
              <a:t> </a:t>
            </a:r>
            <a:r>
              <a:rPr lang="en-AU" dirty="0" err="1" smtClean="0">
                <a:latin typeface="Arial" charset="0"/>
              </a:rPr>
              <a:t>iyileştirme</a:t>
            </a:r>
            <a:r>
              <a:rPr lang="en-AU" dirty="0" smtClean="0">
                <a:latin typeface="Arial" charset="0"/>
              </a:rPr>
              <a:t> </a:t>
            </a:r>
            <a:r>
              <a:rPr lang="en-AU" dirty="0" err="1" smtClean="0">
                <a:latin typeface="Arial" charset="0"/>
              </a:rPr>
              <a:t>gruplar</a:t>
            </a:r>
            <a:r>
              <a:rPr lang="tr-TR" dirty="0" smtClean="0">
                <a:latin typeface="Arial" charset="0"/>
              </a:rPr>
              <a:t>ı</a:t>
            </a:r>
            <a:r>
              <a:rPr lang="en-AU" dirty="0" smtClean="0">
                <a:latin typeface="Arial" charset="0"/>
              </a:rPr>
              <a:t>n</a:t>
            </a:r>
            <a:r>
              <a:rPr lang="tr-TR" dirty="0" smtClean="0">
                <a:latin typeface="Arial" charset="0"/>
              </a:rPr>
              <a:t>ı</a:t>
            </a:r>
            <a:r>
              <a:rPr lang="en-AU" dirty="0" smtClean="0">
                <a:latin typeface="Arial" charset="0"/>
              </a:rPr>
              <a:t>n </a:t>
            </a:r>
            <a:r>
              <a:rPr lang="en-AU" dirty="0" err="1" smtClean="0">
                <a:latin typeface="Arial" charset="0"/>
              </a:rPr>
              <a:t>eğitiminde</a:t>
            </a:r>
            <a:r>
              <a:rPr lang="en-AU" dirty="0" smtClean="0">
                <a:latin typeface="Arial" charset="0"/>
              </a:rPr>
              <a:t> </a:t>
            </a:r>
            <a:r>
              <a:rPr lang="tr-TR" dirty="0" smtClean="0">
                <a:latin typeface="Arial" charset="0"/>
              </a:rPr>
              <a:t>t</a:t>
            </a:r>
            <a:r>
              <a:rPr lang="en-AU" dirty="0" smtClean="0">
                <a:latin typeface="Arial" charset="0"/>
              </a:rPr>
              <a:t>am  </a:t>
            </a:r>
            <a:r>
              <a:rPr lang="en-AU" dirty="0" err="1" smtClean="0">
                <a:latin typeface="Arial" charset="0"/>
              </a:rPr>
              <a:t>zamaninda</a:t>
            </a:r>
            <a:r>
              <a:rPr lang="en-AU" dirty="0" smtClean="0">
                <a:latin typeface="Arial" charset="0"/>
              </a:rPr>
              <a:t> </a:t>
            </a:r>
            <a:r>
              <a:rPr lang="en-AU" dirty="0" err="1" smtClean="0">
                <a:latin typeface="Arial" charset="0"/>
              </a:rPr>
              <a:t>eğitim</a:t>
            </a:r>
            <a:r>
              <a:rPr lang="en-AU" dirty="0" smtClean="0">
                <a:latin typeface="Arial" charset="0"/>
              </a:rPr>
              <a:t> </a:t>
            </a:r>
            <a:r>
              <a:rPr lang="en-AU" dirty="0" err="1" smtClean="0">
                <a:latin typeface="Arial" charset="0"/>
              </a:rPr>
              <a:t>yaklaş</a:t>
            </a:r>
            <a:r>
              <a:rPr lang="tr-TR" dirty="0" smtClean="0">
                <a:latin typeface="Arial" charset="0"/>
              </a:rPr>
              <a:t>ı</a:t>
            </a:r>
            <a:r>
              <a:rPr lang="en-AU" dirty="0" smtClean="0">
                <a:latin typeface="Arial" charset="0"/>
              </a:rPr>
              <a:t>m</a:t>
            </a:r>
            <a:r>
              <a:rPr lang="tr-TR" dirty="0" smtClean="0">
                <a:latin typeface="Arial" charset="0"/>
              </a:rPr>
              <a:t>ı</a:t>
            </a:r>
            <a:r>
              <a:rPr lang="en-AU" dirty="0" smtClean="0">
                <a:latin typeface="Arial" charset="0"/>
              </a:rPr>
              <a:t> </a:t>
            </a:r>
            <a:r>
              <a:rPr lang="en-AU" dirty="0" err="1" smtClean="0">
                <a:latin typeface="Arial" charset="0"/>
              </a:rPr>
              <a:t>oldukça</a:t>
            </a:r>
            <a:r>
              <a:rPr lang="en-AU" dirty="0" smtClean="0">
                <a:latin typeface="Arial" charset="0"/>
              </a:rPr>
              <a:t> </a:t>
            </a:r>
            <a:r>
              <a:rPr lang="en-AU" dirty="0" err="1" smtClean="0">
                <a:latin typeface="Arial" charset="0"/>
              </a:rPr>
              <a:t>faydal</a:t>
            </a:r>
            <a:r>
              <a:rPr lang="tr-TR" dirty="0" smtClean="0">
                <a:latin typeface="Arial" charset="0"/>
              </a:rPr>
              <a:t>ı</a:t>
            </a:r>
            <a:r>
              <a:rPr lang="en-AU" dirty="0" smtClean="0">
                <a:latin typeface="Arial" charset="0"/>
              </a:rPr>
              <a:t>d</a:t>
            </a:r>
            <a:r>
              <a:rPr lang="tr-TR" dirty="0" smtClean="0">
                <a:latin typeface="Arial" charset="0"/>
              </a:rPr>
              <a:t>ı</a:t>
            </a:r>
            <a:r>
              <a:rPr lang="en-AU" dirty="0" smtClean="0">
                <a:latin typeface="Arial" charset="0"/>
              </a:rPr>
              <a:t>r.</a:t>
            </a:r>
            <a:endParaRPr lang="en-AU" dirty="0" smtClean="0"/>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AU" dirty="0" smtClean="0">
                <a:effectLst>
                  <a:outerShdw blurRad="38100" dist="38100" dir="2700000" algn="tl">
                    <a:srgbClr val="000000"/>
                  </a:outerShdw>
                </a:effectLst>
                <a:latin typeface="+mn-lt"/>
              </a:rPr>
              <a:t>BU YAKLAŞIM  ÜÇ MODELDEN OLUŞUR</a:t>
            </a:r>
            <a:endParaRPr lang="en-AU" dirty="0"/>
          </a:p>
        </p:txBody>
      </p:sp>
      <p:sp>
        <p:nvSpPr>
          <p:cNvPr id="3" name="Content Placeholder 2"/>
          <p:cNvSpPr>
            <a:spLocks noGrp="1"/>
          </p:cNvSpPr>
          <p:nvPr>
            <p:ph idx="1"/>
          </p:nvPr>
        </p:nvSpPr>
        <p:spPr/>
        <p:txBody>
          <a:bodyPr>
            <a:noAutofit/>
          </a:bodyPr>
          <a:lstStyle/>
          <a:p>
            <a:pPr algn="just">
              <a:defRPr/>
            </a:pPr>
            <a:r>
              <a:rPr lang="en-AU" dirty="0" smtClean="0"/>
              <a:t>1-</a:t>
            </a:r>
            <a:r>
              <a:rPr lang="tr-TR" dirty="0" smtClean="0"/>
              <a:t>K</a:t>
            </a:r>
            <a:r>
              <a:rPr lang="en-AU" dirty="0" err="1" smtClean="0"/>
              <a:t>alite</a:t>
            </a:r>
            <a:r>
              <a:rPr lang="en-AU" dirty="0" smtClean="0"/>
              <a:t> </a:t>
            </a:r>
            <a:r>
              <a:rPr lang="en-AU" dirty="0" err="1" smtClean="0"/>
              <a:t>iyileştirmeye</a:t>
            </a:r>
            <a:r>
              <a:rPr lang="en-AU" dirty="0" smtClean="0"/>
              <a:t> </a:t>
            </a:r>
            <a:r>
              <a:rPr lang="en-AU" dirty="0" err="1" smtClean="0"/>
              <a:t>genel</a:t>
            </a:r>
            <a:r>
              <a:rPr lang="en-AU" dirty="0" smtClean="0"/>
              <a:t> </a:t>
            </a:r>
            <a:r>
              <a:rPr lang="en-AU" dirty="0" err="1" smtClean="0"/>
              <a:t>bir</a:t>
            </a:r>
            <a:r>
              <a:rPr lang="en-AU" dirty="0" smtClean="0"/>
              <a:t> </a:t>
            </a:r>
            <a:r>
              <a:rPr lang="en-AU" dirty="0" err="1" smtClean="0"/>
              <a:t>bak</a:t>
            </a:r>
            <a:r>
              <a:rPr lang="tr-TR" dirty="0" smtClean="0"/>
              <a:t>ı</a:t>
            </a:r>
            <a:r>
              <a:rPr lang="en-AU" dirty="0" smtClean="0"/>
              <a:t>ş, </a:t>
            </a:r>
            <a:r>
              <a:rPr lang="en-AU" dirty="0" err="1" smtClean="0"/>
              <a:t>kalite</a:t>
            </a:r>
            <a:r>
              <a:rPr lang="en-AU" dirty="0" smtClean="0"/>
              <a:t> </a:t>
            </a:r>
            <a:r>
              <a:rPr lang="en-AU" dirty="0" err="1" smtClean="0"/>
              <a:t>iyileştirmenin</a:t>
            </a:r>
            <a:r>
              <a:rPr lang="en-AU" dirty="0" smtClean="0"/>
              <a:t> </a:t>
            </a:r>
            <a:r>
              <a:rPr lang="en-AU" dirty="0" err="1" smtClean="0"/>
              <a:t>temelinde</a:t>
            </a:r>
            <a:r>
              <a:rPr lang="en-AU" dirty="0" smtClean="0"/>
              <a:t> </a:t>
            </a:r>
            <a:r>
              <a:rPr lang="en-AU" dirty="0" err="1" smtClean="0"/>
              <a:t>yatan</a:t>
            </a:r>
            <a:r>
              <a:rPr lang="en-AU" dirty="0" smtClean="0"/>
              <a:t> </a:t>
            </a:r>
            <a:r>
              <a:rPr lang="en-AU" dirty="0" err="1" smtClean="0"/>
              <a:t>düşünce</a:t>
            </a:r>
            <a:r>
              <a:rPr lang="en-AU" dirty="0" smtClean="0"/>
              <a:t> </a:t>
            </a:r>
            <a:r>
              <a:rPr lang="en-AU" dirty="0" err="1" smtClean="0"/>
              <a:t>ve</a:t>
            </a:r>
            <a:r>
              <a:rPr lang="en-AU" dirty="0" smtClean="0"/>
              <a:t> </a:t>
            </a:r>
            <a:r>
              <a:rPr lang="en-AU" dirty="0" err="1" smtClean="0"/>
              <a:t>inançlar</a:t>
            </a:r>
            <a:r>
              <a:rPr lang="tr-TR" dirty="0" smtClean="0"/>
              <a:t>ı</a:t>
            </a:r>
            <a:r>
              <a:rPr lang="en-AU" dirty="0" smtClean="0"/>
              <a:t>n </a:t>
            </a:r>
            <a:r>
              <a:rPr lang="en-AU" dirty="0" err="1" smtClean="0"/>
              <a:t>aç</a:t>
            </a:r>
            <a:r>
              <a:rPr lang="tr-TR" dirty="0" smtClean="0"/>
              <a:t>ı</a:t>
            </a:r>
            <a:r>
              <a:rPr lang="en-AU" dirty="0" err="1" smtClean="0"/>
              <a:t>klanmas</a:t>
            </a:r>
            <a:r>
              <a:rPr lang="tr-TR" dirty="0" smtClean="0"/>
              <a:t>ı</a:t>
            </a:r>
            <a:r>
              <a:rPr lang="en-AU" dirty="0" smtClean="0"/>
              <a:t>, </a:t>
            </a:r>
            <a:r>
              <a:rPr lang="en-AU" dirty="0" err="1" smtClean="0"/>
              <a:t>bir</a:t>
            </a:r>
            <a:r>
              <a:rPr lang="en-AU" dirty="0" smtClean="0"/>
              <a:t> </a:t>
            </a:r>
            <a:r>
              <a:rPr lang="en-AU" dirty="0" err="1" smtClean="0"/>
              <a:t>kalite</a:t>
            </a:r>
            <a:r>
              <a:rPr lang="en-AU" dirty="0" smtClean="0"/>
              <a:t> </a:t>
            </a:r>
            <a:r>
              <a:rPr lang="en-AU" dirty="0" err="1" smtClean="0"/>
              <a:t>iyileştirme</a:t>
            </a:r>
            <a:r>
              <a:rPr lang="en-AU" dirty="0" smtClean="0"/>
              <a:t> </a:t>
            </a:r>
            <a:r>
              <a:rPr lang="en-AU" dirty="0" err="1" smtClean="0"/>
              <a:t>projesinin</a:t>
            </a:r>
            <a:r>
              <a:rPr lang="en-AU" dirty="0" smtClean="0"/>
              <a:t> </a:t>
            </a:r>
            <a:r>
              <a:rPr lang="en-AU" dirty="0" err="1" smtClean="0"/>
              <a:t>bileşenlerine</a:t>
            </a:r>
            <a:r>
              <a:rPr lang="en-AU" dirty="0" smtClean="0"/>
              <a:t> </a:t>
            </a:r>
            <a:r>
              <a:rPr lang="en-AU" dirty="0" err="1" smtClean="0"/>
              <a:t>ayr</a:t>
            </a:r>
            <a:r>
              <a:rPr lang="tr-TR" dirty="0" smtClean="0"/>
              <a:t>ı</a:t>
            </a:r>
            <a:r>
              <a:rPr lang="en-AU" dirty="0" err="1" smtClean="0"/>
              <a:t>lmas</a:t>
            </a:r>
            <a:r>
              <a:rPr lang="tr-TR" dirty="0" smtClean="0"/>
              <a:t>ı,</a:t>
            </a:r>
            <a:endParaRPr lang="en-AU" dirty="0" smtClean="0"/>
          </a:p>
          <a:p>
            <a:pPr algn="just">
              <a:defRPr/>
            </a:pPr>
            <a:r>
              <a:rPr lang="en-AU" dirty="0" smtClean="0"/>
              <a:t>2-</a:t>
            </a:r>
            <a:r>
              <a:rPr lang="tr-TR" dirty="0" smtClean="0"/>
              <a:t>V</a:t>
            </a:r>
            <a:r>
              <a:rPr lang="en-AU" dirty="0" err="1" smtClean="0"/>
              <a:t>erilerin</a:t>
            </a:r>
            <a:r>
              <a:rPr lang="en-AU" dirty="0" smtClean="0"/>
              <a:t> </a:t>
            </a:r>
            <a:r>
              <a:rPr lang="en-AU" dirty="0" err="1" smtClean="0"/>
              <a:t>toplanmas</a:t>
            </a:r>
            <a:r>
              <a:rPr lang="tr-TR" dirty="0" smtClean="0"/>
              <a:t>ı</a:t>
            </a:r>
            <a:r>
              <a:rPr lang="en-AU" dirty="0" smtClean="0"/>
              <a:t> </a:t>
            </a:r>
            <a:r>
              <a:rPr lang="en-AU" dirty="0" err="1" smtClean="0"/>
              <a:t>ve</a:t>
            </a:r>
            <a:r>
              <a:rPr lang="en-AU" dirty="0" smtClean="0"/>
              <a:t> </a:t>
            </a:r>
            <a:r>
              <a:rPr lang="en-AU" dirty="0" err="1" smtClean="0"/>
              <a:t>analiz</a:t>
            </a:r>
            <a:r>
              <a:rPr lang="en-AU" dirty="0" smtClean="0"/>
              <a:t> </a:t>
            </a:r>
            <a:r>
              <a:rPr lang="en-AU" dirty="0" err="1" smtClean="0"/>
              <a:t>edilmesi</a:t>
            </a:r>
            <a:r>
              <a:rPr lang="en-AU" dirty="0" smtClean="0"/>
              <a:t>, </a:t>
            </a:r>
            <a:r>
              <a:rPr lang="en-AU" dirty="0" err="1" smtClean="0"/>
              <a:t>problemin</a:t>
            </a:r>
            <a:r>
              <a:rPr lang="en-AU" dirty="0" smtClean="0"/>
              <a:t> </a:t>
            </a:r>
            <a:r>
              <a:rPr lang="tr-TR" dirty="0" smtClean="0"/>
              <a:t>t</a:t>
            </a:r>
            <a:r>
              <a:rPr lang="en-AU" dirty="0" smtClean="0"/>
              <a:t>an</a:t>
            </a:r>
            <a:r>
              <a:rPr lang="tr-TR" dirty="0" smtClean="0"/>
              <a:t>ı</a:t>
            </a:r>
            <a:r>
              <a:rPr lang="en-AU" dirty="0" err="1" smtClean="0"/>
              <a:t>mlanmas</a:t>
            </a:r>
            <a:r>
              <a:rPr lang="tr-TR" dirty="0" smtClean="0"/>
              <a:t>ı,</a:t>
            </a:r>
            <a:r>
              <a:rPr lang="en-AU" dirty="0" smtClean="0"/>
              <a:t> </a:t>
            </a:r>
            <a:endParaRPr lang="tr-TR" dirty="0" smtClean="0"/>
          </a:p>
          <a:p>
            <a:r>
              <a:rPr lang="en-AU" dirty="0"/>
              <a:t>3-problemin </a:t>
            </a:r>
            <a:r>
              <a:rPr lang="en-AU" dirty="0" err="1"/>
              <a:t>temel</a:t>
            </a:r>
            <a:r>
              <a:rPr lang="en-AU" dirty="0"/>
              <a:t> </a:t>
            </a:r>
            <a:r>
              <a:rPr lang="en-AU" dirty="0" err="1"/>
              <a:t>sebebinin</a:t>
            </a:r>
            <a:r>
              <a:rPr lang="en-AU" dirty="0"/>
              <a:t> </a:t>
            </a:r>
            <a:r>
              <a:rPr lang="en-AU" dirty="0" err="1"/>
              <a:t>analizinin</a:t>
            </a:r>
            <a:r>
              <a:rPr lang="en-AU" dirty="0"/>
              <a:t> </a:t>
            </a:r>
            <a:r>
              <a:rPr lang="en-AU" dirty="0" err="1"/>
              <a:t>yapilmasi</a:t>
            </a:r>
            <a:r>
              <a:rPr lang="en-AU" dirty="0"/>
              <a:t>, </a:t>
            </a:r>
            <a:r>
              <a:rPr lang="tr-TR" dirty="0" smtClean="0"/>
              <a:t>s</a:t>
            </a:r>
            <a:r>
              <a:rPr lang="en-AU" dirty="0" err="1" smtClean="0"/>
              <a:t>onuçlar</a:t>
            </a:r>
            <a:r>
              <a:rPr lang="tr-TR" dirty="0"/>
              <a:t>ı</a:t>
            </a:r>
            <a:r>
              <a:rPr lang="en-AU" dirty="0"/>
              <a:t>n </a:t>
            </a:r>
            <a:r>
              <a:rPr lang="en-AU" dirty="0" err="1"/>
              <a:t>izlenmesi</a:t>
            </a:r>
            <a:r>
              <a:rPr lang="en-AU" dirty="0"/>
              <a:t>,</a:t>
            </a:r>
            <a:endParaRPr lang="tr-TR" dirty="0"/>
          </a:p>
          <a:p>
            <a:endParaRPr lang="tr-TR" dirty="0"/>
          </a:p>
          <a:p>
            <a:pPr algn="just">
              <a:defRPr/>
            </a:pPr>
            <a:endParaRPr lang="en-AU"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ct val="50000"/>
              </a:spcBef>
              <a:defRPr/>
            </a:pPr>
            <a:r>
              <a:rPr lang="tr-TR" dirty="0" smtClean="0">
                <a:effectLst>
                  <a:outerShdw blurRad="38100" dist="38100" dir="2700000" algn="tl">
                    <a:srgbClr val="000000"/>
                  </a:outerShdw>
                </a:effectLst>
                <a:latin typeface="+mn-lt"/>
              </a:rPr>
              <a:t>EĞİTİM SÜRECİNİN ADIMLARI</a:t>
            </a:r>
            <a:endParaRPr lang="tr-TR" dirty="0">
              <a:latin typeface="+mn-lt"/>
            </a:endParaRPr>
          </a:p>
        </p:txBody>
      </p:sp>
      <p:sp>
        <p:nvSpPr>
          <p:cNvPr id="3" name="Content Placeholder 2"/>
          <p:cNvSpPr>
            <a:spLocks noGrp="1"/>
          </p:cNvSpPr>
          <p:nvPr>
            <p:ph idx="1"/>
          </p:nvPr>
        </p:nvSpPr>
        <p:spPr/>
        <p:txBody>
          <a:bodyPr>
            <a:noAutofit/>
          </a:bodyPr>
          <a:lstStyle/>
          <a:p>
            <a:pPr algn="just">
              <a:spcBef>
                <a:spcPct val="50000"/>
              </a:spcBef>
              <a:buFontTx/>
              <a:buChar char="•"/>
              <a:defRPr/>
            </a:pPr>
            <a:r>
              <a:rPr lang="tr-TR" dirty="0" smtClean="0"/>
              <a:t>Müşteri ihtiyacının tanımlanması</a:t>
            </a:r>
          </a:p>
          <a:p>
            <a:pPr algn="just">
              <a:spcBef>
                <a:spcPct val="50000"/>
              </a:spcBef>
              <a:buFontTx/>
              <a:buChar char="•"/>
              <a:defRPr/>
            </a:pPr>
            <a:r>
              <a:rPr lang="tr-TR" dirty="0" smtClean="0"/>
              <a:t>Eğitim sürecinin sorumlularının tanımlanması</a:t>
            </a:r>
          </a:p>
          <a:p>
            <a:pPr algn="just">
              <a:spcBef>
                <a:spcPct val="50000"/>
              </a:spcBef>
              <a:buFontTx/>
              <a:buChar char="•"/>
              <a:defRPr/>
            </a:pPr>
            <a:r>
              <a:rPr lang="tr-TR" dirty="0" smtClean="0"/>
              <a:t>Eğitim hedeflerinin belirlenmesi</a:t>
            </a:r>
          </a:p>
          <a:p>
            <a:pPr algn="just">
              <a:spcBef>
                <a:spcPct val="50000"/>
              </a:spcBef>
              <a:buFontTx/>
              <a:buChar char="•"/>
              <a:defRPr/>
            </a:pPr>
            <a:r>
              <a:rPr lang="tr-TR" dirty="0" smtClean="0"/>
              <a:t>Eğitim organizasyonunun oluşturulması</a:t>
            </a:r>
          </a:p>
          <a:p>
            <a:pPr algn="just">
              <a:spcBef>
                <a:spcPct val="50000"/>
              </a:spcBef>
              <a:buFontTx/>
              <a:buChar char="•"/>
              <a:defRPr/>
            </a:pPr>
            <a:r>
              <a:rPr lang="tr-TR" dirty="0" smtClean="0"/>
              <a:t>Program ve materyalin hazırlanması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lgn="just">
              <a:spcBef>
                <a:spcPct val="50000"/>
              </a:spcBef>
              <a:buFontTx/>
              <a:buChar char="•"/>
              <a:defRPr/>
            </a:pPr>
            <a:r>
              <a:rPr lang="tr-TR" dirty="0" smtClean="0"/>
              <a:t>Eğitim verilmesi ve izlenmesi</a:t>
            </a:r>
          </a:p>
          <a:p>
            <a:pPr algn="just">
              <a:spcBef>
                <a:spcPct val="50000"/>
              </a:spcBef>
              <a:buFontTx/>
              <a:buChar char="•"/>
              <a:defRPr/>
            </a:pPr>
            <a:r>
              <a:rPr lang="tr-TR" dirty="0" smtClean="0"/>
              <a:t>Sonuçların değerlendirilmesi</a:t>
            </a:r>
          </a:p>
          <a:p>
            <a:pPr algn="just">
              <a:spcBef>
                <a:spcPct val="50000"/>
              </a:spcBef>
              <a:buFontTx/>
              <a:buChar char="•"/>
              <a:defRPr/>
            </a:pPr>
            <a:r>
              <a:rPr lang="tr-TR" dirty="0" smtClean="0"/>
              <a:t>Eğitimin verimliliğinin ölçülmesi</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effectLst>
                  <a:outerShdw blurRad="38100" dist="38100" dir="2700000" algn="tl">
                    <a:srgbClr val="000000"/>
                  </a:outerShdw>
                </a:effectLst>
                <a:latin typeface="+mn-lt"/>
              </a:rPr>
              <a:t>TEMEL KALİTE EĞİTİM PROGRAMLARI</a:t>
            </a:r>
            <a:r>
              <a:rPr lang="tr-TR" dirty="0" smtClean="0"/>
              <a:t/>
            </a:r>
            <a:br>
              <a:rPr lang="tr-TR" dirty="0" smtClean="0"/>
            </a:br>
            <a:endParaRPr lang="tr-TR" dirty="0"/>
          </a:p>
        </p:txBody>
      </p:sp>
      <p:sp>
        <p:nvSpPr>
          <p:cNvPr id="3" name="Content Placeholder 2"/>
          <p:cNvSpPr>
            <a:spLocks noGrp="1"/>
          </p:cNvSpPr>
          <p:nvPr>
            <p:ph idx="1"/>
          </p:nvPr>
        </p:nvSpPr>
        <p:spPr/>
        <p:txBody>
          <a:bodyPr/>
          <a:lstStyle/>
          <a:p>
            <a:pPr algn="just">
              <a:spcBef>
                <a:spcPct val="50000"/>
              </a:spcBef>
              <a:buFontTx/>
              <a:buChar char="•"/>
              <a:defRPr/>
            </a:pPr>
            <a:r>
              <a:rPr lang="tr-TR" dirty="0" smtClean="0"/>
              <a:t>Kalite konusunda bilgilendirme</a:t>
            </a:r>
          </a:p>
          <a:p>
            <a:pPr algn="just">
              <a:spcBef>
                <a:spcPct val="50000"/>
              </a:spcBef>
              <a:buFontTx/>
              <a:buChar char="•"/>
              <a:defRPr/>
            </a:pPr>
            <a:r>
              <a:rPr lang="tr-TR" dirty="0" smtClean="0"/>
              <a:t>Takım çalışması becerileri</a:t>
            </a:r>
          </a:p>
          <a:p>
            <a:pPr algn="just">
              <a:spcBef>
                <a:spcPct val="50000"/>
              </a:spcBef>
              <a:buFontTx/>
              <a:buChar char="•"/>
              <a:defRPr/>
            </a:pPr>
            <a:r>
              <a:rPr lang="tr-TR" dirty="0" smtClean="0"/>
              <a:t>Süreç yönetimi</a:t>
            </a:r>
          </a:p>
          <a:p>
            <a:pPr algn="just">
              <a:spcBef>
                <a:spcPct val="50000"/>
              </a:spcBef>
              <a:buFontTx/>
              <a:buChar char="•"/>
              <a:defRPr/>
            </a:pPr>
            <a:r>
              <a:rPr lang="tr-TR" dirty="0" smtClean="0"/>
              <a:t>Müşteri bilinci</a:t>
            </a:r>
          </a:p>
          <a:p>
            <a:pPr algn="just">
              <a:spcBef>
                <a:spcPct val="50000"/>
              </a:spcBef>
              <a:buFontTx/>
              <a:buChar char="•"/>
              <a:defRPr/>
            </a:pPr>
            <a:r>
              <a:rPr lang="tr-TR" dirty="0" smtClean="0"/>
              <a:t>Kalite ölçüm yöntemleri</a:t>
            </a:r>
          </a:p>
          <a:p>
            <a:pPr algn="just">
              <a:spcBef>
                <a:spcPct val="50000"/>
              </a:spcBef>
              <a:buFontTx/>
              <a:buChar char="•"/>
              <a:defRPr/>
            </a:pPr>
            <a:r>
              <a:rPr lang="tr-TR" dirty="0" smtClean="0"/>
              <a:t>İstatistik yöntemler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latin typeface="+mn-lt"/>
              </a:rPr>
              <a:t>GRUPLAR BAZINDA KALİTE EĞİTİMİ</a:t>
            </a:r>
            <a:r>
              <a:rPr lang="tr-TR" dirty="0" smtClean="0">
                <a:latin typeface="Arial" charset="0"/>
              </a:rPr>
              <a:t/>
            </a:r>
            <a:br>
              <a:rPr lang="tr-TR" dirty="0" smtClean="0">
                <a:latin typeface="Arial" charset="0"/>
              </a:rPr>
            </a:br>
            <a:endParaRPr lang="tr-TR" dirty="0"/>
          </a:p>
        </p:txBody>
      </p:sp>
      <p:sp>
        <p:nvSpPr>
          <p:cNvPr id="3" name="Content Placeholder 2"/>
          <p:cNvSpPr>
            <a:spLocks noGrp="1"/>
          </p:cNvSpPr>
          <p:nvPr>
            <p:ph idx="1"/>
          </p:nvPr>
        </p:nvSpPr>
        <p:spPr/>
        <p:txBody>
          <a:bodyPr/>
          <a:lstStyle/>
          <a:p>
            <a:endParaRPr lang="tr-TR" dirty="0" smtClean="0">
              <a:latin typeface="Arial" charset="0"/>
            </a:endParaRPr>
          </a:p>
          <a:p>
            <a:r>
              <a:rPr lang="tr-TR" dirty="0" smtClean="0">
                <a:latin typeface="Arial" charset="0"/>
              </a:rPr>
              <a:t>Kalite eğitimi kurum içindeki düzeylere göre dört grup için farklılaşmaktadır. Bu gruplardan beklenenler ve dolayısıyla, bu gruplara verilecek eğitimler de farklılık gösterecektir.</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1219200" y="381000"/>
            <a:ext cx="6553200" cy="466725"/>
          </a:xfrm>
          <a:prstGeom prst="rect">
            <a:avLst/>
          </a:prstGeom>
          <a:noFill/>
          <a:ln w="9525">
            <a:solidFill>
              <a:schemeClr val="tx1"/>
            </a:solidFill>
            <a:miter lim="800000"/>
            <a:headEnd/>
            <a:tailEnd/>
          </a:ln>
          <a:effectLst/>
        </p:spPr>
        <p:txBody>
          <a:bodyPr>
            <a:spAutoFit/>
          </a:bodyPr>
          <a:lstStyle/>
          <a:p>
            <a:pPr algn="ctr">
              <a:spcBef>
                <a:spcPct val="50000"/>
              </a:spcBef>
              <a:defRPr/>
            </a:pPr>
            <a:r>
              <a:rPr lang="tr-TR" b="1" dirty="0">
                <a:effectLst>
                  <a:outerShdw blurRad="38100" dist="38100" dir="2700000" algn="tl">
                    <a:srgbClr val="000000"/>
                  </a:outerShdw>
                </a:effectLst>
                <a:latin typeface="Arial" charset="0"/>
              </a:rPr>
              <a:t>GRUPLAR BAZINDA KALİTE EĞİTİMİ</a:t>
            </a:r>
            <a:endParaRPr lang="tr-TR" dirty="0">
              <a:latin typeface="Arial" charset="0"/>
            </a:endParaRPr>
          </a:p>
        </p:txBody>
      </p:sp>
      <p:sp>
        <p:nvSpPr>
          <p:cNvPr id="14339" name="AutoShape 5"/>
          <p:cNvSpPr>
            <a:spLocks noChangeArrowheads="1"/>
          </p:cNvSpPr>
          <p:nvPr/>
        </p:nvSpPr>
        <p:spPr bwMode="auto">
          <a:xfrm>
            <a:off x="381000" y="990600"/>
            <a:ext cx="4191000" cy="2895600"/>
          </a:xfrm>
          <a:prstGeom prst="bevel">
            <a:avLst>
              <a:gd name="adj" fmla="val 12500"/>
            </a:avLst>
          </a:prstGeom>
          <a:solidFill>
            <a:srgbClr val="FF0000"/>
          </a:solidFill>
          <a:ln w="9525">
            <a:solidFill>
              <a:schemeClr val="tx1"/>
            </a:solidFill>
            <a:miter lim="800000"/>
            <a:headEnd/>
            <a:tailEnd/>
          </a:ln>
        </p:spPr>
        <p:txBody>
          <a:bodyPr wrap="none" anchor="ctr"/>
          <a:lstStyle/>
          <a:p>
            <a:pPr algn="ctr"/>
            <a:endParaRPr lang="tr-TR"/>
          </a:p>
        </p:txBody>
      </p:sp>
      <p:sp>
        <p:nvSpPr>
          <p:cNvPr id="14340" name="AutoShape 6"/>
          <p:cNvSpPr>
            <a:spLocks noChangeArrowheads="1"/>
          </p:cNvSpPr>
          <p:nvPr/>
        </p:nvSpPr>
        <p:spPr bwMode="auto">
          <a:xfrm>
            <a:off x="4800600" y="990600"/>
            <a:ext cx="3962400" cy="2895600"/>
          </a:xfrm>
          <a:prstGeom prst="bevel">
            <a:avLst>
              <a:gd name="adj" fmla="val 12500"/>
            </a:avLst>
          </a:prstGeom>
          <a:solidFill>
            <a:schemeClr val="bg2"/>
          </a:solidFill>
          <a:ln w="9525">
            <a:solidFill>
              <a:schemeClr val="tx1"/>
            </a:solidFill>
            <a:miter lim="800000"/>
            <a:headEnd/>
            <a:tailEnd/>
          </a:ln>
        </p:spPr>
        <p:txBody>
          <a:bodyPr wrap="none" anchor="ctr"/>
          <a:lstStyle/>
          <a:p>
            <a:endParaRPr lang="tr-TR"/>
          </a:p>
        </p:txBody>
      </p:sp>
      <p:sp>
        <p:nvSpPr>
          <p:cNvPr id="14341" name="AutoShape 7"/>
          <p:cNvSpPr>
            <a:spLocks noChangeArrowheads="1"/>
          </p:cNvSpPr>
          <p:nvPr/>
        </p:nvSpPr>
        <p:spPr bwMode="auto">
          <a:xfrm>
            <a:off x="381000" y="4038600"/>
            <a:ext cx="4191000" cy="2590800"/>
          </a:xfrm>
          <a:prstGeom prst="bevel">
            <a:avLst>
              <a:gd name="adj" fmla="val 12500"/>
            </a:avLst>
          </a:prstGeom>
          <a:solidFill>
            <a:schemeClr val="bg2"/>
          </a:solidFill>
          <a:ln w="9525">
            <a:solidFill>
              <a:schemeClr val="tx1"/>
            </a:solidFill>
            <a:miter lim="800000"/>
            <a:headEnd/>
            <a:tailEnd/>
          </a:ln>
        </p:spPr>
        <p:txBody>
          <a:bodyPr wrap="none" anchor="ctr"/>
          <a:lstStyle/>
          <a:p>
            <a:endParaRPr lang="tr-TR"/>
          </a:p>
        </p:txBody>
      </p:sp>
      <p:sp>
        <p:nvSpPr>
          <p:cNvPr id="14342" name="AutoShape 8"/>
          <p:cNvSpPr>
            <a:spLocks noChangeArrowheads="1"/>
          </p:cNvSpPr>
          <p:nvPr/>
        </p:nvSpPr>
        <p:spPr bwMode="auto">
          <a:xfrm>
            <a:off x="4800600" y="4038600"/>
            <a:ext cx="4038600" cy="2590800"/>
          </a:xfrm>
          <a:prstGeom prst="bevel">
            <a:avLst>
              <a:gd name="adj" fmla="val 12500"/>
            </a:avLst>
          </a:prstGeom>
          <a:solidFill>
            <a:srgbClr val="FF0000"/>
          </a:solidFill>
          <a:ln w="9525">
            <a:solidFill>
              <a:schemeClr val="tx1"/>
            </a:solidFill>
            <a:miter lim="800000"/>
            <a:headEnd/>
            <a:tailEnd/>
          </a:ln>
        </p:spPr>
        <p:txBody>
          <a:bodyPr wrap="none" anchor="ctr"/>
          <a:lstStyle/>
          <a:p>
            <a:endParaRPr lang="tr-TR"/>
          </a:p>
        </p:txBody>
      </p:sp>
      <p:sp>
        <p:nvSpPr>
          <p:cNvPr id="7178" name="Text Box 10"/>
          <p:cNvSpPr txBox="1">
            <a:spLocks noChangeArrowheads="1"/>
          </p:cNvSpPr>
          <p:nvPr/>
        </p:nvSpPr>
        <p:spPr bwMode="auto">
          <a:xfrm>
            <a:off x="914400" y="1066800"/>
            <a:ext cx="3124200" cy="304800"/>
          </a:xfrm>
          <a:prstGeom prst="rect">
            <a:avLst/>
          </a:prstGeom>
          <a:noFill/>
          <a:ln w="9525">
            <a:noFill/>
            <a:miter lim="800000"/>
            <a:headEnd/>
            <a:tailEnd/>
          </a:ln>
          <a:effectLst/>
        </p:spPr>
        <p:txBody>
          <a:bodyPr>
            <a:spAutoFit/>
          </a:bodyPr>
          <a:lstStyle/>
          <a:p>
            <a:pPr algn="ctr">
              <a:spcBef>
                <a:spcPct val="50000"/>
              </a:spcBef>
              <a:defRPr/>
            </a:pPr>
            <a:r>
              <a:rPr lang="tr-TR" sz="1400" b="1">
                <a:solidFill>
                  <a:schemeClr val="folHlink"/>
                </a:solidFill>
                <a:effectLst>
                  <a:outerShdw blurRad="38100" dist="38100" dir="2700000" algn="tl">
                    <a:srgbClr val="000000"/>
                  </a:outerShdw>
                </a:effectLst>
                <a:latin typeface="Arial" charset="0"/>
              </a:rPr>
              <a:t>1.ÜST DÜZEY YÖNETİCİLER</a:t>
            </a:r>
            <a:endParaRPr lang="tr-TR"/>
          </a:p>
        </p:txBody>
      </p:sp>
      <p:sp>
        <p:nvSpPr>
          <p:cNvPr id="7179" name="Text Box 11"/>
          <p:cNvSpPr txBox="1">
            <a:spLocks noChangeArrowheads="1"/>
          </p:cNvSpPr>
          <p:nvPr/>
        </p:nvSpPr>
        <p:spPr bwMode="auto">
          <a:xfrm>
            <a:off x="5181600" y="1066800"/>
            <a:ext cx="3124200" cy="304800"/>
          </a:xfrm>
          <a:prstGeom prst="rect">
            <a:avLst/>
          </a:prstGeom>
          <a:noFill/>
          <a:ln w="9525">
            <a:noFill/>
            <a:miter lim="800000"/>
            <a:headEnd/>
            <a:tailEnd/>
          </a:ln>
          <a:effectLst/>
        </p:spPr>
        <p:txBody>
          <a:bodyPr>
            <a:spAutoFit/>
          </a:bodyPr>
          <a:lstStyle/>
          <a:p>
            <a:pPr algn="ctr">
              <a:spcBef>
                <a:spcPct val="50000"/>
              </a:spcBef>
              <a:defRPr/>
            </a:pPr>
            <a:r>
              <a:rPr lang="tr-TR" sz="1400" b="1">
                <a:solidFill>
                  <a:schemeClr val="folHlink"/>
                </a:solidFill>
                <a:effectLst>
                  <a:outerShdw blurRad="38100" dist="38100" dir="2700000" algn="tl">
                    <a:srgbClr val="000000"/>
                  </a:outerShdw>
                </a:effectLst>
                <a:latin typeface="Arial" charset="0"/>
              </a:rPr>
              <a:t>2.ORTA DÜZEY YÖNETİCİLER</a:t>
            </a:r>
            <a:endParaRPr lang="tr-TR"/>
          </a:p>
        </p:txBody>
      </p:sp>
      <p:sp>
        <p:nvSpPr>
          <p:cNvPr id="7180" name="Text Box 12"/>
          <p:cNvSpPr txBox="1">
            <a:spLocks noChangeArrowheads="1"/>
          </p:cNvSpPr>
          <p:nvPr/>
        </p:nvSpPr>
        <p:spPr bwMode="auto">
          <a:xfrm>
            <a:off x="1143000" y="4114800"/>
            <a:ext cx="3124200" cy="304800"/>
          </a:xfrm>
          <a:prstGeom prst="rect">
            <a:avLst/>
          </a:prstGeom>
          <a:noFill/>
          <a:ln w="9525">
            <a:noFill/>
            <a:miter lim="800000"/>
            <a:headEnd/>
            <a:tailEnd/>
          </a:ln>
          <a:effectLst/>
        </p:spPr>
        <p:txBody>
          <a:bodyPr>
            <a:spAutoFit/>
          </a:bodyPr>
          <a:lstStyle/>
          <a:p>
            <a:pPr>
              <a:spcBef>
                <a:spcPct val="50000"/>
              </a:spcBef>
              <a:defRPr/>
            </a:pPr>
            <a:r>
              <a:rPr lang="tr-TR" sz="1400" b="1">
                <a:solidFill>
                  <a:schemeClr val="folHlink"/>
                </a:solidFill>
                <a:effectLst>
                  <a:outerShdw blurRad="38100" dist="38100" dir="2700000" algn="tl">
                    <a:srgbClr val="000000"/>
                  </a:outerShdw>
                </a:effectLst>
                <a:latin typeface="Arial" charset="0"/>
              </a:rPr>
              <a:t>3.İLK  DÜZEY YÖNETİCİLER</a:t>
            </a:r>
            <a:endParaRPr lang="tr-TR"/>
          </a:p>
        </p:txBody>
      </p:sp>
      <p:sp>
        <p:nvSpPr>
          <p:cNvPr id="7181" name="Text Box 13"/>
          <p:cNvSpPr txBox="1">
            <a:spLocks noChangeArrowheads="1"/>
          </p:cNvSpPr>
          <p:nvPr/>
        </p:nvSpPr>
        <p:spPr bwMode="auto">
          <a:xfrm>
            <a:off x="5486400" y="4114800"/>
            <a:ext cx="2514600" cy="304800"/>
          </a:xfrm>
          <a:prstGeom prst="rect">
            <a:avLst/>
          </a:prstGeom>
          <a:noFill/>
          <a:ln w="9525">
            <a:noFill/>
            <a:miter lim="800000"/>
            <a:headEnd/>
            <a:tailEnd/>
          </a:ln>
          <a:effectLst/>
        </p:spPr>
        <p:txBody>
          <a:bodyPr>
            <a:spAutoFit/>
          </a:bodyPr>
          <a:lstStyle/>
          <a:p>
            <a:pPr algn="ctr">
              <a:spcBef>
                <a:spcPct val="50000"/>
              </a:spcBef>
              <a:defRPr/>
            </a:pPr>
            <a:r>
              <a:rPr lang="tr-TR" sz="1400" b="1">
                <a:solidFill>
                  <a:schemeClr val="folHlink"/>
                </a:solidFill>
                <a:effectLst>
                  <a:outerShdw blurRad="38100" dist="38100" dir="2700000" algn="tl">
                    <a:srgbClr val="000000"/>
                  </a:outerShdw>
                </a:effectLst>
                <a:latin typeface="Arial" charset="0"/>
              </a:rPr>
              <a:t>4.ÇALIŞANLAR</a:t>
            </a:r>
            <a:endParaRPr lang="tr-TR"/>
          </a:p>
        </p:txBody>
      </p:sp>
      <p:sp>
        <p:nvSpPr>
          <p:cNvPr id="14347" name="Text Box 14"/>
          <p:cNvSpPr txBox="1">
            <a:spLocks noChangeArrowheads="1"/>
          </p:cNvSpPr>
          <p:nvPr/>
        </p:nvSpPr>
        <p:spPr bwMode="auto">
          <a:xfrm>
            <a:off x="762000" y="1371600"/>
            <a:ext cx="3429000" cy="2219325"/>
          </a:xfrm>
          <a:prstGeom prst="rect">
            <a:avLst/>
          </a:prstGeom>
          <a:noFill/>
          <a:ln w="9525">
            <a:noFill/>
            <a:miter lim="800000"/>
            <a:headEnd/>
            <a:tailEnd/>
          </a:ln>
        </p:spPr>
        <p:txBody>
          <a:bodyPr>
            <a:spAutoFit/>
          </a:bodyPr>
          <a:lstStyle/>
          <a:p>
            <a:pPr algn="just">
              <a:spcBef>
                <a:spcPct val="50000"/>
              </a:spcBef>
            </a:pPr>
            <a:r>
              <a:rPr lang="tr-TR" sz="1400" b="1" dirty="0">
                <a:latin typeface="Arial" charset="0"/>
              </a:rPr>
              <a:t>ÜST DÜZEY YÖNETİCİLERE VERİLECEK KALİTE EĞİTİMİNİN HEDEFİ, KALİTE ANLAYIŞININ KAVRANMASI VE YÖNETİCİLERİN PROGRAM KONUSUNDA İKNA EDİLMESİDİR. KURUMUN HEDEFLERİNİN, POLİTİKALARININ, SİSTEM VE ORGANİZASYONUNUN OLUŞTURULMASI DA BU GRUBUN SORUMLULUĞUNDADIR.</a:t>
            </a:r>
          </a:p>
        </p:txBody>
      </p:sp>
      <p:sp>
        <p:nvSpPr>
          <p:cNvPr id="14348" name="Text Box 15"/>
          <p:cNvSpPr txBox="1">
            <a:spLocks noChangeArrowheads="1"/>
          </p:cNvSpPr>
          <p:nvPr/>
        </p:nvSpPr>
        <p:spPr bwMode="auto">
          <a:xfrm>
            <a:off x="5257800" y="1404938"/>
            <a:ext cx="3124200" cy="2100262"/>
          </a:xfrm>
          <a:prstGeom prst="rect">
            <a:avLst/>
          </a:prstGeom>
          <a:noFill/>
          <a:ln w="9525">
            <a:noFill/>
            <a:miter lim="800000"/>
            <a:headEnd/>
            <a:tailEnd/>
          </a:ln>
        </p:spPr>
        <p:txBody>
          <a:bodyPr>
            <a:spAutoFit/>
          </a:bodyPr>
          <a:lstStyle/>
          <a:p>
            <a:pPr algn="just">
              <a:spcBef>
                <a:spcPct val="50000"/>
              </a:spcBef>
            </a:pPr>
            <a:r>
              <a:rPr lang="tr-TR" sz="1200" b="1">
                <a:latin typeface="Arial" charset="0"/>
              </a:rPr>
              <a:t>GELENEKSEL YÖNETİCİLİK MODELİNDEN SIYRILARAK, TAKIM LİDERİ OLMALARI, ASTLARIN POTANSİYEL VE ENERJİLERİNİ ORTAYA ÇIKARMALARI, İŞLERİNİ FONKSİYON BAZINDA ALGILAMAK YERİNE SÜREÇ MANTIĞINA GEÇMELERİ BEKLENEN BU YÖNETİCİLERİN TUTUM DEĞİŞİKLİĞİNE YÖNELİK KAPSAMLI BİR EĞİTİME TABİ TUTULMALARI GEREKLİDİR.</a:t>
            </a:r>
            <a:endParaRPr lang="tr-TR" b="1">
              <a:latin typeface="Arial" charset="0"/>
            </a:endParaRPr>
          </a:p>
        </p:txBody>
      </p:sp>
      <p:sp>
        <p:nvSpPr>
          <p:cNvPr id="14349" name="Text Box 16"/>
          <p:cNvSpPr txBox="1">
            <a:spLocks noChangeArrowheads="1"/>
          </p:cNvSpPr>
          <p:nvPr/>
        </p:nvSpPr>
        <p:spPr bwMode="auto">
          <a:xfrm>
            <a:off x="685800" y="4419600"/>
            <a:ext cx="3505200" cy="1917700"/>
          </a:xfrm>
          <a:prstGeom prst="rect">
            <a:avLst/>
          </a:prstGeom>
          <a:noFill/>
          <a:ln w="9525">
            <a:noFill/>
            <a:miter lim="800000"/>
            <a:headEnd/>
            <a:tailEnd/>
          </a:ln>
        </p:spPr>
        <p:txBody>
          <a:bodyPr>
            <a:spAutoFit/>
          </a:bodyPr>
          <a:lstStyle/>
          <a:p>
            <a:pPr algn="just">
              <a:spcBef>
                <a:spcPct val="50000"/>
              </a:spcBef>
            </a:pPr>
            <a:r>
              <a:rPr lang="tr-TR" sz="1200" b="1">
                <a:latin typeface="Arial" charset="0"/>
              </a:rPr>
              <a:t>BU GURUBA VERİLECEK BİLGİ VE BECERİ EĞİTİMLERİNİN UYGULAMAYA YÖNELİK OLARAK TASARLANMASI DOĞRU OLACAKTIR. TEMEL KALİTE KAVRAMLARININ YANI SIRA İSTATİSTİK YÖNTEMLERİ, PROBLEM ÇÖZME TEKNİKLERİ, SÜREÇ KONTROL TEKNİKLERİ, İLETİŞİM VE GRUP ÇALIŞMASI YÖNTEMLERİ PROGRAMIN AĞIRLIĞINI OLUŞTURMALIDIR.</a:t>
            </a:r>
            <a:endParaRPr lang="tr-TR" b="1">
              <a:latin typeface="Arial" charset="0"/>
            </a:endParaRPr>
          </a:p>
        </p:txBody>
      </p:sp>
      <p:sp>
        <p:nvSpPr>
          <p:cNvPr id="14350" name="Text Box 19"/>
          <p:cNvSpPr txBox="1">
            <a:spLocks noChangeArrowheads="1"/>
          </p:cNvSpPr>
          <p:nvPr/>
        </p:nvSpPr>
        <p:spPr bwMode="auto">
          <a:xfrm>
            <a:off x="5105400" y="4473575"/>
            <a:ext cx="3429000" cy="1774825"/>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just">
              <a:spcBef>
                <a:spcPct val="50000"/>
              </a:spcBef>
            </a:pPr>
            <a:r>
              <a:rPr lang="tr-TR" sz="1100" b="1" dirty="0">
                <a:latin typeface="Arial" charset="0"/>
              </a:rPr>
              <a:t>ÇALIŞANLARA VERİLECEK EĞİTİMDE KALİTE KAVRAM VE TEKNİKLERİNİN DOĞRUDAN YAPILAN İŞLE İLİŞKİLENDİRİLMESİ GEREKİR. HER ÇALIŞAN, YAPTIĞI İŞLE İLGİLİ KALİTE PROSEDÜRLERİ HAKKINDA KAPSAMLI OLARAK EĞİTİM ALMALIDIR. İŞLE İLGİLİ TEKNİK VE BECERİ EĞİTİMLERİNİN YANI SIRA TEMEL İSTATİSTİK ARAÇLARI VE KİŞİSEL İLETİŞİM BECERİLERİ DE PROGRAMIN ELEMANLARI OLARAK DÜŞÜNÜLMELİDİR.</a:t>
            </a:r>
            <a:endParaRPr lang="tr-TR" b="1" dirty="0">
              <a:latin typeface="Arial" charset="0"/>
            </a:endParaRPr>
          </a:p>
        </p:txBody>
      </p:sp>
      <p:sp>
        <p:nvSpPr>
          <p:cNvPr id="15" name="Text Box 14"/>
          <p:cNvSpPr txBox="1">
            <a:spLocks noChangeArrowheads="1"/>
          </p:cNvSpPr>
          <p:nvPr/>
        </p:nvSpPr>
        <p:spPr bwMode="auto">
          <a:xfrm>
            <a:off x="785786" y="1357298"/>
            <a:ext cx="3429000" cy="2219325"/>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just">
              <a:spcBef>
                <a:spcPct val="50000"/>
              </a:spcBef>
            </a:pPr>
            <a:r>
              <a:rPr lang="tr-TR" sz="1400" b="1" dirty="0">
                <a:latin typeface="Arial" charset="0"/>
              </a:rPr>
              <a:t>ÜST DÜZEY YÖNETİCİLERE VERİLECEK KALİTE EĞİTİMİNİN HEDEFİ, KALİTE ANLAYIŞININ KAVRANMASI VE YÖNETİCİLERİN PROGRAM KONUSUNDA İKNA EDİLMESİDİR. KURUMUN HEDEFLERİNİN, POLİTİKALARININ, SİSTEM VE ORGANİZASYONUNUN OLUŞTURULMASI DA BU GRUBUN SORUMLULUĞUNDADIR.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ct val="50000"/>
              </a:spcBef>
            </a:pPr>
            <a:r>
              <a:rPr lang="tr-TR" b="1" dirty="0" smtClean="0">
                <a:latin typeface="Arial" charset="0"/>
              </a:rPr>
              <a:t>HİZMET DIŞI EĞİTİM</a:t>
            </a:r>
            <a:endParaRPr lang="tr-TR" b="1" dirty="0">
              <a:latin typeface="Arial" charset="0"/>
            </a:endParaRPr>
          </a:p>
        </p:txBody>
      </p:sp>
      <p:sp>
        <p:nvSpPr>
          <p:cNvPr id="3" name="Content Placeholder 2"/>
          <p:cNvSpPr>
            <a:spLocks noGrp="1"/>
          </p:cNvSpPr>
          <p:nvPr>
            <p:ph idx="1"/>
          </p:nvPr>
        </p:nvSpPr>
        <p:spPr/>
        <p:txBody>
          <a:bodyPr>
            <a:noAutofit/>
          </a:bodyPr>
          <a:lstStyle/>
          <a:p>
            <a:r>
              <a:rPr lang="tr-TR" dirty="0" smtClean="0"/>
              <a:t>Çalışanlar için gereken temel mesleki bilgi ve beceriler, işletme dışındaki eğitim kurumlarıyla kazandırılabilir.</a:t>
            </a:r>
          </a:p>
          <a:p>
            <a:r>
              <a:rPr lang="tr-TR" dirty="0" smtClean="0"/>
              <a:t> Örgün eğitim kurumları, iş gücü piyasasındaki değişimleri ve teknolojik gelişmeleri  sürekli izleyerek, bu piyasanın ihtiyaçları doğrultusunda eğitim yapabilecek şekilde programlarını yenilemekle yükümlüdür.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143000"/>
          </a:xfrm>
        </p:spPr>
        <p:txBody>
          <a:bodyPr>
            <a:normAutofit fontScale="90000"/>
          </a:bodyPr>
          <a:lstStyle/>
          <a:p>
            <a:r>
              <a:rPr lang="en-AU" b="1" dirty="0" smtClean="0">
                <a:latin typeface="+mn-lt"/>
              </a:rPr>
              <a:t>EĞİTİM FAALİYETLERİNİN AMACI</a:t>
            </a:r>
            <a:r>
              <a:rPr lang="tr-TR" b="1" u="sng" dirty="0" smtClean="0">
                <a:solidFill>
                  <a:srgbClr val="FF0000"/>
                </a:solidFill>
                <a:latin typeface="Arial" charset="0"/>
              </a:rPr>
              <a:t/>
            </a:r>
            <a:br>
              <a:rPr lang="tr-TR" b="1" u="sng" dirty="0" smtClean="0">
                <a:solidFill>
                  <a:srgbClr val="FF0000"/>
                </a:solidFill>
                <a:latin typeface="Arial" charset="0"/>
              </a:rPr>
            </a:br>
            <a:endParaRPr lang="tr-TR" dirty="0"/>
          </a:p>
        </p:txBody>
      </p:sp>
      <p:sp>
        <p:nvSpPr>
          <p:cNvPr id="3" name="Content Placeholder 2"/>
          <p:cNvSpPr>
            <a:spLocks noGrp="1"/>
          </p:cNvSpPr>
          <p:nvPr>
            <p:ph idx="1"/>
          </p:nvPr>
        </p:nvSpPr>
        <p:spPr/>
        <p:txBody>
          <a:bodyPr>
            <a:normAutofit/>
          </a:bodyPr>
          <a:lstStyle/>
          <a:p>
            <a:pPr algn="just"/>
            <a:r>
              <a:rPr lang="en-AU" dirty="0" err="1" smtClean="0"/>
              <a:t>Hizmeti</a:t>
            </a:r>
            <a:r>
              <a:rPr lang="en-AU" dirty="0" smtClean="0"/>
              <a:t> </a:t>
            </a:r>
            <a:r>
              <a:rPr lang="en-AU" dirty="0" err="1" smtClean="0"/>
              <a:t>verenlere</a:t>
            </a:r>
            <a:r>
              <a:rPr lang="en-AU" dirty="0" smtClean="0"/>
              <a:t>  </a:t>
            </a:r>
            <a:r>
              <a:rPr lang="en-AU" dirty="0" err="1" smtClean="0"/>
              <a:t>istenilen</a:t>
            </a:r>
            <a:r>
              <a:rPr lang="en-AU" dirty="0" smtClean="0"/>
              <a:t> en </a:t>
            </a:r>
            <a:r>
              <a:rPr lang="en-AU" dirty="0" err="1" smtClean="0"/>
              <a:t>ekonomik</a:t>
            </a:r>
            <a:r>
              <a:rPr lang="en-AU" dirty="0" smtClean="0"/>
              <a:t> </a:t>
            </a:r>
            <a:r>
              <a:rPr lang="en-AU" dirty="0" err="1" smtClean="0"/>
              <a:t>şekilde</a:t>
            </a:r>
            <a:endParaRPr lang="en-AU" dirty="0" smtClean="0"/>
          </a:p>
          <a:p>
            <a:pPr algn="just"/>
            <a:r>
              <a:rPr lang="en-AU" dirty="0" err="1" smtClean="0"/>
              <a:t>Üretebilmesini</a:t>
            </a:r>
            <a:r>
              <a:rPr lang="en-AU" dirty="0" smtClean="0"/>
              <a:t> </a:t>
            </a:r>
            <a:r>
              <a:rPr lang="en-AU" dirty="0" err="1" smtClean="0"/>
              <a:t>sağlayacak</a:t>
            </a:r>
            <a:r>
              <a:rPr lang="en-AU" dirty="0" smtClean="0"/>
              <a:t> </a:t>
            </a:r>
            <a:r>
              <a:rPr lang="en-AU" dirty="0" err="1" smtClean="0"/>
              <a:t>bilinç</a:t>
            </a:r>
            <a:r>
              <a:rPr lang="en-AU" dirty="0" smtClean="0"/>
              <a:t>, </a:t>
            </a:r>
            <a:r>
              <a:rPr lang="en-AU" dirty="0" err="1" smtClean="0"/>
              <a:t>bilgi</a:t>
            </a:r>
            <a:r>
              <a:rPr lang="en-AU" dirty="0" smtClean="0"/>
              <a:t> </a:t>
            </a:r>
            <a:r>
              <a:rPr lang="en-AU" dirty="0" err="1" smtClean="0"/>
              <a:t>ve</a:t>
            </a:r>
            <a:r>
              <a:rPr lang="en-AU" dirty="0" smtClean="0"/>
              <a:t> </a:t>
            </a:r>
            <a:r>
              <a:rPr lang="en-AU" dirty="0" err="1" smtClean="0"/>
              <a:t>becerinin</a:t>
            </a:r>
            <a:r>
              <a:rPr lang="en-AU" dirty="0" smtClean="0"/>
              <a:t> </a:t>
            </a:r>
            <a:r>
              <a:rPr lang="en-AU" dirty="0" err="1" smtClean="0"/>
              <a:t>kazandirilmasidir</a:t>
            </a:r>
            <a:r>
              <a:rPr lang="en-AU" dirty="0" smtClean="0"/>
              <a:t>. </a:t>
            </a:r>
            <a:endParaRPr lang="tr-TR" dirty="0" smtClean="0"/>
          </a:p>
          <a:p>
            <a:pPr algn="just"/>
            <a:r>
              <a:rPr lang="en-AU" dirty="0" err="1" smtClean="0"/>
              <a:t>Eğitim</a:t>
            </a:r>
            <a:r>
              <a:rPr lang="en-AU" dirty="0" smtClean="0"/>
              <a:t> </a:t>
            </a:r>
            <a:r>
              <a:rPr lang="en-AU" dirty="0" err="1" smtClean="0"/>
              <a:t>programlar</a:t>
            </a:r>
            <a:r>
              <a:rPr lang="tr-TR" dirty="0" smtClean="0"/>
              <a:t>:</a:t>
            </a:r>
            <a:endParaRPr lang="en-AU" dirty="0" smtClean="0"/>
          </a:p>
          <a:p>
            <a:pPr algn="just"/>
            <a:r>
              <a:rPr lang="en-AU" dirty="0" err="1" smtClean="0"/>
              <a:t>Farkli</a:t>
            </a:r>
            <a:r>
              <a:rPr lang="en-AU" dirty="0" smtClean="0"/>
              <a:t> </a:t>
            </a:r>
            <a:r>
              <a:rPr lang="en-AU" dirty="0" err="1" smtClean="0"/>
              <a:t>seviyelerdeki</a:t>
            </a:r>
            <a:r>
              <a:rPr lang="en-AU" dirty="0" smtClean="0"/>
              <a:t> </a:t>
            </a:r>
            <a:r>
              <a:rPr lang="en-AU" dirty="0" err="1" smtClean="0"/>
              <a:t>işgörenlerin</a:t>
            </a:r>
            <a:r>
              <a:rPr lang="en-AU" dirty="0" smtClean="0"/>
              <a:t> </a:t>
            </a:r>
            <a:r>
              <a:rPr lang="en-AU" dirty="0" err="1" smtClean="0"/>
              <a:t>kendi</a:t>
            </a:r>
            <a:r>
              <a:rPr lang="en-AU" dirty="0" smtClean="0"/>
              <a:t> </a:t>
            </a:r>
            <a:r>
              <a:rPr lang="en-AU" dirty="0" err="1" smtClean="0"/>
              <a:t>rollerini</a:t>
            </a:r>
            <a:endParaRPr lang="en-AU" dirty="0" smtClean="0"/>
          </a:p>
          <a:p>
            <a:pPr algn="just"/>
            <a:r>
              <a:rPr lang="en-AU" dirty="0" err="1" smtClean="0"/>
              <a:t>Öğrenmelerine</a:t>
            </a:r>
            <a:r>
              <a:rPr lang="en-AU" dirty="0" smtClean="0"/>
              <a:t> </a:t>
            </a:r>
            <a:r>
              <a:rPr lang="en-AU" dirty="0" err="1" smtClean="0"/>
              <a:t>ve</a:t>
            </a:r>
            <a:r>
              <a:rPr lang="en-AU" dirty="0" smtClean="0"/>
              <a:t> </a:t>
            </a:r>
            <a:r>
              <a:rPr lang="en-AU" dirty="0" err="1" smtClean="0"/>
              <a:t>bu</a:t>
            </a:r>
            <a:r>
              <a:rPr lang="en-AU" dirty="0" smtClean="0"/>
              <a:t> roller </a:t>
            </a:r>
            <a:r>
              <a:rPr lang="en-AU" dirty="0" err="1" smtClean="0"/>
              <a:t>çerçevesinde</a:t>
            </a:r>
            <a:endParaRPr lang="en-AU" dirty="0" smtClean="0"/>
          </a:p>
          <a:p>
            <a:pPr algn="just"/>
            <a:r>
              <a:rPr lang="en-AU" dirty="0" err="1" smtClean="0"/>
              <a:t>Faaliyetlerini</a:t>
            </a:r>
            <a:r>
              <a:rPr lang="en-AU" dirty="0" smtClean="0"/>
              <a:t> </a:t>
            </a:r>
            <a:r>
              <a:rPr lang="en-AU" dirty="0" err="1" smtClean="0"/>
              <a:t>planlayabilmelerine</a:t>
            </a:r>
            <a:r>
              <a:rPr lang="en-AU" dirty="0" smtClean="0"/>
              <a:t> </a:t>
            </a:r>
            <a:r>
              <a:rPr lang="en-AU" dirty="0" err="1" smtClean="0"/>
              <a:t>imkan</a:t>
            </a:r>
            <a:r>
              <a:rPr lang="en-AU" dirty="0" smtClean="0"/>
              <a:t> </a:t>
            </a:r>
            <a:r>
              <a:rPr lang="en-AU" dirty="0" err="1" smtClean="0"/>
              <a:t>sağlar</a:t>
            </a:r>
            <a:r>
              <a:rPr lang="en-AU" dirty="0" smtClean="0">
                <a:solidFill>
                  <a:schemeClr val="folHlink"/>
                </a:solidFill>
              </a:rPr>
              <a:t>.</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Çalışanın uygun bir şekilde seçimi ve eğitilmesi için başlangıç noktası, iş tanımlarının eksiksiz olarak belirlenmesidir. </a:t>
            </a:r>
          </a:p>
          <a:p>
            <a:r>
              <a:rPr lang="tr-TR" dirty="0" smtClean="0"/>
              <a:t>Üst yönetim bu aşamayı eksiksiz olarak yerine getirirse bütün dikkatini ve kaynaklarını hizmet içi eğitimin düzenlenmesine ayırabilir.  </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ct val="50000"/>
              </a:spcBef>
            </a:pPr>
            <a:r>
              <a:rPr lang="tr-TR" b="1" dirty="0" smtClean="0">
                <a:latin typeface="Arial" charset="0"/>
              </a:rPr>
              <a:t>HİZMET İÇİ EĞİTİM</a:t>
            </a:r>
            <a:endParaRPr lang="tr-TR" b="1" dirty="0">
              <a:latin typeface="Arial" charset="0"/>
            </a:endParaRPr>
          </a:p>
        </p:txBody>
      </p:sp>
      <p:sp>
        <p:nvSpPr>
          <p:cNvPr id="3" name="Content Placeholder 2"/>
          <p:cNvSpPr>
            <a:spLocks noGrp="1"/>
          </p:cNvSpPr>
          <p:nvPr>
            <p:ph idx="1"/>
          </p:nvPr>
        </p:nvSpPr>
        <p:spPr/>
        <p:txBody>
          <a:bodyPr>
            <a:normAutofit/>
          </a:bodyPr>
          <a:lstStyle/>
          <a:p>
            <a:pPr algn="just">
              <a:spcBef>
                <a:spcPct val="50000"/>
              </a:spcBef>
            </a:pPr>
            <a:r>
              <a:rPr lang="tr-TR" dirty="0" smtClean="0"/>
              <a:t>İşyerindeki eğitimin kapsamı, eğitilenlere ve örgütün yapısına göre belirlenir. </a:t>
            </a:r>
          </a:p>
          <a:p>
            <a:pPr algn="just">
              <a:spcBef>
                <a:spcPct val="50000"/>
              </a:spcBef>
            </a:pPr>
            <a:r>
              <a:rPr lang="tr-TR" dirty="0" smtClean="0"/>
              <a:t>En alt kademedeki çalışandan, en üst kademedeki yöneticilere kadar her düzeydeki çalışanların görev ve sorumluluklarına uygun eğitim programları düzenlenir. </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Düzenlenen eğitim programları, bazı örgütlerde çalışana gerekli olan bilgi ve yetenekleri kazandırmaya yönelik iken, bazılarında ise çalışanların niteliklerini geliştirmeye yöneliktir. </a:t>
            </a:r>
          </a:p>
          <a:p>
            <a:r>
              <a:rPr lang="tr-TR" dirty="0" smtClean="0"/>
              <a:t>Çalışanların kendi işlerini sürekli geliştirmeleri hedef olduğuna göre önemli olan çalışanların niteliklerini geliştirmeye yönelik ikinci tip eğitim programlarının düzenlenmesidir.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spcBef>
                <a:spcPct val="50000"/>
              </a:spcBef>
            </a:pPr>
            <a:r>
              <a:rPr lang="tr-TR" dirty="0" smtClean="0"/>
              <a:t>MOTİVASYONUN EĞİTİMLE ARTIRILMASI</a:t>
            </a:r>
            <a:endParaRPr lang="tr-TR" dirty="0"/>
          </a:p>
        </p:txBody>
      </p:sp>
      <p:sp>
        <p:nvSpPr>
          <p:cNvPr id="3" name="Content Placeholder 2"/>
          <p:cNvSpPr>
            <a:spLocks noGrp="1"/>
          </p:cNvSpPr>
          <p:nvPr>
            <p:ph idx="1"/>
          </p:nvPr>
        </p:nvSpPr>
        <p:spPr/>
        <p:txBody>
          <a:bodyPr>
            <a:noAutofit/>
          </a:bodyPr>
          <a:lstStyle/>
          <a:p>
            <a:r>
              <a:rPr lang="tr-TR" dirty="0" smtClean="0"/>
              <a:t>TKY ‘nin başarıyla uygulanabilmesinin temelinde;</a:t>
            </a:r>
          </a:p>
          <a:p>
            <a:r>
              <a:rPr lang="tr-TR" dirty="0" smtClean="0"/>
              <a:t>Kişileri motive etme, yönlendirme,</a:t>
            </a:r>
          </a:p>
          <a:p>
            <a:r>
              <a:rPr lang="tr-TR" dirty="0" smtClean="0"/>
              <a:t>Bilgi ve beceri düzeylerini yükseltici eğitimler verme,</a:t>
            </a:r>
          </a:p>
          <a:p>
            <a:r>
              <a:rPr lang="tr-TR" dirty="0" smtClean="0"/>
              <a:t>Rotasyon, iş zenginleştirme  gibi insan faktörünü zenginleştiren sistemler yatar.</a:t>
            </a: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latin typeface="+mn-lt"/>
              </a:rPr>
              <a:t>TKY EĞİTİMİNDE UYGULAMA İLKELERİ</a:t>
            </a:r>
            <a:r>
              <a:rPr lang="tr-TR" dirty="0" smtClean="0"/>
              <a:t/>
            </a:r>
            <a:br>
              <a:rPr lang="tr-TR" dirty="0" smtClean="0"/>
            </a:br>
            <a:endParaRPr lang="tr-TR" dirty="0"/>
          </a:p>
        </p:txBody>
      </p:sp>
      <p:sp>
        <p:nvSpPr>
          <p:cNvPr id="3" name="Content Placeholder 2"/>
          <p:cNvSpPr>
            <a:spLocks noGrp="1"/>
          </p:cNvSpPr>
          <p:nvPr>
            <p:ph idx="1"/>
          </p:nvPr>
        </p:nvSpPr>
        <p:spPr/>
        <p:txBody>
          <a:bodyPr>
            <a:noAutofit/>
          </a:bodyPr>
          <a:lstStyle/>
          <a:p>
            <a:pPr>
              <a:spcBef>
                <a:spcPct val="50000"/>
              </a:spcBef>
            </a:pPr>
            <a:r>
              <a:rPr lang="tr-TR" dirty="0" smtClean="0"/>
              <a:t>Kalite eğitimi, hat yöneticilerinin ve grup liderlerinin sorumluluğundadır.  Eğitim bölümü, bu konuda destek görevi görür.</a:t>
            </a:r>
          </a:p>
          <a:p>
            <a:pPr>
              <a:spcBef>
                <a:spcPct val="50000"/>
              </a:spcBef>
            </a:pPr>
            <a:r>
              <a:rPr lang="tr-TR" dirty="0" smtClean="0"/>
              <a:t>Her yönetici, astlarının  işlerinin gerektiği yeterlik düzeyine uygun eğitimi almasını sağlamakla sorumludur.</a:t>
            </a:r>
          </a:p>
          <a:p>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spcBef>
                <a:spcPct val="50000"/>
              </a:spcBef>
            </a:pPr>
            <a:r>
              <a:rPr lang="tr-TR" dirty="0" smtClean="0"/>
              <a:t>Eğitimden edinilen bilgi ve becerilerin, iş ortamında kullanılması yöneticiler tarafından desteklenmelidir.</a:t>
            </a:r>
          </a:p>
          <a:p>
            <a:pPr>
              <a:spcBef>
                <a:spcPct val="50000"/>
              </a:spcBef>
            </a:pPr>
            <a:r>
              <a:rPr lang="tr-TR" dirty="0" smtClean="0"/>
              <a:t>Eğitimlere katılımın, yöneticiler tarafından desteklenmesi gereklidir.</a:t>
            </a:r>
          </a:p>
          <a:p>
            <a:pPr>
              <a:spcBef>
                <a:spcPct val="50000"/>
              </a:spcBef>
              <a:buNone/>
            </a:pPr>
            <a:endParaRPr lang="tr-TR"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1447800" y="304800"/>
            <a:ext cx="6477000" cy="400110"/>
          </a:xfrm>
          <a:prstGeom prst="rect">
            <a:avLst/>
          </a:prstGeom>
          <a:solidFill>
            <a:schemeClr val="bg1"/>
          </a:solidFill>
          <a:ln w="9525">
            <a:solidFill>
              <a:schemeClr val="folHlink"/>
            </a:solidFill>
            <a:miter lim="800000"/>
            <a:headEnd/>
            <a:tailEnd/>
          </a:ln>
          <a:effectLst/>
        </p:spPr>
        <p:txBody>
          <a:bodyPr>
            <a:spAutoFit/>
          </a:bodyPr>
          <a:lstStyle/>
          <a:p>
            <a:pPr>
              <a:spcBef>
                <a:spcPct val="50000"/>
              </a:spcBef>
              <a:defRPr/>
            </a:pPr>
            <a:r>
              <a:rPr lang="tr-TR" sz="2000" b="1" dirty="0">
                <a:effectLst>
                  <a:outerShdw blurRad="38100" dist="38100" dir="2700000" algn="tl">
                    <a:srgbClr val="000000"/>
                  </a:outerShdw>
                </a:effectLst>
                <a:latin typeface="Arial" charset="0"/>
              </a:rPr>
              <a:t>KALİTE EĞİTİMİNDE GEREKLİ UNSURLAR</a:t>
            </a:r>
          </a:p>
        </p:txBody>
      </p:sp>
      <p:sp>
        <p:nvSpPr>
          <p:cNvPr id="22532" name="AutoShape 4"/>
          <p:cNvSpPr>
            <a:spLocks noChangeArrowheads="1"/>
          </p:cNvSpPr>
          <p:nvPr/>
        </p:nvSpPr>
        <p:spPr bwMode="auto">
          <a:xfrm>
            <a:off x="152400" y="990600"/>
            <a:ext cx="3048000" cy="590550"/>
          </a:xfrm>
          <a:prstGeom prst="rightArrow">
            <a:avLst>
              <a:gd name="adj1" fmla="val 50000"/>
              <a:gd name="adj2" fmla="val 129032"/>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tr-TR" sz="1600" b="1">
                <a:solidFill>
                  <a:schemeClr val="folHlink"/>
                </a:solidFill>
                <a:effectLst>
                  <a:outerShdw blurRad="38100" dist="38100" dir="2700000" algn="tl">
                    <a:srgbClr val="000000"/>
                  </a:outerShdw>
                </a:effectLst>
                <a:latin typeface="Arial" charset="0"/>
              </a:rPr>
              <a:t>ÖNCE MÜŞTERİ</a:t>
            </a:r>
          </a:p>
        </p:txBody>
      </p:sp>
      <p:sp>
        <p:nvSpPr>
          <p:cNvPr id="22537" name="AutoShape 9"/>
          <p:cNvSpPr>
            <a:spLocks noChangeArrowheads="1"/>
          </p:cNvSpPr>
          <p:nvPr/>
        </p:nvSpPr>
        <p:spPr bwMode="auto">
          <a:xfrm>
            <a:off x="3286125" y="923925"/>
            <a:ext cx="5619750" cy="858857"/>
          </a:xfrm>
          <a:prstGeom prst="bevel">
            <a:avLst>
              <a:gd name="adj" fmla="val 12500"/>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ctr">
              <a:defRPr/>
            </a:pPr>
            <a:r>
              <a:rPr lang="tr-TR" sz="1800" b="1" dirty="0">
                <a:latin typeface="Arial" charset="0"/>
              </a:rPr>
              <a:t>EĞİTİM ÖNCELİKLE MÜŞTERİNİN İHTİYAÇLARINI KARŞILAMALIDIR</a:t>
            </a:r>
            <a:r>
              <a:rPr lang="tr-TR" sz="1800" b="1" dirty="0">
                <a:effectLst>
                  <a:outerShdw blurRad="38100" dist="38100" dir="2700000" algn="tl">
                    <a:srgbClr val="000000"/>
                  </a:outerShdw>
                </a:effectLst>
                <a:latin typeface="Arial" charset="0"/>
              </a:rPr>
              <a:t>.</a:t>
            </a:r>
            <a:r>
              <a:rPr lang="tr-TR" sz="1800" dirty="0"/>
              <a:t>  </a:t>
            </a:r>
          </a:p>
        </p:txBody>
      </p:sp>
      <p:sp>
        <p:nvSpPr>
          <p:cNvPr id="22539" name="AutoShape 11"/>
          <p:cNvSpPr>
            <a:spLocks noChangeArrowheads="1"/>
          </p:cNvSpPr>
          <p:nvPr/>
        </p:nvSpPr>
        <p:spPr bwMode="auto">
          <a:xfrm>
            <a:off x="3294063" y="1905000"/>
            <a:ext cx="5621337" cy="981551"/>
          </a:xfrm>
          <a:prstGeom prst="bevel">
            <a:avLst>
              <a:gd name="adj" fmla="val 12500"/>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ctr">
              <a:defRPr/>
            </a:pPr>
            <a:r>
              <a:rPr lang="tr-TR" sz="1400" b="1" dirty="0">
                <a:solidFill>
                  <a:schemeClr val="tx1"/>
                </a:solidFill>
                <a:latin typeface="Arial" charset="0"/>
              </a:rPr>
              <a:t>BİR KURUMDA VERİLEN EĞİTİMLERİN KURUMUN MİSYON,VİZYON, HEDEF VE KALİTE POLİTİKASINI DESTEKLEMELİDİR.</a:t>
            </a:r>
          </a:p>
        </p:txBody>
      </p:sp>
      <p:sp>
        <p:nvSpPr>
          <p:cNvPr id="22541" name="AutoShape 13"/>
          <p:cNvSpPr>
            <a:spLocks noChangeArrowheads="1"/>
          </p:cNvSpPr>
          <p:nvPr/>
        </p:nvSpPr>
        <p:spPr bwMode="auto">
          <a:xfrm>
            <a:off x="3271838" y="2971800"/>
            <a:ext cx="5648325" cy="817959"/>
          </a:xfrm>
          <a:prstGeom prst="bevel">
            <a:avLst>
              <a:gd name="adj" fmla="val 12500"/>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ctr">
              <a:defRPr/>
            </a:pPr>
            <a:r>
              <a:rPr lang="tr-TR" sz="1400" b="1" dirty="0">
                <a:solidFill>
                  <a:schemeClr val="tx1"/>
                </a:solidFill>
                <a:latin typeface="Arial" charset="0"/>
              </a:rPr>
              <a:t>EĞİTİMİN TEMEL KONUSU İNSAN  KAYNAĞININ SÜREKLİ İYİLEŞTİRİLMESİDİR</a:t>
            </a:r>
            <a:r>
              <a:rPr lang="tr-TR" sz="1400" b="1" dirty="0">
                <a:solidFill>
                  <a:schemeClr val="tx2"/>
                </a:solidFill>
                <a:effectLst>
                  <a:outerShdw blurRad="38100" dist="38100" dir="2700000" algn="tl">
                    <a:srgbClr val="000000"/>
                  </a:outerShdw>
                </a:effectLst>
                <a:latin typeface="Arial" charset="0"/>
              </a:rPr>
              <a:t>.</a:t>
            </a:r>
            <a:r>
              <a:rPr lang="tr-TR" sz="2000" dirty="0"/>
              <a:t> </a:t>
            </a:r>
            <a:r>
              <a:rPr lang="tr-TR" dirty="0"/>
              <a:t> </a:t>
            </a:r>
          </a:p>
        </p:txBody>
      </p:sp>
      <p:sp>
        <p:nvSpPr>
          <p:cNvPr id="22543" name="AutoShape 15"/>
          <p:cNvSpPr>
            <a:spLocks noChangeArrowheads="1"/>
          </p:cNvSpPr>
          <p:nvPr/>
        </p:nvSpPr>
        <p:spPr bwMode="auto">
          <a:xfrm>
            <a:off x="76200" y="2076450"/>
            <a:ext cx="3048000" cy="590550"/>
          </a:xfrm>
          <a:prstGeom prst="rightArrow">
            <a:avLst>
              <a:gd name="adj1" fmla="val 50000"/>
              <a:gd name="adj2" fmla="val 129032"/>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tr-TR" sz="1600" b="1" dirty="0">
                <a:solidFill>
                  <a:schemeClr val="folHlink"/>
                </a:solidFill>
                <a:effectLst>
                  <a:outerShdw blurRad="38100" dist="38100" dir="2700000" algn="tl">
                    <a:srgbClr val="000000"/>
                  </a:outerShdw>
                </a:effectLst>
                <a:latin typeface="Arial" charset="0"/>
              </a:rPr>
              <a:t>AMAÇ BİRLİĞİ</a:t>
            </a:r>
          </a:p>
        </p:txBody>
      </p:sp>
      <p:sp>
        <p:nvSpPr>
          <p:cNvPr id="22544" name="AutoShape 16"/>
          <p:cNvSpPr>
            <a:spLocks noChangeArrowheads="1"/>
          </p:cNvSpPr>
          <p:nvPr/>
        </p:nvSpPr>
        <p:spPr bwMode="auto">
          <a:xfrm>
            <a:off x="76200" y="3143250"/>
            <a:ext cx="3048000" cy="590550"/>
          </a:xfrm>
          <a:prstGeom prst="rightArrow">
            <a:avLst>
              <a:gd name="adj1" fmla="val 50000"/>
              <a:gd name="adj2" fmla="val 129032"/>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tr-TR" sz="1600" b="1" dirty="0">
                <a:solidFill>
                  <a:schemeClr val="folHlink"/>
                </a:solidFill>
                <a:effectLst>
                  <a:outerShdw blurRad="38100" dist="38100" dir="2700000" algn="tl">
                    <a:srgbClr val="000000"/>
                  </a:outerShdw>
                </a:effectLst>
                <a:latin typeface="Arial" charset="0"/>
              </a:rPr>
              <a:t>TAM KATILIM</a:t>
            </a:r>
          </a:p>
        </p:txBody>
      </p:sp>
      <p:sp>
        <p:nvSpPr>
          <p:cNvPr id="22545" name="AutoShape 17"/>
          <p:cNvSpPr>
            <a:spLocks noChangeArrowheads="1"/>
          </p:cNvSpPr>
          <p:nvPr/>
        </p:nvSpPr>
        <p:spPr bwMode="auto">
          <a:xfrm>
            <a:off x="76200" y="4133850"/>
            <a:ext cx="3124200" cy="590550"/>
          </a:xfrm>
          <a:prstGeom prst="rightArrow">
            <a:avLst>
              <a:gd name="adj1" fmla="val 50000"/>
              <a:gd name="adj2" fmla="val 132258"/>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tr-TR" sz="1600" b="1" dirty="0">
                <a:solidFill>
                  <a:schemeClr val="folHlink"/>
                </a:solidFill>
                <a:effectLst>
                  <a:outerShdw blurRad="38100" dist="38100" dir="2700000" algn="tl">
                    <a:srgbClr val="000000"/>
                  </a:outerShdw>
                </a:effectLst>
                <a:latin typeface="Arial" charset="0"/>
              </a:rPr>
              <a:t>SÜREÇ ANLAYIŞI</a:t>
            </a:r>
          </a:p>
        </p:txBody>
      </p:sp>
      <p:sp>
        <p:nvSpPr>
          <p:cNvPr id="22547" name="AutoShape 19"/>
          <p:cNvSpPr>
            <a:spLocks noChangeArrowheads="1"/>
          </p:cNvSpPr>
          <p:nvPr/>
        </p:nvSpPr>
        <p:spPr bwMode="auto">
          <a:xfrm>
            <a:off x="3286125" y="3994150"/>
            <a:ext cx="5629275" cy="858857"/>
          </a:xfrm>
          <a:prstGeom prst="bevel">
            <a:avLst>
              <a:gd name="adj" fmla="val 12500"/>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ctr">
              <a:defRPr/>
            </a:pPr>
            <a:r>
              <a:rPr lang="tr-TR" sz="1800" b="1" dirty="0">
                <a:solidFill>
                  <a:schemeClr val="tx1"/>
                </a:solidFill>
                <a:latin typeface="Arial" charset="0"/>
              </a:rPr>
              <a:t>EĞİTİM SÜRECİNDE İSTENİLEN SONUÇLARI</a:t>
            </a:r>
          </a:p>
          <a:p>
            <a:pPr algn="ctr">
              <a:defRPr/>
            </a:pPr>
            <a:r>
              <a:rPr lang="tr-TR" sz="1800" b="1" dirty="0">
                <a:solidFill>
                  <a:schemeClr val="tx1"/>
                </a:solidFill>
                <a:latin typeface="Arial" charset="0"/>
              </a:rPr>
              <a:t>ÜRETMESİ BEKLENİR.</a:t>
            </a:r>
          </a:p>
        </p:txBody>
      </p:sp>
      <p:sp>
        <p:nvSpPr>
          <p:cNvPr id="22548" name="AutoShape 20"/>
          <p:cNvSpPr>
            <a:spLocks noChangeArrowheads="1"/>
          </p:cNvSpPr>
          <p:nvPr/>
        </p:nvSpPr>
        <p:spPr bwMode="auto">
          <a:xfrm>
            <a:off x="76200" y="5105400"/>
            <a:ext cx="3124200" cy="590550"/>
          </a:xfrm>
          <a:prstGeom prst="rightArrow">
            <a:avLst>
              <a:gd name="adj1" fmla="val 50000"/>
              <a:gd name="adj2" fmla="val 132258"/>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tr-TR" sz="1600" b="1" dirty="0">
                <a:solidFill>
                  <a:schemeClr val="folHlink"/>
                </a:solidFill>
                <a:effectLst>
                  <a:outerShdw blurRad="38100" dist="38100" dir="2700000" algn="tl">
                    <a:srgbClr val="000000"/>
                  </a:outerShdw>
                </a:effectLst>
                <a:latin typeface="Arial" charset="0"/>
              </a:rPr>
              <a:t>GERÇEKLERE DAYANMA</a:t>
            </a:r>
          </a:p>
        </p:txBody>
      </p:sp>
      <p:sp>
        <p:nvSpPr>
          <p:cNvPr id="22549" name="AutoShape 21"/>
          <p:cNvSpPr>
            <a:spLocks noChangeArrowheads="1"/>
          </p:cNvSpPr>
          <p:nvPr/>
        </p:nvSpPr>
        <p:spPr bwMode="auto">
          <a:xfrm>
            <a:off x="3276600" y="5040313"/>
            <a:ext cx="5680075" cy="695265"/>
          </a:xfrm>
          <a:prstGeom prst="bevel">
            <a:avLst>
              <a:gd name="adj" fmla="val 12500"/>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ctr">
              <a:defRPr/>
            </a:pPr>
            <a:r>
              <a:rPr lang="tr-TR" sz="1400" b="1" dirty="0">
                <a:solidFill>
                  <a:schemeClr val="tx1"/>
                </a:solidFill>
                <a:latin typeface="Arial" charset="0"/>
              </a:rPr>
              <a:t>EĞİTİM FAALİYETLERİNDE TÜM AŞAMALAR</a:t>
            </a:r>
          </a:p>
          <a:p>
            <a:pPr algn="ctr">
              <a:defRPr/>
            </a:pPr>
            <a:r>
              <a:rPr lang="tr-TR" sz="1400" b="1" dirty="0">
                <a:solidFill>
                  <a:schemeClr val="tx1"/>
                </a:solidFill>
                <a:latin typeface="Arial" charset="0"/>
              </a:rPr>
              <a:t>SOMUT VERİLERE DAYANMALI VE ÖÇÜLEBİLMELİDİR</a:t>
            </a:r>
            <a:r>
              <a:rPr lang="tr-TR" sz="1400" b="1" dirty="0">
                <a:solidFill>
                  <a:schemeClr val="tx2"/>
                </a:solidFill>
                <a:latin typeface="Arial" charset="0"/>
              </a:rPr>
              <a:t>.</a:t>
            </a:r>
          </a:p>
        </p:txBody>
      </p:sp>
      <p:sp>
        <p:nvSpPr>
          <p:cNvPr id="22550" name="AutoShape 22"/>
          <p:cNvSpPr>
            <a:spLocks noChangeArrowheads="1"/>
          </p:cNvSpPr>
          <p:nvPr/>
        </p:nvSpPr>
        <p:spPr bwMode="auto">
          <a:xfrm>
            <a:off x="76200" y="6038850"/>
            <a:ext cx="3048000" cy="590550"/>
          </a:xfrm>
          <a:prstGeom prst="rightArrow">
            <a:avLst>
              <a:gd name="adj1" fmla="val 50000"/>
              <a:gd name="adj2" fmla="val 129032"/>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tr-TR" sz="1600" b="1" dirty="0">
                <a:solidFill>
                  <a:schemeClr val="folHlink"/>
                </a:solidFill>
                <a:effectLst>
                  <a:outerShdw blurRad="38100" dist="38100" dir="2700000" algn="tl">
                    <a:srgbClr val="000000"/>
                  </a:outerShdw>
                </a:effectLst>
                <a:latin typeface="Arial" charset="0"/>
              </a:rPr>
              <a:t>SÜREKLİ İYİLEŞTİRME</a:t>
            </a:r>
          </a:p>
        </p:txBody>
      </p:sp>
      <p:sp>
        <p:nvSpPr>
          <p:cNvPr id="22552" name="AutoShape 24"/>
          <p:cNvSpPr>
            <a:spLocks noChangeArrowheads="1"/>
          </p:cNvSpPr>
          <p:nvPr/>
        </p:nvSpPr>
        <p:spPr bwMode="auto">
          <a:xfrm>
            <a:off x="3276600" y="5959475"/>
            <a:ext cx="5638800" cy="695265"/>
          </a:xfrm>
          <a:prstGeom prst="bevel">
            <a:avLst>
              <a:gd name="adj" fmla="val 12500"/>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ctr">
              <a:defRPr/>
            </a:pPr>
            <a:r>
              <a:rPr lang="tr-TR" sz="1400" b="1" dirty="0">
                <a:solidFill>
                  <a:schemeClr val="tx1"/>
                </a:solidFill>
                <a:latin typeface="Arial" charset="0"/>
              </a:rPr>
              <a:t>EĞİTİMİN SÜREKLİ İZLENMESİ, YETERLİLİĞİNİN</a:t>
            </a:r>
          </a:p>
          <a:p>
            <a:pPr algn="ctr">
              <a:defRPr/>
            </a:pPr>
            <a:r>
              <a:rPr lang="tr-TR" sz="1400" b="1" dirty="0">
                <a:solidFill>
                  <a:schemeClr val="tx1"/>
                </a:solidFill>
                <a:latin typeface="Arial" charset="0"/>
              </a:rPr>
              <a:t>ÖLÇÜLMESİ VE GELİŞTİRLMESİ GEREKLİDİR</a:t>
            </a:r>
            <a:r>
              <a:rPr lang="tr-TR" sz="1400" b="1" dirty="0">
                <a:solidFill>
                  <a:schemeClr val="tx2"/>
                </a:solidFill>
                <a:latin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box(out)">
                                      <p:cBhvr>
                                        <p:cTn id="7" dur="500"/>
                                        <p:tgtEl>
                                          <p:spTgt spid="22530"/>
                                        </p:tgtEl>
                                      </p:cBhvr>
                                    </p:animEffect>
                                  </p:childTnLst>
                                </p:cTn>
                              </p:par>
                            </p:childTnLst>
                          </p:cTn>
                        </p:par>
                        <p:par>
                          <p:cTn id="8" fill="hold">
                            <p:stCondLst>
                              <p:cond delay="500"/>
                            </p:stCondLst>
                            <p:childTnLst>
                              <p:par>
                                <p:cTn id="9" presetID="18" presetClass="entr" presetSubtype="6" fill="hold" grpId="0" nodeType="afterEffect">
                                  <p:stCondLst>
                                    <p:cond delay="0"/>
                                  </p:stCondLst>
                                  <p:childTnLst>
                                    <p:set>
                                      <p:cBhvr>
                                        <p:cTn id="10" dur="1" fill="hold">
                                          <p:stCondLst>
                                            <p:cond delay="0"/>
                                          </p:stCondLst>
                                        </p:cTn>
                                        <p:tgtEl>
                                          <p:spTgt spid="22532"/>
                                        </p:tgtEl>
                                        <p:attrNameLst>
                                          <p:attrName>style.visibility</p:attrName>
                                        </p:attrNameLst>
                                      </p:cBhvr>
                                      <p:to>
                                        <p:strVal val="visible"/>
                                      </p:to>
                                    </p:set>
                                    <p:animEffect transition="in" filter="strips(downRight)">
                                      <p:cBhvr>
                                        <p:cTn id="11" dur="500"/>
                                        <p:tgtEl>
                                          <p:spTgt spid="22532"/>
                                        </p:tgtEl>
                                      </p:cBhvr>
                                    </p:animEffect>
                                  </p:childTnLst>
                                </p:cTn>
                              </p:par>
                            </p:childTnLst>
                          </p:cTn>
                        </p:par>
                        <p:par>
                          <p:cTn id="12" fill="hold">
                            <p:stCondLst>
                              <p:cond delay="1000"/>
                            </p:stCondLst>
                            <p:childTnLst>
                              <p:par>
                                <p:cTn id="13" presetID="4" presetClass="entr" presetSubtype="32" fill="hold" grpId="0" nodeType="afterEffect">
                                  <p:stCondLst>
                                    <p:cond delay="0"/>
                                  </p:stCondLst>
                                  <p:childTnLst>
                                    <p:set>
                                      <p:cBhvr>
                                        <p:cTn id="14" dur="1" fill="hold">
                                          <p:stCondLst>
                                            <p:cond delay="0"/>
                                          </p:stCondLst>
                                        </p:cTn>
                                        <p:tgtEl>
                                          <p:spTgt spid="22537"/>
                                        </p:tgtEl>
                                        <p:attrNameLst>
                                          <p:attrName>style.visibility</p:attrName>
                                        </p:attrNameLst>
                                      </p:cBhvr>
                                      <p:to>
                                        <p:strVal val="visible"/>
                                      </p:to>
                                    </p:set>
                                    <p:animEffect transition="in" filter="box(out)">
                                      <p:cBhvr>
                                        <p:cTn id="15" dur="500"/>
                                        <p:tgtEl>
                                          <p:spTgt spid="22537"/>
                                        </p:tgtEl>
                                      </p:cBhvr>
                                    </p:animEffect>
                                  </p:childTnLst>
                                </p:cTn>
                              </p:par>
                            </p:childTnLst>
                          </p:cTn>
                        </p:par>
                        <p:par>
                          <p:cTn id="16" fill="hold">
                            <p:stCondLst>
                              <p:cond delay="1500"/>
                            </p:stCondLst>
                            <p:childTnLst>
                              <p:par>
                                <p:cTn id="17" presetID="18" presetClass="entr" presetSubtype="6" fill="hold" grpId="0" nodeType="afterEffect">
                                  <p:stCondLst>
                                    <p:cond delay="0"/>
                                  </p:stCondLst>
                                  <p:childTnLst>
                                    <p:set>
                                      <p:cBhvr>
                                        <p:cTn id="18" dur="1" fill="hold">
                                          <p:stCondLst>
                                            <p:cond delay="0"/>
                                          </p:stCondLst>
                                        </p:cTn>
                                        <p:tgtEl>
                                          <p:spTgt spid="22543"/>
                                        </p:tgtEl>
                                        <p:attrNameLst>
                                          <p:attrName>style.visibility</p:attrName>
                                        </p:attrNameLst>
                                      </p:cBhvr>
                                      <p:to>
                                        <p:strVal val="visible"/>
                                      </p:to>
                                    </p:set>
                                    <p:animEffect transition="in" filter="strips(downRight)">
                                      <p:cBhvr>
                                        <p:cTn id="19" dur="500"/>
                                        <p:tgtEl>
                                          <p:spTgt spid="22543"/>
                                        </p:tgtEl>
                                      </p:cBhvr>
                                    </p:animEffect>
                                  </p:childTnLst>
                                </p:cTn>
                              </p:par>
                            </p:childTnLst>
                          </p:cTn>
                        </p:par>
                        <p:par>
                          <p:cTn id="20" fill="hold">
                            <p:stCondLst>
                              <p:cond delay="2000"/>
                            </p:stCondLst>
                            <p:childTnLst>
                              <p:par>
                                <p:cTn id="21" presetID="4" presetClass="entr" presetSubtype="32" fill="hold" grpId="0" nodeType="afterEffect">
                                  <p:stCondLst>
                                    <p:cond delay="0"/>
                                  </p:stCondLst>
                                  <p:childTnLst>
                                    <p:set>
                                      <p:cBhvr>
                                        <p:cTn id="22" dur="1" fill="hold">
                                          <p:stCondLst>
                                            <p:cond delay="0"/>
                                          </p:stCondLst>
                                        </p:cTn>
                                        <p:tgtEl>
                                          <p:spTgt spid="22539"/>
                                        </p:tgtEl>
                                        <p:attrNameLst>
                                          <p:attrName>style.visibility</p:attrName>
                                        </p:attrNameLst>
                                      </p:cBhvr>
                                      <p:to>
                                        <p:strVal val="visible"/>
                                      </p:to>
                                    </p:set>
                                    <p:animEffect transition="in" filter="box(out)">
                                      <p:cBhvr>
                                        <p:cTn id="23" dur="500"/>
                                        <p:tgtEl>
                                          <p:spTgt spid="22539"/>
                                        </p:tgtEl>
                                      </p:cBhvr>
                                    </p:animEffect>
                                  </p:childTnLst>
                                </p:cTn>
                              </p:par>
                            </p:childTnLst>
                          </p:cTn>
                        </p:par>
                        <p:par>
                          <p:cTn id="24" fill="hold">
                            <p:stCondLst>
                              <p:cond delay="2500"/>
                            </p:stCondLst>
                            <p:childTnLst>
                              <p:par>
                                <p:cTn id="25" presetID="18" presetClass="entr" presetSubtype="6" fill="hold" grpId="0" nodeType="afterEffect">
                                  <p:stCondLst>
                                    <p:cond delay="0"/>
                                  </p:stCondLst>
                                  <p:childTnLst>
                                    <p:set>
                                      <p:cBhvr>
                                        <p:cTn id="26" dur="1" fill="hold">
                                          <p:stCondLst>
                                            <p:cond delay="0"/>
                                          </p:stCondLst>
                                        </p:cTn>
                                        <p:tgtEl>
                                          <p:spTgt spid="22544"/>
                                        </p:tgtEl>
                                        <p:attrNameLst>
                                          <p:attrName>style.visibility</p:attrName>
                                        </p:attrNameLst>
                                      </p:cBhvr>
                                      <p:to>
                                        <p:strVal val="visible"/>
                                      </p:to>
                                    </p:set>
                                    <p:animEffect transition="in" filter="strips(downRight)">
                                      <p:cBhvr>
                                        <p:cTn id="27" dur="500"/>
                                        <p:tgtEl>
                                          <p:spTgt spid="22544"/>
                                        </p:tgtEl>
                                      </p:cBhvr>
                                    </p:animEffect>
                                  </p:childTnLst>
                                </p:cTn>
                              </p:par>
                            </p:childTnLst>
                          </p:cTn>
                        </p:par>
                        <p:par>
                          <p:cTn id="28" fill="hold">
                            <p:stCondLst>
                              <p:cond delay="3000"/>
                            </p:stCondLst>
                            <p:childTnLst>
                              <p:par>
                                <p:cTn id="29" presetID="4" presetClass="entr" presetSubtype="32" fill="hold" grpId="0" nodeType="afterEffect">
                                  <p:stCondLst>
                                    <p:cond delay="0"/>
                                  </p:stCondLst>
                                  <p:childTnLst>
                                    <p:set>
                                      <p:cBhvr>
                                        <p:cTn id="30" dur="1" fill="hold">
                                          <p:stCondLst>
                                            <p:cond delay="0"/>
                                          </p:stCondLst>
                                        </p:cTn>
                                        <p:tgtEl>
                                          <p:spTgt spid="22541"/>
                                        </p:tgtEl>
                                        <p:attrNameLst>
                                          <p:attrName>style.visibility</p:attrName>
                                        </p:attrNameLst>
                                      </p:cBhvr>
                                      <p:to>
                                        <p:strVal val="visible"/>
                                      </p:to>
                                    </p:set>
                                    <p:animEffect transition="in" filter="box(out)">
                                      <p:cBhvr>
                                        <p:cTn id="31" dur="500"/>
                                        <p:tgtEl>
                                          <p:spTgt spid="22541"/>
                                        </p:tgtEl>
                                      </p:cBhvr>
                                    </p:animEffect>
                                  </p:childTnLst>
                                </p:cTn>
                              </p:par>
                            </p:childTnLst>
                          </p:cTn>
                        </p:par>
                        <p:par>
                          <p:cTn id="32" fill="hold">
                            <p:stCondLst>
                              <p:cond delay="3500"/>
                            </p:stCondLst>
                            <p:childTnLst>
                              <p:par>
                                <p:cTn id="33" presetID="18" presetClass="entr" presetSubtype="6" fill="hold" grpId="0" nodeType="afterEffect">
                                  <p:stCondLst>
                                    <p:cond delay="0"/>
                                  </p:stCondLst>
                                  <p:childTnLst>
                                    <p:set>
                                      <p:cBhvr>
                                        <p:cTn id="34" dur="1" fill="hold">
                                          <p:stCondLst>
                                            <p:cond delay="0"/>
                                          </p:stCondLst>
                                        </p:cTn>
                                        <p:tgtEl>
                                          <p:spTgt spid="22545"/>
                                        </p:tgtEl>
                                        <p:attrNameLst>
                                          <p:attrName>style.visibility</p:attrName>
                                        </p:attrNameLst>
                                      </p:cBhvr>
                                      <p:to>
                                        <p:strVal val="visible"/>
                                      </p:to>
                                    </p:set>
                                    <p:animEffect transition="in" filter="strips(downRight)">
                                      <p:cBhvr>
                                        <p:cTn id="35" dur="500"/>
                                        <p:tgtEl>
                                          <p:spTgt spid="22545"/>
                                        </p:tgtEl>
                                      </p:cBhvr>
                                    </p:animEffect>
                                  </p:childTnLst>
                                </p:cTn>
                              </p:par>
                            </p:childTnLst>
                          </p:cTn>
                        </p:par>
                        <p:par>
                          <p:cTn id="36" fill="hold">
                            <p:stCondLst>
                              <p:cond delay="4000"/>
                            </p:stCondLst>
                            <p:childTnLst>
                              <p:par>
                                <p:cTn id="37" presetID="4" presetClass="entr" presetSubtype="32" fill="hold" grpId="0" nodeType="afterEffect">
                                  <p:stCondLst>
                                    <p:cond delay="0"/>
                                  </p:stCondLst>
                                  <p:childTnLst>
                                    <p:set>
                                      <p:cBhvr>
                                        <p:cTn id="38" dur="1" fill="hold">
                                          <p:stCondLst>
                                            <p:cond delay="0"/>
                                          </p:stCondLst>
                                        </p:cTn>
                                        <p:tgtEl>
                                          <p:spTgt spid="22547"/>
                                        </p:tgtEl>
                                        <p:attrNameLst>
                                          <p:attrName>style.visibility</p:attrName>
                                        </p:attrNameLst>
                                      </p:cBhvr>
                                      <p:to>
                                        <p:strVal val="visible"/>
                                      </p:to>
                                    </p:set>
                                    <p:animEffect transition="in" filter="box(out)">
                                      <p:cBhvr>
                                        <p:cTn id="39" dur="500"/>
                                        <p:tgtEl>
                                          <p:spTgt spid="22547"/>
                                        </p:tgtEl>
                                      </p:cBhvr>
                                    </p:animEffect>
                                  </p:childTnLst>
                                </p:cTn>
                              </p:par>
                            </p:childTnLst>
                          </p:cTn>
                        </p:par>
                        <p:par>
                          <p:cTn id="40" fill="hold">
                            <p:stCondLst>
                              <p:cond delay="4500"/>
                            </p:stCondLst>
                            <p:childTnLst>
                              <p:par>
                                <p:cTn id="41" presetID="18" presetClass="entr" presetSubtype="6" fill="hold" grpId="0" nodeType="afterEffect">
                                  <p:stCondLst>
                                    <p:cond delay="0"/>
                                  </p:stCondLst>
                                  <p:childTnLst>
                                    <p:set>
                                      <p:cBhvr>
                                        <p:cTn id="42" dur="1" fill="hold">
                                          <p:stCondLst>
                                            <p:cond delay="0"/>
                                          </p:stCondLst>
                                        </p:cTn>
                                        <p:tgtEl>
                                          <p:spTgt spid="22548"/>
                                        </p:tgtEl>
                                        <p:attrNameLst>
                                          <p:attrName>style.visibility</p:attrName>
                                        </p:attrNameLst>
                                      </p:cBhvr>
                                      <p:to>
                                        <p:strVal val="visible"/>
                                      </p:to>
                                    </p:set>
                                    <p:animEffect transition="in" filter="strips(downRight)">
                                      <p:cBhvr>
                                        <p:cTn id="43" dur="500"/>
                                        <p:tgtEl>
                                          <p:spTgt spid="22548"/>
                                        </p:tgtEl>
                                      </p:cBhvr>
                                    </p:animEffect>
                                  </p:childTnLst>
                                </p:cTn>
                              </p:par>
                            </p:childTnLst>
                          </p:cTn>
                        </p:par>
                        <p:par>
                          <p:cTn id="44" fill="hold">
                            <p:stCondLst>
                              <p:cond delay="5000"/>
                            </p:stCondLst>
                            <p:childTnLst>
                              <p:par>
                                <p:cTn id="45" presetID="4" presetClass="entr" presetSubtype="32" fill="hold" grpId="0" nodeType="afterEffect">
                                  <p:stCondLst>
                                    <p:cond delay="0"/>
                                  </p:stCondLst>
                                  <p:childTnLst>
                                    <p:set>
                                      <p:cBhvr>
                                        <p:cTn id="46" dur="1" fill="hold">
                                          <p:stCondLst>
                                            <p:cond delay="0"/>
                                          </p:stCondLst>
                                        </p:cTn>
                                        <p:tgtEl>
                                          <p:spTgt spid="22549"/>
                                        </p:tgtEl>
                                        <p:attrNameLst>
                                          <p:attrName>style.visibility</p:attrName>
                                        </p:attrNameLst>
                                      </p:cBhvr>
                                      <p:to>
                                        <p:strVal val="visible"/>
                                      </p:to>
                                    </p:set>
                                    <p:animEffect transition="in" filter="box(out)">
                                      <p:cBhvr>
                                        <p:cTn id="47" dur="500"/>
                                        <p:tgtEl>
                                          <p:spTgt spid="22549"/>
                                        </p:tgtEl>
                                      </p:cBhvr>
                                    </p:animEffect>
                                  </p:childTnLst>
                                </p:cTn>
                              </p:par>
                            </p:childTnLst>
                          </p:cTn>
                        </p:par>
                        <p:par>
                          <p:cTn id="48" fill="hold">
                            <p:stCondLst>
                              <p:cond delay="5500"/>
                            </p:stCondLst>
                            <p:childTnLst>
                              <p:par>
                                <p:cTn id="49" presetID="18" presetClass="entr" presetSubtype="6" fill="hold" grpId="0" nodeType="afterEffect">
                                  <p:stCondLst>
                                    <p:cond delay="0"/>
                                  </p:stCondLst>
                                  <p:childTnLst>
                                    <p:set>
                                      <p:cBhvr>
                                        <p:cTn id="50" dur="1" fill="hold">
                                          <p:stCondLst>
                                            <p:cond delay="0"/>
                                          </p:stCondLst>
                                        </p:cTn>
                                        <p:tgtEl>
                                          <p:spTgt spid="22550"/>
                                        </p:tgtEl>
                                        <p:attrNameLst>
                                          <p:attrName>style.visibility</p:attrName>
                                        </p:attrNameLst>
                                      </p:cBhvr>
                                      <p:to>
                                        <p:strVal val="visible"/>
                                      </p:to>
                                    </p:set>
                                    <p:animEffect transition="in" filter="strips(downRight)">
                                      <p:cBhvr>
                                        <p:cTn id="51" dur="500"/>
                                        <p:tgtEl>
                                          <p:spTgt spid="22550"/>
                                        </p:tgtEl>
                                      </p:cBhvr>
                                    </p:animEffect>
                                  </p:childTnLst>
                                </p:cTn>
                              </p:par>
                            </p:childTnLst>
                          </p:cTn>
                        </p:par>
                        <p:par>
                          <p:cTn id="52" fill="hold">
                            <p:stCondLst>
                              <p:cond delay="6000"/>
                            </p:stCondLst>
                            <p:childTnLst>
                              <p:par>
                                <p:cTn id="53" presetID="4" presetClass="entr" presetSubtype="32" fill="hold" grpId="0" nodeType="afterEffect">
                                  <p:stCondLst>
                                    <p:cond delay="0"/>
                                  </p:stCondLst>
                                  <p:childTnLst>
                                    <p:set>
                                      <p:cBhvr>
                                        <p:cTn id="54" dur="1" fill="hold">
                                          <p:stCondLst>
                                            <p:cond delay="0"/>
                                          </p:stCondLst>
                                        </p:cTn>
                                        <p:tgtEl>
                                          <p:spTgt spid="22552"/>
                                        </p:tgtEl>
                                        <p:attrNameLst>
                                          <p:attrName>style.visibility</p:attrName>
                                        </p:attrNameLst>
                                      </p:cBhvr>
                                      <p:to>
                                        <p:strVal val="visible"/>
                                      </p:to>
                                    </p:set>
                                    <p:animEffect transition="in" filter="box(out)">
                                      <p:cBhvr>
                                        <p:cTn id="55" dur="500"/>
                                        <p:tgtEl>
                                          <p:spTgt spid="225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nimBg="1" autoUpdateAnimBg="0"/>
      <p:bldP spid="22532" grpId="0" animBg="1" autoUpdateAnimBg="0"/>
      <p:bldP spid="22537" grpId="0" animBg="1" autoUpdateAnimBg="0"/>
      <p:bldP spid="22539" grpId="0" animBg="1" autoUpdateAnimBg="0"/>
      <p:bldP spid="22541" grpId="0" animBg="1" autoUpdateAnimBg="0"/>
      <p:bldP spid="22543" grpId="0" animBg="1" autoUpdateAnimBg="0"/>
      <p:bldP spid="22544" grpId="0" animBg="1" autoUpdateAnimBg="0"/>
      <p:bldP spid="22545" grpId="0" animBg="1" autoUpdateAnimBg="0"/>
      <p:bldP spid="22547" grpId="0" animBg="1" autoUpdateAnimBg="0"/>
      <p:bldP spid="22548" grpId="0" animBg="1" autoUpdateAnimBg="0"/>
      <p:bldP spid="22549" grpId="0" animBg="1" autoUpdateAnimBg="0"/>
      <p:bldP spid="22550" grpId="0" animBg="1" autoUpdateAnimBg="0"/>
      <p:bldP spid="22552"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effectLst>
                  <a:outerShdw blurRad="38100" dist="38100" dir="2700000" algn="tl">
                    <a:srgbClr val="000000"/>
                  </a:outerShdw>
                </a:effectLst>
                <a:latin typeface="+mn-lt"/>
              </a:rPr>
              <a:t>EĞİTİM FAALİYETLERİ</a:t>
            </a:r>
            <a:r>
              <a:rPr lang="tr-TR" dirty="0" smtClean="0">
                <a:latin typeface="+mn-lt"/>
              </a:rPr>
              <a:t/>
            </a:r>
            <a:br>
              <a:rPr lang="tr-TR" dirty="0" smtClean="0">
                <a:latin typeface="+mn-lt"/>
              </a:rPr>
            </a:br>
            <a:endParaRPr lang="tr-TR" dirty="0">
              <a:latin typeface="+mn-lt"/>
            </a:endParaRPr>
          </a:p>
        </p:txBody>
      </p:sp>
      <p:sp>
        <p:nvSpPr>
          <p:cNvPr id="3" name="Content Placeholder 2"/>
          <p:cNvSpPr>
            <a:spLocks noGrp="1"/>
          </p:cNvSpPr>
          <p:nvPr>
            <p:ph idx="1"/>
          </p:nvPr>
        </p:nvSpPr>
        <p:spPr/>
        <p:txBody>
          <a:bodyPr>
            <a:normAutofit/>
          </a:bodyPr>
          <a:lstStyle/>
          <a:p>
            <a:pPr algn="just"/>
            <a:r>
              <a:rPr lang="en-AU" dirty="0" err="1" smtClean="0"/>
              <a:t>Örgüt</a:t>
            </a:r>
            <a:r>
              <a:rPr lang="en-AU" dirty="0" smtClean="0"/>
              <a:t> </a:t>
            </a:r>
            <a:r>
              <a:rPr lang="en-AU" dirty="0" err="1" smtClean="0"/>
              <a:t>kültürü</a:t>
            </a:r>
            <a:r>
              <a:rPr lang="en-AU" dirty="0" smtClean="0"/>
              <a:t> </a:t>
            </a:r>
            <a:r>
              <a:rPr lang="en-AU" dirty="0" err="1" smtClean="0"/>
              <a:t>içinde</a:t>
            </a:r>
            <a:r>
              <a:rPr lang="en-AU" dirty="0" smtClean="0"/>
              <a:t> yap</a:t>
            </a:r>
            <a:r>
              <a:rPr lang="tr-TR" dirty="0" smtClean="0"/>
              <a:t>ı</a:t>
            </a:r>
            <a:r>
              <a:rPr lang="en-AU" dirty="0" err="1" smtClean="0"/>
              <a:t>lan</a:t>
            </a:r>
            <a:r>
              <a:rPr lang="en-AU" dirty="0" smtClean="0"/>
              <a:t> </a:t>
            </a:r>
            <a:r>
              <a:rPr lang="en-AU" dirty="0" err="1" smtClean="0"/>
              <a:t>eğitim</a:t>
            </a:r>
            <a:r>
              <a:rPr lang="en-AU" dirty="0" smtClean="0"/>
              <a:t>, problem </a:t>
            </a:r>
            <a:r>
              <a:rPr lang="en-AU" dirty="0" err="1" smtClean="0"/>
              <a:t>çözme</a:t>
            </a:r>
            <a:r>
              <a:rPr lang="en-AU" dirty="0" smtClean="0"/>
              <a:t> </a:t>
            </a:r>
            <a:r>
              <a:rPr lang="en-AU" dirty="0" err="1" smtClean="0"/>
              <a:t>ve</a:t>
            </a:r>
            <a:r>
              <a:rPr lang="en-AU" dirty="0" smtClean="0"/>
              <a:t> </a:t>
            </a:r>
            <a:r>
              <a:rPr lang="en-AU" dirty="0" err="1" smtClean="0"/>
              <a:t>karar</a:t>
            </a:r>
            <a:r>
              <a:rPr lang="en-AU" dirty="0" smtClean="0"/>
              <a:t> </a:t>
            </a:r>
            <a:r>
              <a:rPr lang="en-AU" dirty="0" err="1" smtClean="0"/>
              <a:t>verme</a:t>
            </a:r>
            <a:r>
              <a:rPr lang="en-AU" dirty="0" smtClean="0"/>
              <a:t> </a:t>
            </a:r>
            <a:r>
              <a:rPr lang="en-AU" dirty="0" err="1" smtClean="0"/>
              <a:t>yeteneklerinin</a:t>
            </a:r>
            <a:r>
              <a:rPr lang="en-AU" dirty="0" smtClean="0"/>
              <a:t> </a:t>
            </a:r>
            <a:r>
              <a:rPr lang="en-AU" dirty="0" err="1" smtClean="0"/>
              <a:t>geliştirilmesini</a:t>
            </a:r>
            <a:r>
              <a:rPr lang="en-AU" dirty="0" smtClean="0"/>
              <a:t> </a:t>
            </a:r>
            <a:r>
              <a:rPr lang="en-AU" dirty="0" err="1" smtClean="0"/>
              <a:t>sağlamal</a:t>
            </a:r>
            <a:r>
              <a:rPr lang="tr-TR" dirty="0" smtClean="0"/>
              <a:t>ı</a:t>
            </a:r>
            <a:r>
              <a:rPr lang="en-AU" dirty="0" smtClean="0"/>
              <a:t>, </a:t>
            </a:r>
            <a:r>
              <a:rPr lang="en-AU" dirty="0" err="1" smtClean="0"/>
              <a:t>yeteneklerin</a:t>
            </a:r>
            <a:r>
              <a:rPr lang="en-AU" dirty="0" smtClean="0"/>
              <a:t> </a:t>
            </a:r>
            <a:r>
              <a:rPr lang="en-AU" dirty="0" err="1" smtClean="0"/>
              <a:t>ortaya</a:t>
            </a:r>
            <a:r>
              <a:rPr lang="en-AU" dirty="0" smtClean="0"/>
              <a:t> </a:t>
            </a:r>
            <a:r>
              <a:rPr lang="en-AU" dirty="0" err="1" smtClean="0"/>
              <a:t>konmas</a:t>
            </a:r>
            <a:r>
              <a:rPr lang="tr-TR" dirty="0" smtClean="0"/>
              <a:t>ı</a:t>
            </a:r>
            <a:r>
              <a:rPr lang="en-AU" dirty="0" smtClean="0"/>
              <a:t> </a:t>
            </a:r>
            <a:r>
              <a:rPr lang="en-AU" dirty="0" err="1" smtClean="0"/>
              <a:t>ve</a:t>
            </a:r>
            <a:r>
              <a:rPr lang="en-AU" dirty="0" smtClean="0"/>
              <a:t> </a:t>
            </a:r>
            <a:r>
              <a:rPr lang="en-AU" dirty="0" err="1" smtClean="0"/>
              <a:t>iletilmesine</a:t>
            </a:r>
            <a:r>
              <a:rPr lang="en-AU" dirty="0" smtClean="0"/>
              <a:t> f</a:t>
            </a:r>
            <a:r>
              <a:rPr lang="tr-TR" dirty="0" smtClean="0"/>
              <a:t>ı</a:t>
            </a:r>
            <a:r>
              <a:rPr lang="en-AU" dirty="0" err="1" smtClean="0"/>
              <a:t>rsat</a:t>
            </a:r>
            <a:r>
              <a:rPr lang="en-AU" dirty="0" smtClean="0"/>
              <a:t> tan</a:t>
            </a:r>
            <a:r>
              <a:rPr lang="tr-TR" dirty="0" smtClean="0"/>
              <a:t>ı</a:t>
            </a:r>
            <a:r>
              <a:rPr lang="en-AU" dirty="0" smtClean="0"/>
              <a:t>mal</a:t>
            </a:r>
            <a:r>
              <a:rPr lang="tr-TR" dirty="0" smtClean="0"/>
              <a:t>ı</a:t>
            </a:r>
            <a:r>
              <a:rPr lang="en-AU" dirty="0" smtClean="0"/>
              <a:t>d</a:t>
            </a:r>
            <a:r>
              <a:rPr lang="tr-TR" dirty="0" smtClean="0"/>
              <a:t>ı</a:t>
            </a:r>
            <a:r>
              <a:rPr lang="en-AU" dirty="0" smtClean="0"/>
              <a:t>r. </a:t>
            </a:r>
            <a:endParaRPr lang="tr-TR" dirty="0" smtClean="0"/>
          </a:p>
          <a:p>
            <a:pPr algn="just"/>
            <a:r>
              <a:rPr lang="en-AU" dirty="0" err="1" smtClean="0"/>
              <a:t>Kalite</a:t>
            </a:r>
            <a:r>
              <a:rPr lang="en-AU" dirty="0" smtClean="0"/>
              <a:t> </a:t>
            </a:r>
            <a:r>
              <a:rPr lang="en-AU" dirty="0" err="1" smtClean="0"/>
              <a:t>çal</a:t>
            </a:r>
            <a:r>
              <a:rPr lang="tr-TR" dirty="0" smtClean="0"/>
              <a:t>ı</a:t>
            </a:r>
            <a:r>
              <a:rPr lang="en-AU" dirty="0" err="1" smtClean="0"/>
              <a:t>şmalar</a:t>
            </a:r>
            <a:r>
              <a:rPr lang="tr-TR" dirty="0" smtClean="0"/>
              <a:t>ı</a:t>
            </a:r>
            <a:r>
              <a:rPr lang="en-AU" dirty="0" err="1" smtClean="0"/>
              <a:t>nda</a:t>
            </a:r>
            <a:r>
              <a:rPr lang="en-AU" dirty="0" smtClean="0"/>
              <a:t> </a:t>
            </a:r>
            <a:r>
              <a:rPr lang="en-AU" dirty="0" err="1" smtClean="0"/>
              <a:t>önemli</a:t>
            </a:r>
            <a:r>
              <a:rPr lang="en-AU" dirty="0" smtClean="0"/>
              <a:t> </a:t>
            </a:r>
            <a:r>
              <a:rPr lang="en-AU" dirty="0" err="1" smtClean="0"/>
              <a:t>noktalar</a:t>
            </a:r>
            <a:r>
              <a:rPr lang="tr-TR" dirty="0" smtClean="0"/>
              <a:t>ı</a:t>
            </a:r>
            <a:r>
              <a:rPr lang="en-AU" dirty="0" err="1" smtClean="0"/>
              <a:t>ndan</a:t>
            </a:r>
            <a:r>
              <a:rPr lang="en-AU" dirty="0" smtClean="0"/>
              <a:t> </a:t>
            </a:r>
            <a:r>
              <a:rPr lang="en-AU" dirty="0" err="1" smtClean="0"/>
              <a:t>biri</a:t>
            </a:r>
            <a:r>
              <a:rPr lang="en-AU" dirty="0" smtClean="0"/>
              <a:t> de </a:t>
            </a:r>
            <a:r>
              <a:rPr lang="en-AU" dirty="0" err="1" smtClean="0"/>
              <a:t>kalitenin</a:t>
            </a:r>
            <a:r>
              <a:rPr lang="en-AU" dirty="0" smtClean="0"/>
              <a:t> </a:t>
            </a:r>
            <a:r>
              <a:rPr lang="en-AU" dirty="0" err="1" smtClean="0"/>
              <a:t>niçin</a:t>
            </a:r>
            <a:r>
              <a:rPr lang="en-AU" dirty="0" smtClean="0"/>
              <a:t> </a:t>
            </a:r>
            <a:r>
              <a:rPr lang="en-AU" dirty="0" err="1" smtClean="0"/>
              <a:t>ön</a:t>
            </a:r>
            <a:r>
              <a:rPr lang="en-AU" dirty="0" smtClean="0"/>
              <a:t> </a:t>
            </a:r>
            <a:r>
              <a:rPr lang="en-AU" dirty="0" err="1" smtClean="0"/>
              <a:t>plana</a:t>
            </a:r>
            <a:r>
              <a:rPr lang="en-AU" dirty="0" smtClean="0"/>
              <a:t> ç</a:t>
            </a:r>
            <a:r>
              <a:rPr lang="tr-TR" dirty="0" smtClean="0"/>
              <a:t>ı</a:t>
            </a:r>
            <a:r>
              <a:rPr lang="en-AU" dirty="0" err="1" smtClean="0"/>
              <a:t>kt</a:t>
            </a:r>
            <a:r>
              <a:rPr lang="tr-TR" dirty="0" smtClean="0"/>
              <a:t>ı</a:t>
            </a:r>
            <a:r>
              <a:rPr lang="en-AU" dirty="0" smtClean="0"/>
              <a:t>ğ</a:t>
            </a:r>
            <a:r>
              <a:rPr lang="tr-TR" dirty="0" smtClean="0"/>
              <a:t>ı</a:t>
            </a:r>
            <a:r>
              <a:rPr lang="en-AU" dirty="0" smtClean="0"/>
              <a:t>n</a:t>
            </a:r>
            <a:r>
              <a:rPr lang="tr-TR" dirty="0" smtClean="0"/>
              <a:t>ı</a:t>
            </a:r>
            <a:r>
              <a:rPr lang="en-AU" dirty="0" smtClean="0"/>
              <a:t>n </a:t>
            </a:r>
            <a:r>
              <a:rPr lang="en-AU" dirty="0" err="1" smtClean="0"/>
              <a:t>eğitim</a:t>
            </a:r>
            <a:r>
              <a:rPr lang="en-AU" dirty="0" smtClean="0"/>
              <a:t> </a:t>
            </a:r>
            <a:r>
              <a:rPr lang="en-AU" dirty="0" err="1" smtClean="0"/>
              <a:t>yoluyla</a:t>
            </a:r>
            <a:r>
              <a:rPr lang="en-AU" dirty="0" smtClean="0"/>
              <a:t> </a:t>
            </a:r>
            <a:r>
              <a:rPr lang="en-AU" dirty="0" err="1" smtClean="0"/>
              <a:t>çal</a:t>
            </a:r>
            <a:r>
              <a:rPr lang="tr-TR" dirty="0" smtClean="0"/>
              <a:t>ı</a:t>
            </a:r>
            <a:r>
              <a:rPr lang="en-AU" dirty="0" err="1" smtClean="0"/>
              <a:t>şanlara</a:t>
            </a:r>
            <a:r>
              <a:rPr lang="en-AU" dirty="0" smtClean="0"/>
              <a:t> </a:t>
            </a:r>
            <a:r>
              <a:rPr lang="en-AU" dirty="0" err="1" smtClean="0"/>
              <a:t>aktar</a:t>
            </a:r>
            <a:r>
              <a:rPr lang="tr-TR" dirty="0" smtClean="0"/>
              <a:t>ı</a:t>
            </a:r>
            <a:r>
              <a:rPr lang="en-AU" dirty="0" err="1" smtClean="0"/>
              <a:t>lmas</a:t>
            </a:r>
            <a:r>
              <a:rPr lang="tr-TR" dirty="0" smtClean="0"/>
              <a:t>ı</a:t>
            </a:r>
            <a:r>
              <a:rPr lang="en-AU" dirty="0" smtClean="0"/>
              <a:t>d</a:t>
            </a:r>
            <a:r>
              <a:rPr lang="tr-TR" dirty="0" smtClean="0"/>
              <a:t>ı</a:t>
            </a:r>
            <a:r>
              <a:rPr lang="en-AU" dirty="0" smtClean="0"/>
              <a:t>r</a:t>
            </a:r>
            <a:r>
              <a:rPr lang="tr-TR" dirty="0" smtClean="0"/>
              <a:t>.</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lgn="just">
              <a:defRPr/>
            </a:pPr>
            <a:endParaRPr lang="tr-TR" dirty="0" smtClean="0"/>
          </a:p>
          <a:p>
            <a:pPr algn="just">
              <a:defRPr/>
            </a:pPr>
            <a:r>
              <a:rPr lang="en-AU" dirty="0" err="1" smtClean="0"/>
              <a:t>Kalite</a:t>
            </a:r>
            <a:r>
              <a:rPr lang="en-AU" dirty="0" smtClean="0"/>
              <a:t> </a:t>
            </a:r>
            <a:r>
              <a:rPr lang="en-AU" dirty="0" err="1" smtClean="0"/>
              <a:t>iyileştirme</a:t>
            </a:r>
            <a:r>
              <a:rPr lang="en-AU" dirty="0" smtClean="0"/>
              <a:t> </a:t>
            </a:r>
            <a:r>
              <a:rPr lang="en-AU" dirty="0" err="1" smtClean="0"/>
              <a:t>grubunun</a:t>
            </a:r>
            <a:r>
              <a:rPr lang="en-AU" dirty="0" smtClean="0"/>
              <a:t> </a:t>
            </a:r>
            <a:r>
              <a:rPr lang="en-AU" dirty="0" err="1" smtClean="0"/>
              <a:t>üyelerine</a:t>
            </a:r>
            <a:r>
              <a:rPr lang="en-AU" dirty="0" smtClean="0"/>
              <a:t>, </a:t>
            </a:r>
            <a:r>
              <a:rPr lang="en-AU" dirty="0" err="1" smtClean="0"/>
              <a:t>problemleri</a:t>
            </a:r>
            <a:r>
              <a:rPr lang="en-AU" dirty="0" smtClean="0"/>
              <a:t> </a:t>
            </a:r>
            <a:r>
              <a:rPr lang="en-AU" dirty="0" err="1" smtClean="0"/>
              <a:t>analiz</a:t>
            </a:r>
            <a:r>
              <a:rPr lang="en-AU" dirty="0" smtClean="0"/>
              <a:t> </a:t>
            </a:r>
            <a:r>
              <a:rPr lang="en-AU" dirty="0" err="1" smtClean="0"/>
              <a:t>edebilmeleri</a:t>
            </a:r>
            <a:r>
              <a:rPr lang="en-AU" dirty="0" smtClean="0"/>
              <a:t> </a:t>
            </a:r>
            <a:r>
              <a:rPr lang="en-AU" dirty="0" err="1" smtClean="0"/>
              <a:t>ve</a:t>
            </a:r>
            <a:r>
              <a:rPr lang="en-AU" dirty="0" smtClean="0"/>
              <a:t> </a:t>
            </a:r>
            <a:r>
              <a:rPr lang="en-AU" dirty="0" err="1" smtClean="0"/>
              <a:t>sebepleri</a:t>
            </a:r>
            <a:r>
              <a:rPr lang="en-AU" dirty="0" smtClean="0"/>
              <a:t> </a:t>
            </a:r>
            <a:r>
              <a:rPr lang="en-AU" dirty="0" err="1" smtClean="0"/>
              <a:t>bulabilmeleri</a:t>
            </a:r>
            <a:r>
              <a:rPr lang="en-AU" dirty="0" smtClean="0"/>
              <a:t> </a:t>
            </a:r>
            <a:r>
              <a:rPr lang="en-AU" dirty="0" err="1" smtClean="0"/>
              <a:t>için</a:t>
            </a:r>
            <a:r>
              <a:rPr lang="en-AU" dirty="0" smtClean="0"/>
              <a:t> </a:t>
            </a:r>
            <a:r>
              <a:rPr lang="en-AU" dirty="0" err="1" smtClean="0"/>
              <a:t>çoğu</a:t>
            </a:r>
            <a:r>
              <a:rPr lang="en-AU" dirty="0" smtClean="0"/>
              <a:t> </a:t>
            </a:r>
            <a:r>
              <a:rPr lang="en-AU" dirty="0" err="1" smtClean="0"/>
              <a:t>istatistiğe</a:t>
            </a:r>
            <a:r>
              <a:rPr lang="en-AU" dirty="0" smtClean="0"/>
              <a:t> </a:t>
            </a:r>
            <a:r>
              <a:rPr lang="en-AU" dirty="0" err="1" smtClean="0"/>
              <a:t>dayanan</a:t>
            </a:r>
            <a:r>
              <a:rPr lang="en-AU" dirty="0" smtClean="0"/>
              <a:t> </a:t>
            </a:r>
            <a:r>
              <a:rPr lang="en-AU" dirty="0" err="1" smtClean="0"/>
              <a:t>özel</a:t>
            </a:r>
            <a:r>
              <a:rPr lang="en-AU" dirty="0" smtClean="0"/>
              <a:t> </a:t>
            </a:r>
            <a:r>
              <a:rPr lang="en-AU" dirty="0" err="1" smtClean="0"/>
              <a:t>yöntem</a:t>
            </a:r>
            <a:r>
              <a:rPr lang="en-AU" dirty="0" smtClean="0"/>
              <a:t> </a:t>
            </a:r>
            <a:r>
              <a:rPr lang="en-AU" dirty="0" err="1" smtClean="0"/>
              <a:t>ve</a:t>
            </a:r>
            <a:r>
              <a:rPr lang="en-AU" dirty="0" smtClean="0"/>
              <a:t> </a:t>
            </a:r>
            <a:r>
              <a:rPr lang="en-AU" dirty="0" err="1" smtClean="0"/>
              <a:t>tekniklerin</a:t>
            </a:r>
            <a:r>
              <a:rPr lang="en-AU" dirty="0" smtClean="0"/>
              <a:t> </a:t>
            </a:r>
            <a:r>
              <a:rPr lang="en-AU" dirty="0" err="1" smtClean="0"/>
              <a:t>eğitimi</a:t>
            </a:r>
            <a:r>
              <a:rPr lang="en-AU" dirty="0" smtClean="0"/>
              <a:t> </a:t>
            </a:r>
            <a:r>
              <a:rPr lang="en-AU" dirty="0" err="1" smtClean="0"/>
              <a:t>verilmelidir</a:t>
            </a:r>
            <a:r>
              <a:rPr lang="en-AU" dirty="0" smtClean="0"/>
              <a:t>.</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effectLst>
                  <a:outerShdw blurRad="38100" dist="38100" dir="2700000" algn="tl">
                    <a:srgbClr val="000000"/>
                  </a:outerShdw>
                </a:effectLst>
                <a:latin typeface="+mn-lt"/>
              </a:rPr>
              <a:t>EĞİTİMİNİN İKİ FARKLI YARARI</a:t>
            </a:r>
            <a:endParaRPr lang="tr-TR" dirty="0">
              <a:latin typeface="+mn-lt"/>
            </a:endParaRPr>
          </a:p>
        </p:txBody>
      </p:sp>
      <p:sp>
        <p:nvSpPr>
          <p:cNvPr id="3" name="Content Placeholder 2"/>
          <p:cNvSpPr>
            <a:spLocks noGrp="1"/>
          </p:cNvSpPr>
          <p:nvPr>
            <p:ph idx="1"/>
          </p:nvPr>
        </p:nvSpPr>
        <p:spPr/>
        <p:txBody>
          <a:bodyPr>
            <a:normAutofit/>
          </a:bodyPr>
          <a:lstStyle/>
          <a:p>
            <a:pPr algn="just">
              <a:defRPr/>
            </a:pPr>
            <a:r>
              <a:rPr lang="en-AU" dirty="0" smtClean="0"/>
              <a:t>1- </a:t>
            </a:r>
            <a:r>
              <a:rPr lang="tr-TR" dirty="0" err="1"/>
              <a:t>E</a:t>
            </a:r>
            <a:r>
              <a:rPr lang="en-AU" dirty="0" err="1" smtClean="0"/>
              <a:t>ğitimini</a:t>
            </a:r>
            <a:r>
              <a:rPr lang="en-AU" dirty="0" smtClean="0"/>
              <a:t> </a:t>
            </a:r>
            <a:r>
              <a:rPr lang="en-AU" dirty="0" err="1" smtClean="0"/>
              <a:t>tamamlayan</a:t>
            </a:r>
            <a:r>
              <a:rPr lang="en-AU" dirty="0" smtClean="0"/>
              <a:t> </a:t>
            </a:r>
            <a:r>
              <a:rPr lang="en-AU" dirty="0" err="1" smtClean="0"/>
              <a:t>grup</a:t>
            </a:r>
            <a:r>
              <a:rPr lang="en-AU" dirty="0" smtClean="0"/>
              <a:t> </a:t>
            </a:r>
            <a:r>
              <a:rPr lang="en-AU" dirty="0" err="1" smtClean="0"/>
              <a:t>üyeleri</a:t>
            </a:r>
            <a:r>
              <a:rPr lang="en-AU" dirty="0" smtClean="0"/>
              <a:t>, hem </a:t>
            </a:r>
            <a:r>
              <a:rPr lang="en-AU" dirty="0" err="1" smtClean="0"/>
              <a:t>gruplara</a:t>
            </a:r>
            <a:r>
              <a:rPr lang="en-AU" dirty="0" smtClean="0"/>
              <a:t> </a:t>
            </a:r>
            <a:r>
              <a:rPr lang="en-AU" dirty="0" err="1" smtClean="0"/>
              <a:t>katilarak</a:t>
            </a:r>
            <a:r>
              <a:rPr lang="en-AU" dirty="0" smtClean="0"/>
              <a:t> </a:t>
            </a:r>
            <a:r>
              <a:rPr lang="en-AU" dirty="0" err="1" smtClean="0"/>
              <a:t>kalite</a:t>
            </a:r>
            <a:r>
              <a:rPr lang="en-AU" dirty="0" smtClean="0"/>
              <a:t> </a:t>
            </a:r>
            <a:r>
              <a:rPr lang="en-AU" dirty="0" err="1" smtClean="0"/>
              <a:t>problemlerinin</a:t>
            </a:r>
            <a:r>
              <a:rPr lang="en-AU" dirty="0" smtClean="0"/>
              <a:t> </a:t>
            </a:r>
            <a:r>
              <a:rPr lang="en-AU" dirty="0" err="1" smtClean="0"/>
              <a:t>çözülmesi</a:t>
            </a:r>
            <a:r>
              <a:rPr lang="en-AU" dirty="0" smtClean="0"/>
              <a:t> </a:t>
            </a:r>
            <a:r>
              <a:rPr lang="en-AU" dirty="0" err="1" smtClean="0"/>
              <a:t>için</a:t>
            </a:r>
            <a:r>
              <a:rPr lang="en-AU" dirty="0" smtClean="0"/>
              <a:t> </a:t>
            </a:r>
            <a:r>
              <a:rPr lang="en-AU" dirty="0" err="1" smtClean="0"/>
              <a:t>etkin</a:t>
            </a:r>
            <a:r>
              <a:rPr lang="en-AU" dirty="0" smtClean="0"/>
              <a:t> </a:t>
            </a:r>
            <a:r>
              <a:rPr lang="en-AU" dirty="0" err="1" smtClean="0"/>
              <a:t>olarak</a:t>
            </a:r>
            <a:r>
              <a:rPr lang="en-AU" dirty="0" smtClean="0"/>
              <a:t> </a:t>
            </a:r>
            <a:r>
              <a:rPr lang="en-AU" dirty="0" err="1" smtClean="0"/>
              <a:t>çalişacaktir</a:t>
            </a:r>
            <a:r>
              <a:rPr lang="en-AU" dirty="0" smtClean="0"/>
              <a:t>. </a:t>
            </a:r>
          </a:p>
          <a:p>
            <a:pPr algn="just">
              <a:defRPr/>
            </a:pPr>
            <a:endParaRPr lang="en-AU" dirty="0" smtClean="0"/>
          </a:p>
          <a:p>
            <a:pPr algn="just">
              <a:defRPr/>
            </a:pPr>
            <a:r>
              <a:rPr lang="en-AU" dirty="0" smtClean="0"/>
              <a:t>2- </a:t>
            </a:r>
            <a:r>
              <a:rPr lang="tr-TR" dirty="0" err="1"/>
              <a:t>E</a:t>
            </a:r>
            <a:r>
              <a:rPr lang="en-AU" dirty="0" err="1" smtClean="0"/>
              <a:t>ğitim</a:t>
            </a:r>
            <a:r>
              <a:rPr lang="en-AU" dirty="0" smtClean="0"/>
              <a:t> </a:t>
            </a:r>
            <a:r>
              <a:rPr lang="en-AU" dirty="0" err="1" smtClean="0"/>
              <a:t>sayesinde</a:t>
            </a:r>
            <a:r>
              <a:rPr lang="en-AU" dirty="0" smtClean="0"/>
              <a:t> </a:t>
            </a:r>
            <a:r>
              <a:rPr lang="en-AU" dirty="0" err="1" smtClean="0"/>
              <a:t>kazandiklari</a:t>
            </a:r>
            <a:r>
              <a:rPr lang="en-AU" dirty="0" smtClean="0"/>
              <a:t> </a:t>
            </a:r>
            <a:r>
              <a:rPr lang="en-AU" dirty="0" err="1" smtClean="0"/>
              <a:t>yeni</a:t>
            </a:r>
            <a:r>
              <a:rPr lang="en-AU" dirty="0" smtClean="0"/>
              <a:t> </a:t>
            </a:r>
            <a:r>
              <a:rPr lang="en-AU" dirty="0" err="1" smtClean="0"/>
              <a:t>yetenek</a:t>
            </a:r>
            <a:r>
              <a:rPr lang="en-AU" dirty="0" smtClean="0"/>
              <a:t> </a:t>
            </a:r>
            <a:r>
              <a:rPr lang="en-AU" dirty="0" err="1" smtClean="0"/>
              <a:t>ve</a:t>
            </a:r>
            <a:r>
              <a:rPr lang="en-AU" dirty="0" smtClean="0"/>
              <a:t> </a:t>
            </a:r>
            <a:r>
              <a:rPr lang="en-AU" dirty="0" err="1" smtClean="0"/>
              <a:t>bilgileri</a:t>
            </a:r>
            <a:r>
              <a:rPr lang="en-AU" dirty="0" smtClean="0"/>
              <a:t> </a:t>
            </a:r>
            <a:r>
              <a:rPr lang="en-AU" dirty="0" err="1" smtClean="0"/>
              <a:t>günlük</a:t>
            </a:r>
            <a:r>
              <a:rPr lang="en-AU" dirty="0" smtClean="0"/>
              <a:t> </a:t>
            </a:r>
            <a:r>
              <a:rPr lang="en-AU" dirty="0" err="1" smtClean="0"/>
              <a:t>çalişmalarinda</a:t>
            </a:r>
            <a:r>
              <a:rPr lang="en-AU" dirty="0" smtClean="0"/>
              <a:t> </a:t>
            </a:r>
            <a:r>
              <a:rPr lang="en-AU" dirty="0" err="1" smtClean="0"/>
              <a:t>kullanmaya</a:t>
            </a:r>
            <a:r>
              <a:rPr lang="en-AU" dirty="0" smtClean="0"/>
              <a:t> </a:t>
            </a:r>
            <a:r>
              <a:rPr lang="en-AU" dirty="0" err="1" smtClean="0"/>
              <a:t>başlayacaklardir</a:t>
            </a:r>
            <a:r>
              <a:rPr lang="en-AU" dirty="0" smtClean="0"/>
              <a:t>.</a:t>
            </a:r>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pPr algn="just">
              <a:defRPr/>
            </a:pPr>
            <a:r>
              <a:rPr lang="en-AU" sz="3500" dirty="0" err="1" smtClean="0"/>
              <a:t>Eğitimin</a:t>
            </a:r>
            <a:r>
              <a:rPr lang="en-AU" sz="3500" dirty="0" smtClean="0"/>
              <a:t> ne zaman yap</a:t>
            </a:r>
            <a:r>
              <a:rPr lang="tr-TR" sz="3500" dirty="0" smtClean="0"/>
              <a:t>ı</a:t>
            </a:r>
            <a:r>
              <a:rPr lang="en-AU" sz="3500" dirty="0" smtClean="0"/>
              <a:t>lac</a:t>
            </a:r>
            <a:r>
              <a:rPr lang="tr-TR" sz="3500" dirty="0" smtClean="0"/>
              <a:t>e</a:t>
            </a:r>
            <a:r>
              <a:rPr lang="en-AU" sz="3500" dirty="0" err="1" smtClean="0"/>
              <a:t>ği</a:t>
            </a:r>
            <a:r>
              <a:rPr lang="en-AU" sz="3500" dirty="0" smtClean="0"/>
              <a:t> </a:t>
            </a:r>
            <a:r>
              <a:rPr lang="en-AU" sz="3500" dirty="0" err="1" smtClean="0"/>
              <a:t>konusunda</a:t>
            </a:r>
            <a:r>
              <a:rPr lang="en-AU" sz="3500" dirty="0" smtClean="0"/>
              <a:t> </a:t>
            </a:r>
            <a:r>
              <a:rPr lang="en-AU" sz="3500" dirty="0" err="1" smtClean="0"/>
              <a:t>iki</a:t>
            </a:r>
            <a:r>
              <a:rPr lang="en-AU" sz="3500" dirty="0" smtClean="0"/>
              <a:t> </a:t>
            </a:r>
            <a:r>
              <a:rPr lang="en-AU" sz="3500" dirty="0" err="1" smtClean="0"/>
              <a:t>genel</a:t>
            </a:r>
            <a:r>
              <a:rPr lang="en-AU" sz="3500" dirty="0" smtClean="0"/>
              <a:t> </a:t>
            </a:r>
            <a:r>
              <a:rPr lang="en-AU" sz="3500" dirty="0" err="1" smtClean="0"/>
              <a:t>yaklaş</a:t>
            </a:r>
            <a:r>
              <a:rPr lang="tr-TR" sz="3500" dirty="0" smtClean="0"/>
              <a:t>ı</a:t>
            </a:r>
            <a:r>
              <a:rPr lang="en-AU" sz="3500" dirty="0" smtClean="0"/>
              <a:t>m </a:t>
            </a:r>
            <a:r>
              <a:rPr lang="tr-TR" sz="3500" dirty="0" smtClean="0"/>
              <a:t>vardır. </a:t>
            </a:r>
            <a:endParaRPr lang="en-AU" sz="3500" dirty="0" smtClean="0"/>
          </a:p>
          <a:p>
            <a:pPr algn="just">
              <a:defRPr/>
            </a:pPr>
            <a:r>
              <a:rPr lang="en-AU" sz="3500" dirty="0" smtClean="0"/>
              <a:t>1-</a:t>
            </a:r>
            <a:r>
              <a:rPr lang="tr-TR" sz="3500" dirty="0" smtClean="0"/>
              <a:t>F</a:t>
            </a:r>
            <a:r>
              <a:rPr lang="en-AU" sz="3500" dirty="0" err="1" smtClean="0"/>
              <a:t>arkli</a:t>
            </a:r>
            <a:r>
              <a:rPr lang="en-AU" sz="3500" dirty="0" smtClean="0"/>
              <a:t> </a:t>
            </a:r>
            <a:r>
              <a:rPr lang="en-AU" sz="3500" dirty="0" err="1" smtClean="0"/>
              <a:t>çal</a:t>
            </a:r>
            <a:r>
              <a:rPr lang="tr-TR" sz="3500" dirty="0" smtClean="0"/>
              <a:t>ı</a:t>
            </a:r>
            <a:r>
              <a:rPr lang="en-AU" sz="3500" dirty="0" err="1" smtClean="0"/>
              <a:t>şan</a:t>
            </a:r>
            <a:r>
              <a:rPr lang="en-AU" sz="3500" dirty="0" smtClean="0"/>
              <a:t> </a:t>
            </a:r>
            <a:r>
              <a:rPr lang="en-AU" sz="3500" dirty="0" err="1" smtClean="0"/>
              <a:t>gruplar</a:t>
            </a:r>
            <a:r>
              <a:rPr lang="en-AU" sz="3500" dirty="0" smtClean="0"/>
              <a:t> </a:t>
            </a:r>
            <a:r>
              <a:rPr lang="en-AU" sz="3500" dirty="0" err="1" smtClean="0"/>
              <a:t>için</a:t>
            </a:r>
            <a:r>
              <a:rPr lang="en-AU" sz="3500" dirty="0" smtClean="0"/>
              <a:t> </a:t>
            </a:r>
            <a:r>
              <a:rPr lang="en-AU" sz="3500" dirty="0" err="1" smtClean="0"/>
              <a:t>uygun</a:t>
            </a:r>
            <a:r>
              <a:rPr lang="en-AU" sz="3500" dirty="0" smtClean="0"/>
              <a:t> </a:t>
            </a:r>
            <a:r>
              <a:rPr lang="en-AU" sz="3500" dirty="0" err="1" smtClean="0"/>
              <a:t>eğitim</a:t>
            </a:r>
            <a:r>
              <a:rPr lang="en-AU" sz="3500" dirty="0" smtClean="0"/>
              <a:t> </a:t>
            </a:r>
            <a:r>
              <a:rPr lang="en-AU" sz="3500" dirty="0" err="1" smtClean="0"/>
              <a:t>çeşitlerini</a:t>
            </a:r>
            <a:r>
              <a:rPr lang="en-AU" sz="3500" dirty="0" smtClean="0"/>
              <a:t> </a:t>
            </a:r>
            <a:r>
              <a:rPr lang="en-AU" sz="3500" dirty="0" err="1" smtClean="0"/>
              <a:t>belirlemek</a:t>
            </a:r>
            <a:r>
              <a:rPr lang="en-AU" sz="3500" dirty="0" smtClean="0"/>
              <a:t> </a:t>
            </a:r>
            <a:r>
              <a:rPr lang="en-AU" sz="3500" dirty="0" err="1" smtClean="0"/>
              <a:t>ve</a:t>
            </a:r>
            <a:r>
              <a:rPr lang="en-AU" sz="3500" dirty="0" smtClean="0"/>
              <a:t> </a:t>
            </a:r>
            <a:r>
              <a:rPr lang="en-AU" sz="3500" dirty="0" err="1" smtClean="0"/>
              <a:t>çalişanlari</a:t>
            </a:r>
            <a:r>
              <a:rPr lang="en-AU" sz="3500" dirty="0" smtClean="0"/>
              <a:t> </a:t>
            </a:r>
            <a:r>
              <a:rPr lang="en-AU" sz="3500" dirty="0" err="1" smtClean="0"/>
              <a:t>eğitmektir</a:t>
            </a:r>
            <a:r>
              <a:rPr lang="en-AU" sz="3500" dirty="0" smtClean="0"/>
              <a:t>. </a:t>
            </a:r>
            <a:endParaRPr lang="tr-TR" sz="3500" dirty="0" smtClean="0"/>
          </a:p>
          <a:p>
            <a:pPr algn="just">
              <a:defRPr/>
            </a:pPr>
            <a:r>
              <a:rPr lang="en-AU" sz="3500" dirty="0" smtClean="0"/>
              <a:t>Her </a:t>
            </a:r>
            <a:r>
              <a:rPr lang="en-AU" sz="3500" dirty="0" err="1" smtClean="0"/>
              <a:t>çal</a:t>
            </a:r>
            <a:r>
              <a:rPr lang="tr-TR" sz="3500" dirty="0" smtClean="0"/>
              <a:t>ı</a:t>
            </a:r>
            <a:r>
              <a:rPr lang="en-AU" sz="3500" dirty="0" err="1" smtClean="0"/>
              <a:t>şan</a:t>
            </a:r>
            <a:r>
              <a:rPr lang="en-AU" sz="3500" dirty="0" smtClean="0"/>
              <a:t>, </a:t>
            </a:r>
            <a:r>
              <a:rPr lang="en-AU" sz="3500" dirty="0" err="1" smtClean="0"/>
              <a:t>kendi</a:t>
            </a:r>
            <a:r>
              <a:rPr lang="en-AU" sz="3500" dirty="0" smtClean="0"/>
              <a:t> </a:t>
            </a:r>
            <a:r>
              <a:rPr lang="en-AU" sz="3500" dirty="0" err="1" smtClean="0"/>
              <a:t>işini</a:t>
            </a:r>
            <a:r>
              <a:rPr lang="en-AU" sz="3500" dirty="0" smtClean="0"/>
              <a:t> </a:t>
            </a:r>
            <a:r>
              <a:rPr lang="en-AU" sz="3500" dirty="0" err="1" smtClean="0"/>
              <a:t>etkin</a:t>
            </a:r>
            <a:r>
              <a:rPr lang="en-AU" sz="3500" dirty="0" smtClean="0"/>
              <a:t> </a:t>
            </a:r>
            <a:r>
              <a:rPr lang="en-AU" sz="3500" dirty="0" err="1" smtClean="0"/>
              <a:t>olarak</a:t>
            </a:r>
            <a:r>
              <a:rPr lang="en-AU" sz="3500" dirty="0" smtClean="0"/>
              <a:t> </a:t>
            </a:r>
            <a:r>
              <a:rPr lang="en-AU" sz="3500" dirty="0" err="1" smtClean="0"/>
              <a:t>analiz</a:t>
            </a:r>
            <a:r>
              <a:rPr lang="en-AU" sz="3500" dirty="0" smtClean="0"/>
              <a:t> </a:t>
            </a:r>
            <a:r>
              <a:rPr lang="en-AU" sz="3500" dirty="0" err="1" smtClean="0"/>
              <a:t>edecek</a:t>
            </a:r>
            <a:r>
              <a:rPr lang="en-AU" sz="3500" dirty="0" smtClean="0"/>
              <a:t> </a:t>
            </a:r>
            <a:r>
              <a:rPr lang="en-AU" sz="3500" dirty="0" err="1" smtClean="0"/>
              <a:t>bilgilerle</a:t>
            </a:r>
            <a:r>
              <a:rPr lang="en-AU" sz="3500" dirty="0" smtClean="0"/>
              <a:t> </a:t>
            </a:r>
            <a:r>
              <a:rPr lang="en-AU" sz="3500" dirty="0" err="1" smtClean="0"/>
              <a:t>donatilir</a:t>
            </a:r>
            <a:r>
              <a:rPr lang="en-AU" sz="3500" dirty="0" smtClean="0"/>
              <a:t> </a:t>
            </a:r>
            <a:r>
              <a:rPr lang="en-AU" sz="3500" dirty="0" err="1" smtClean="0"/>
              <a:t>ve</a:t>
            </a:r>
            <a:r>
              <a:rPr lang="en-AU" sz="3500" dirty="0" smtClean="0"/>
              <a:t> </a:t>
            </a:r>
            <a:r>
              <a:rPr lang="en-AU" sz="3500" dirty="0" err="1" smtClean="0"/>
              <a:t>bir</a:t>
            </a:r>
            <a:r>
              <a:rPr lang="en-AU" sz="3500" dirty="0" smtClean="0"/>
              <a:t> </a:t>
            </a:r>
            <a:r>
              <a:rPr lang="en-AU" sz="3500" dirty="0" err="1" smtClean="0"/>
              <a:t>grup</a:t>
            </a:r>
            <a:r>
              <a:rPr lang="en-AU" sz="3500" dirty="0" smtClean="0"/>
              <a:t> </a:t>
            </a:r>
            <a:r>
              <a:rPr lang="en-AU" sz="3500" dirty="0" err="1" smtClean="0"/>
              <a:t>üyesi</a:t>
            </a:r>
            <a:r>
              <a:rPr lang="en-AU" sz="3500" dirty="0" smtClean="0"/>
              <a:t> </a:t>
            </a:r>
            <a:r>
              <a:rPr lang="en-AU" sz="3500" dirty="0" err="1" smtClean="0"/>
              <a:t>olmaya</a:t>
            </a:r>
            <a:r>
              <a:rPr lang="en-AU" sz="3500" dirty="0" smtClean="0"/>
              <a:t> </a:t>
            </a:r>
            <a:r>
              <a:rPr lang="en-AU" sz="3500" dirty="0" err="1" smtClean="0"/>
              <a:t>haz</a:t>
            </a:r>
            <a:r>
              <a:rPr lang="tr-TR" sz="3500" dirty="0" smtClean="0"/>
              <a:t>ı</a:t>
            </a:r>
            <a:r>
              <a:rPr lang="en-AU" sz="3500" dirty="0" err="1" smtClean="0"/>
              <a:t>rlan</a:t>
            </a:r>
            <a:r>
              <a:rPr lang="tr-TR" sz="3500" dirty="0" smtClean="0"/>
              <a:t>ı</a:t>
            </a:r>
            <a:r>
              <a:rPr lang="en-AU" sz="3500" dirty="0" smtClean="0"/>
              <a:t>r.  </a:t>
            </a:r>
          </a:p>
          <a:p>
            <a:pPr algn="just">
              <a:defRPr/>
            </a:pPr>
            <a:endParaRPr lang="en-AU" b="1" dirty="0" smtClean="0">
              <a:solidFill>
                <a:schemeClr val="tx2"/>
              </a:solidFill>
              <a:effectLst>
                <a:outerShdw blurRad="38100" dist="38100" dir="2700000" algn="tl">
                  <a:srgbClr val="000000"/>
                </a:outerShdw>
              </a:effectLst>
              <a:latin typeface="Arial" charset="0"/>
            </a:endParaRPr>
          </a:p>
          <a:p>
            <a:pPr algn="just">
              <a:buNone/>
              <a:defRPr/>
            </a:pPr>
            <a:endParaRPr lang="tr-TR" dirty="0">
              <a:solidFill>
                <a:schemeClr val="tx2"/>
              </a:solidFill>
              <a:latin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pPr algn="just">
              <a:defRPr/>
            </a:pPr>
            <a:endParaRPr lang="tr-TR" dirty="0" smtClean="0">
              <a:solidFill>
                <a:schemeClr val="tx2"/>
              </a:solidFill>
            </a:endParaRPr>
          </a:p>
          <a:p>
            <a:pPr algn="just">
              <a:defRPr/>
            </a:pPr>
            <a:r>
              <a:rPr lang="en-AU" dirty="0" smtClean="0"/>
              <a:t>2- </a:t>
            </a:r>
            <a:r>
              <a:rPr lang="tr-TR" dirty="0" smtClean="0"/>
              <a:t>T</a:t>
            </a:r>
            <a:r>
              <a:rPr lang="en-AU" dirty="0" smtClean="0"/>
              <a:t>am zaman</a:t>
            </a:r>
            <a:r>
              <a:rPr lang="tr-TR" dirty="0" smtClean="0"/>
              <a:t>ı</a:t>
            </a:r>
            <a:r>
              <a:rPr lang="en-AU" dirty="0" err="1" smtClean="0"/>
              <a:t>nda</a:t>
            </a:r>
            <a:r>
              <a:rPr lang="en-AU" dirty="0" smtClean="0"/>
              <a:t> </a:t>
            </a:r>
            <a:r>
              <a:rPr lang="en-AU" dirty="0" err="1" smtClean="0"/>
              <a:t>eğitim</a:t>
            </a:r>
            <a:r>
              <a:rPr lang="en-AU" dirty="0" smtClean="0"/>
              <a:t> </a:t>
            </a:r>
            <a:r>
              <a:rPr lang="en-AU" dirty="0" err="1" smtClean="0"/>
              <a:t>diye</a:t>
            </a:r>
            <a:r>
              <a:rPr lang="en-AU" dirty="0" smtClean="0"/>
              <a:t> </a:t>
            </a:r>
            <a:r>
              <a:rPr lang="en-AU" dirty="0" err="1" smtClean="0"/>
              <a:t>adland</a:t>
            </a:r>
            <a:r>
              <a:rPr lang="tr-TR" dirty="0" smtClean="0"/>
              <a:t>ı</a:t>
            </a:r>
            <a:r>
              <a:rPr lang="en-AU" dirty="0" smtClean="0"/>
              <a:t>r</a:t>
            </a:r>
            <a:r>
              <a:rPr lang="tr-TR" dirty="0" smtClean="0"/>
              <a:t>ı</a:t>
            </a:r>
            <a:r>
              <a:rPr lang="en-AU" dirty="0" err="1" smtClean="0"/>
              <a:t>lan</a:t>
            </a:r>
            <a:r>
              <a:rPr lang="en-AU" dirty="0" smtClean="0"/>
              <a:t> </a:t>
            </a:r>
            <a:r>
              <a:rPr lang="en-AU" dirty="0" err="1" smtClean="0"/>
              <a:t>daha</a:t>
            </a:r>
            <a:r>
              <a:rPr lang="en-AU" dirty="0" smtClean="0"/>
              <a:t> </a:t>
            </a:r>
            <a:r>
              <a:rPr lang="tr-TR" dirty="0" smtClean="0"/>
              <a:t>e</a:t>
            </a:r>
            <a:r>
              <a:rPr lang="en-AU" dirty="0" err="1" smtClean="0"/>
              <a:t>tkin</a:t>
            </a:r>
            <a:r>
              <a:rPr lang="en-AU" dirty="0" smtClean="0"/>
              <a:t> </a:t>
            </a:r>
            <a:r>
              <a:rPr lang="en-AU" dirty="0" err="1" smtClean="0"/>
              <a:t>bir</a:t>
            </a:r>
            <a:r>
              <a:rPr lang="en-AU" dirty="0" smtClean="0"/>
              <a:t> </a:t>
            </a:r>
            <a:r>
              <a:rPr lang="en-AU" dirty="0" err="1" smtClean="0"/>
              <a:t>eğitim</a:t>
            </a:r>
            <a:r>
              <a:rPr lang="en-AU" dirty="0" smtClean="0"/>
              <a:t> </a:t>
            </a:r>
            <a:r>
              <a:rPr lang="en-AU" dirty="0" err="1" smtClean="0"/>
              <a:t>yaklaş</a:t>
            </a:r>
            <a:r>
              <a:rPr lang="tr-TR" dirty="0" smtClean="0"/>
              <a:t>ı</a:t>
            </a:r>
            <a:r>
              <a:rPr lang="en-AU" dirty="0" smtClean="0"/>
              <a:t>m</a:t>
            </a:r>
            <a:r>
              <a:rPr lang="tr-TR" dirty="0" smtClean="0"/>
              <a:t>ı</a:t>
            </a:r>
            <a:r>
              <a:rPr lang="en-AU" dirty="0" smtClean="0"/>
              <a:t>d</a:t>
            </a:r>
            <a:r>
              <a:rPr lang="tr-TR" dirty="0" smtClean="0"/>
              <a:t>ı</a:t>
            </a:r>
            <a:r>
              <a:rPr lang="en-AU" dirty="0" smtClean="0"/>
              <a:t>r. </a:t>
            </a:r>
            <a:endParaRPr lang="tr-TR" dirty="0" smtClean="0"/>
          </a:p>
          <a:p>
            <a:pPr algn="just">
              <a:defRPr/>
            </a:pPr>
            <a:r>
              <a:rPr lang="en-AU" dirty="0" smtClean="0"/>
              <a:t>Bu </a:t>
            </a:r>
            <a:r>
              <a:rPr lang="en-AU" dirty="0" err="1" smtClean="0"/>
              <a:t>yaklaş</a:t>
            </a:r>
            <a:r>
              <a:rPr lang="tr-TR" dirty="0" smtClean="0"/>
              <a:t>ı</a:t>
            </a:r>
            <a:r>
              <a:rPr lang="en-AU" dirty="0" smtClean="0"/>
              <a:t>ma </a:t>
            </a:r>
            <a:r>
              <a:rPr lang="en-AU" dirty="0" err="1" smtClean="0"/>
              <a:t>göre</a:t>
            </a:r>
            <a:r>
              <a:rPr lang="en-AU" dirty="0" smtClean="0"/>
              <a:t>, </a:t>
            </a:r>
            <a:r>
              <a:rPr lang="en-AU" dirty="0" err="1" smtClean="0"/>
              <a:t>gruplar</a:t>
            </a:r>
            <a:r>
              <a:rPr lang="en-AU" dirty="0" smtClean="0"/>
              <a:t> </a:t>
            </a:r>
            <a:r>
              <a:rPr lang="en-AU" dirty="0" err="1" smtClean="0"/>
              <a:t>oluşturulduktan</a:t>
            </a:r>
            <a:r>
              <a:rPr lang="en-AU" dirty="0" smtClean="0"/>
              <a:t> </a:t>
            </a:r>
            <a:r>
              <a:rPr lang="en-AU" dirty="0" err="1" smtClean="0"/>
              <a:t>sonra</a:t>
            </a:r>
            <a:r>
              <a:rPr lang="en-AU" dirty="0" smtClean="0"/>
              <a:t>, </a:t>
            </a:r>
            <a:r>
              <a:rPr lang="en-AU" dirty="0" err="1" smtClean="0"/>
              <a:t>öncelikle</a:t>
            </a:r>
            <a:r>
              <a:rPr lang="en-AU" dirty="0" smtClean="0"/>
              <a:t> </a:t>
            </a:r>
            <a:r>
              <a:rPr lang="en-AU" dirty="0" err="1" smtClean="0"/>
              <a:t>başlang</a:t>
            </a:r>
            <a:r>
              <a:rPr lang="tr-TR" dirty="0" smtClean="0"/>
              <a:t>ı</a:t>
            </a:r>
            <a:r>
              <a:rPr lang="en-AU" dirty="0" err="1" smtClean="0"/>
              <a:t>çta</a:t>
            </a:r>
            <a:r>
              <a:rPr lang="en-AU" dirty="0" smtClean="0"/>
              <a:t> </a:t>
            </a:r>
            <a:r>
              <a:rPr lang="en-AU" dirty="0" err="1" smtClean="0"/>
              <a:t>gereken</a:t>
            </a:r>
            <a:r>
              <a:rPr lang="en-AU" dirty="0" smtClean="0"/>
              <a:t> </a:t>
            </a:r>
            <a:r>
              <a:rPr lang="en-AU" dirty="0" err="1" smtClean="0"/>
              <a:t>yeteneklerin</a:t>
            </a:r>
            <a:r>
              <a:rPr lang="en-AU" dirty="0" smtClean="0"/>
              <a:t> </a:t>
            </a:r>
            <a:r>
              <a:rPr lang="en-AU" dirty="0" err="1" smtClean="0"/>
              <a:t>kazand</a:t>
            </a:r>
            <a:r>
              <a:rPr lang="tr-TR" dirty="0" smtClean="0"/>
              <a:t>ı</a:t>
            </a:r>
            <a:r>
              <a:rPr lang="en-AU" dirty="0" err="1" smtClean="0"/>
              <a:t>rilmas</a:t>
            </a:r>
            <a:r>
              <a:rPr lang="tr-TR" dirty="0" smtClean="0"/>
              <a:t>ı</a:t>
            </a:r>
            <a:r>
              <a:rPr lang="en-AU" dirty="0" smtClean="0"/>
              <a:t> </a:t>
            </a:r>
            <a:r>
              <a:rPr lang="en-AU" dirty="0" err="1" smtClean="0"/>
              <a:t>için</a:t>
            </a:r>
            <a:r>
              <a:rPr lang="en-AU" dirty="0" smtClean="0"/>
              <a:t> </a:t>
            </a:r>
            <a:r>
              <a:rPr lang="en-AU" dirty="0" err="1" smtClean="0"/>
              <a:t>eğitilirler</a:t>
            </a:r>
            <a:r>
              <a:rPr lang="en-AU" dirty="0" smtClean="0"/>
              <a:t>, </a:t>
            </a:r>
            <a:r>
              <a:rPr lang="en-AU" dirty="0" err="1" smtClean="0"/>
              <a:t>daha</a:t>
            </a:r>
            <a:r>
              <a:rPr lang="en-AU" dirty="0" smtClean="0"/>
              <a:t> </a:t>
            </a:r>
            <a:r>
              <a:rPr lang="en-AU" dirty="0" err="1" smtClean="0"/>
              <a:t>sonra</a:t>
            </a:r>
            <a:r>
              <a:rPr lang="en-AU" dirty="0" smtClean="0"/>
              <a:t> </a:t>
            </a:r>
            <a:r>
              <a:rPr lang="en-AU" dirty="0" err="1" smtClean="0"/>
              <a:t>da</a:t>
            </a:r>
            <a:r>
              <a:rPr lang="en-AU" dirty="0" smtClean="0"/>
              <a:t> </a:t>
            </a:r>
            <a:r>
              <a:rPr lang="en-AU" dirty="0" err="1" smtClean="0"/>
              <a:t>daha</a:t>
            </a:r>
            <a:r>
              <a:rPr lang="en-AU" dirty="0" smtClean="0"/>
              <a:t> </a:t>
            </a:r>
            <a:r>
              <a:rPr lang="en-AU" dirty="0" err="1" smtClean="0"/>
              <a:t>ileri</a:t>
            </a:r>
            <a:r>
              <a:rPr lang="en-AU" dirty="0" smtClean="0"/>
              <a:t> </a:t>
            </a:r>
            <a:r>
              <a:rPr lang="en-AU" dirty="0" err="1" smtClean="0"/>
              <a:t>seviyedeki</a:t>
            </a:r>
            <a:r>
              <a:rPr lang="en-AU" dirty="0" smtClean="0"/>
              <a:t> </a:t>
            </a:r>
            <a:r>
              <a:rPr lang="en-AU" dirty="0" err="1" smtClean="0"/>
              <a:t>yetenekler</a:t>
            </a:r>
            <a:r>
              <a:rPr lang="en-AU" dirty="0" smtClean="0"/>
              <a:t> </a:t>
            </a:r>
            <a:r>
              <a:rPr lang="en-AU" dirty="0" err="1" smtClean="0"/>
              <a:t>kazand</a:t>
            </a:r>
            <a:r>
              <a:rPr lang="tr-TR" dirty="0" smtClean="0"/>
              <a:t>ı</a:t>
            </a:r>
            <a:r>
              <a:rPr lang="en-AU" dirty="0" smtClean="0"/>
              <a:t>r</a:t>
            </a:r>
            <a:r>
              <a:rPr lang="tr-TR" dirty="0" smtClean="0"/>
              <a:t>ı</a:t>
            </a:r>
            <a:r>
              <a:rPr lang="en-AU" dirty="0" smtClean="0"/>
              <a:t>l</a:t>
            </a:r>
            <a:r>
              <a:rPr lang="tr-TR" dirty="0" smtClean="0"/>
              <a:t>ı</a:t>
            </a:r>
            <a:r>
              <a:rPr lang="en-AU" dirty="0" smtClean="0"/>
              <a:t>r</a:t>
            </a:r>
            <a:r>
              <a:rPr lang="tr-TR" dirty="0" smtClean="0"/>
              <a:t>.</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lgn="just">
              <a:defRPr/>
            </a:pPr>
            <a:endParaRPr lang="tr-TR" dirty="0" smtClean="0"/>
          </a:p>
          <a:p>
            <a:pPr algn="just">
              <a:defRPr/>
            </a:pPr>
            <a:r>
              <a:rPr lang="en-AU" dirty="0" err="1" smtClean="0"/>
              <a:t>Yönetimin</a:t>
            </a:r>
            <a:r>
              <a:rPr lang="en-AU" dirty="0" smtClean="0"/>
              <a:t>, </a:t>
            </a:r>
            <a:r>
              <a:rPr lang="en-AU" dirty="0" err="1" smtClean="0"/>
              <a:t>örgüt</a:t>
            </a:r>
            <a:r>
              <a:rPr lang="en-AU" dirty="0" smtClean="0"/>
              <a:t> </a:t>
            </a:r>
            <a:r>
              <a:rPr lang="en-AU" dirty="0" err="1" smtClean="0"/>
              <a:t>çal</a:t>
            </a:r>
            <a:r>
              <a:rPr lang="tr-TR" dirty="0" smtClean="0"/>
              <a:t>ı</a:t>
            </a:r>
            <a:r>
              <a:rPr lang="en-AU" dirty="0" err="1" smtClean="0"/>
              <a:t>şanlar</a:t>
            </a:r>
            <a:r>
              <a:rPr lang="tr-TR" dirty="0" smtClean="0"/>
              <a:t>ı</a:t>
            </a:r>
            <a:r>
              <a:rPr lang="en-AU" dirty="0" err="1" smtClean="0"/>
              <a:t>na</a:t>
            </a:r>
            <a:r>
              <a:rPr lang="en-AU" dirty="0" smtClean="0"/>
              <a:t> </a:t>
            </a:r>
            <a:r>
              <a:rPr lang="en-AU" dirty="0" err="1" smtClean="0"/>
              <a:t>verilmesini</a:t>
            </a:r>
            <a:r>
              <a:rPr lang="en-AU" dirty="0" smtClean="0"/>
              <a:t> </a:t>
            </a:r>
            <a:r>
              <a:rPr lang="en-AU" dirty="0" err="1" smtClean="0"/>
              <a:t>talep</a:t>
            </a:r>
            <a:r>
              <a:rPr lang="en-AU" dirty="0" smtClean="0"/>
              <a:t> </a:t>
            </a:r>
            <a:r>
              <a:rPr lang="en-AU" dirty="0" err="1" smtClean="0"/>
              <a:t>ettiği</a:t>
            </a:r>
            <a:r>
              <a:rPr lang="en-AU" dirty="0" smtClean="0"/>
              <a:t> </a:t>
            </a:r>
            <a:r>
              <a:rPr lang="en-AU" dirty="0" err="1" smtClean="0"/>
              <a:t>konular</a:t>
            </a:r>
            <a:r>
              <a:rPr lang="en-AU" dirty="0" smtClean="0"/>
              <a:t> </a:t>
            </a:r>
            <a:r>
              <a:rPr lang="en-AU" dirty="0" err="1" smtClean="0"/>
              <a:t>ve</a:t>
            </a:r>
            <a:r>
              <a:rPr lang="en-AU" dirty="0" smtClean="0"/>
              <a:t> </a:t>
            </a:r>
            <a:r>
              <a:rPr lang="en-AU" dirty="0" err="1" smtClean="0"/>
              <a:t>edinmelerini</a:t>
            </a:r>
            <a:r>
              <a:rPr lang="en-AU" dirty="0" smtClean="0"/>
              <a:t> </a:t>
            </a:r>
            <a:r>
              <a:rPr lang="en-AU" dirty="0" err="1" smtClean="0"/>
              <a:t>istedikleri</a:t>
            </a:r>
            <a:r>
              <a:rPr lang="en-AU" dirty="0" smtClean="0"/>
              <a:t> </a:t>
            </a:r>
          </a:p>
          <a:p>
            <a:pPr algn="just">
              <a:buNone/>
              <a:defRPr/>
            </a:pPr>
            <a:r>
              <a:rPr lang="tr-TR" dirty="0" smtClean="0"/>
              <a:t>	b</a:t>
            </a:r>
            <a:r>
              <a:rPr lang="en-AU" dirty="0" err="1" smtClean="0"/>
              <a:t>eceriler</a:t>
            </a:r>
            <a:r>
              <a:rPr lang="en-AU" dirty="0" smtClean="0"/>
              <a:t> </a:t>
            </a:r>
            <a:r>
              <a:rPr lang="tr-TR" dirty="0" smtClean="0"/>
              <a:t>genel olarak;</a:t>
            </a:r>
          </a:p>
          <a:p>
            <a:pPr algn="just">
              <a:buNone/>
              <a:defRPr/>
            </a:pPr>
            <a:endParaRPr lang="en-AU" dirty="0" smtClean="0"/>
          </a:p>
          <a:p>
            <a:pPr algn="just">
              <a:defRPr/>
            </a:pPr>
            <a:r>
              <a:rPr lang="en-AU" dirty="0" smtClean="0">
                <a:latin typeface="Arial" charset="0"/>
              </a:rPr>
              <a:t>- </a:t>
            </a:r>
            <a:r>
              <a:rPr lang="en-AU" dirty="0" err="1" smtClean="0">
                <a:latin typeface="Arial" charset="0"/>
              </a:rPr>
              <a:t>Ekonomik</a:t>
            </a:r>
            <a:r>
              <a:rPr lang="en-AU" dirty="0" smtClean="0">
                <a:latin typeface="Arial" charset="0"/>
              </a:rPr>
              <a:t> </a:t>
            </a:r>
            <a:r>
              <a:rPr lang="en-AU" dirty="0" err="1" smtClean="0">
                <a:latin typeface="Arial" charset="0"/>
              </a:rPr>
              <a:t>çevreyi</a:t>
            </a:r>
            <a:r>
              <a:rPr lang="en-AU" dirty="0" smtClean="0">
                <a:latin typeface="Arial" charset="0"/>
              </a:rPr>
              <a:t> </a:t>
            </a:r>
            <a:r>
              <a:rPr lang="en-AU" dirty="0" err="1" smtClean="0">
                <a:latin typeface="Arial" charset="0"/>
              </a:rPr>
              <a:t>anlama</a:t>
            </a:r>
            <a:endParaRPr lang="en-AU" dirty="0" smtClean="0">
              <a:latin typeface="Arial" charset="0"/>
            </a:endParaRPr>
          </a:p>
          <a:p>
            <a:pPr algn="just">
              <a:defRPr/>
            </a:pPr>
            <a:r>
              <a:rPr lang="en-AU" dirty="0" smtClean="0">
                <a:latin typeface="Arial" charset="0"/>
              </a:rPr>
              <a:t>- </a:t>
            </a:r>
            <a:r>
              <a:rPr lang="en-AU" dirty="0" err="1" smtClean="0">
                <a:latin typeface="Arial" charset="0"/>
              </a:rPr>
              <a:t>Kar</a:t>
            </a:r>
            <a:r>
              <a:rPr lang="en-AU" dirty="0" smtClean="0">
                <a:latin typeface="Arial" charset="0"/>
              </a:rPr>
              <a:t> </a:t>
            </a:r>
            <a:r>
              <a:rPr lang="en-AU" dirty="0" err="1" smtClean="0">
                <a:latin typeface="Arial" charset="0"/>
              </a:rPr>
              <a:t>etme</a:t>
            </a:r>
            <a:r>
              <a:rPr lang="en-AU" dirty="0" smtClean="0">
                <a:latin typeface="Arial" charset="0"/>
              </a:rPr>
              <a:t> </a:t>
            </a:r>
            <a:r>
              <a:rPr lang="en-AU" dirty="0" err="1" smtClean="0">
                <a:latin typeface="Arial" charset="0"/>
              </a:rPr>
              <a:t>kavram</a:t>
            </a:r>
            <a:r>
              <a:rPr lang="tr-TR" dirty="0" smtClean="0">
                <a:latin typeface="Arial" charset="0"/>
              </a:rPr>
              <a:t>ı</a:t>
            </a:r>
            <a:endParaRPr lang="en-AU" dirty="0" smtClean="0">
              <a:latin typeface="Arial" charset="0"/>
            </a:endParaRP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lgn="just">
              <a:defRPr/>
            </a:pPr>
            <a:r>
              <a:rPr lang="tr-TR" dirty="0" smtClean="0"/>
              <a:t>-</a:t>
            </a:r>
            <a:r>
              <a:rPr lang="en-AU" dirty="0" err="1" smtClean="0"/>
              <a:t>İş</a:t>
            </a:r>
            <a:r>
              <a:rPr lang="en-AU" dirty="0" smtClean="0"/>
              <a:t> </a:t>
            </a:r>
            <a:r>
              <a:rPr lang="en-AU" dirty="0" err="1" smtClean="0"/>
              <a:t>yapma</a:t>
            </a:r>
            <a:r>
              <a:rPr lang="en-AU" dirty="0" smtClean="0"/>
              <a:t> </a:t>
            </a:r>
            <a:r>
              <a:rPr lang="en-AU" dirty="0" err="1" smtClean="0"/>
              <a:t>ve</a:t>
            </a:r>
            <a:r>
              <a:rPr lang="en-AU" dirty="0" smtClean="0"/>
              <a:t> </a:t>
            </a:r>
            <a:r>
              <a:rPr lang="en-AU" dirty="0" err="1" smtClean="0"/>
              <a:t>i</a:t>
            </a:r>
            <a:r>
              <a:rPr lang="tr-TR" dirty="0" smtClean="0"/>
              <a:t>ş</a:t>
            </a:r>
            <a:r>
              <a:rPr lang="en-AU" dirty="0" smtClean="0"/>
              <a:t> </a:t>
            </a:r>
            <a:r>
              <a:rPr lang="en-AU" dirty="0" err="1" smtClean="0"/>
              <a:t>bitirme</a:t>
            </a:r>
            <a:r>
              <a:rPr lang="en-AU" dirty="0" smtClean="0"/>
              <a:t> </a:t>
            </a:r>
            <a:r>
              <a:rPr lang="en-AU" dirty="0" err="1" smtClean="0"/>
              <a:t>anlay</a:t>
            </a:r>
            <a:r>
              <a:rPr lang="tr-TR" dirty="0" smtClean="0"/>
              <a:t>ı</a:t>
            </a:r>
            <a:r>
              <a:rPr lang="en-AU" dirty="0" smtClean="0"/>
              <a:t>ş</a:t>
            </a:r>
            <a:r>
              <a:rPr lang="tr-TR" dirty="0" smtClean="0"/>
              <a:t>ı</a:t>
            </a:r>
            <a:endParaRPr lang="en-AU" dirty="0" smtClean="0"/>
          </a:p>
          <a:p>
            <a:pPr algn="just">
              <a:defRPr/>
            </a:pPr>
            <a:r>
              <a:rPr lang="en-AU" dirty="0" smtClean="0"/>
              <a:t>- </a:t>
            </a:r>
            <a:r>
              <a:rPr lang="en-AU" dirty="0" err="1" smtClean="0"/>
              <a:t>İletişim</a:t>
            </a:r>
            <a:r>
              <a:rPr lang="en-AU" dirty="0" smtClean="0"/>
              <a:t> </a:t>
            </a:r>
          </a:p>
          <a:p>
            <a:pPr algn="just">
              <a:defRPr/>
            </a:pPr>
            <a:r>
              <a:rPr lang="en-AU" dirty="0" smtClean="0"/>
              <a:t>- </a:t>
            </a:r>
            <a:r>
              <a:rPr lang="tr-TR" dirty="0" err="1" smtClean="0"/>
              <a:t>E</a:t>
            </a:r>
            <a:r>
              <a:rPr lang="en-AU" dirty="0" smtClean="0"/>
              <a:t>kip </a:t>
            </a:r>
            <a:r>
              <a:rPr lang="en-AU" dirty="0" err="1" smtClean="0"/>
              <a:t>çal</a:t>
            </a:r>
            <a:r>
              <a:rPr lang="tr-TR" dirty="0" smtClean="0"/>
              <a:t>ı</a:t>
            </a:r>
            <a:r>
              <a:rPr lang="en-AU" dirty="0" err="1" smtClean="0"/>
              <a:t>şmas</a:t>
            </a:r>
            <a:r>
              <a:rPr lang="tr-TR" dirty="0" smtClean="0"/>
              <a:t>ı</a:t>
            </a:r>
            <a:endParaRPr lang="en-AU" dirty="0" smtClean="0"/>
          </a:p>
          <a:p>
            <a:pPr algn="just">
              <a:defRPr/>
            </a:pPr>
            <a:r>
              <a:rPr lang="en-AU" dirty="0" smtClean="0"/>
              <a:t>- Problem </a:t>
            </a:r>
            <a:r>
              <a:rPr lang="en-AU" dirty="0" err="1" smtClean="0"/>
              <a:t>çözme</a:t>
            </a:r>
            <a:endParaRPr lang="en-AU" dirty="0" smtClean="0"/>
          </a:p>
          <a:p>
            <a:pPr algn="just">
              <a:defRPr/>
            </a:pPr>
            <a:r>
              <a:rPr lang="en-AU" dirty="0" smtClean="0"/>
              <a:t>- </a:t>
            </a:r>
            <a:r>
              <a:rPr lang="en-AU" dirty="0" err="1" smtClean="0"/>
              <a:t>Öğrenmeyi</a:t>
            </a:r>
            <a:r>
              <a:rPr lang="en-AU" dirty="0" smtClean="0"/>
              <a:t> </a:t>
            </a:r>
            <a:r>
              <a:rPr lang="en-AU" dirty="0" err="1" smtClean="0"/>
              <a:t>öğrenme</a:t>
            </a:r>
            <a:endParaRPr lang="en-AU" dirty="0" smtClean="0"/>
          </a:p>
          <a:p>
            <a:pPr algn="just">
              <a:defRPr/>
            </a:pPr>
            <a:r>
              <a:rPr lang="en-AU" dirty="0" smtClean="0"/>
              <a:t>- </a:t>
            </a:r>
            <a:r>
              <a:rPr lang="en-AU" dirty="0" err="1" smtClean="0"/>
              <a:t>Yabanci</a:t>
            </a:r>
            <a:r>
              <a:rPr lang="en-AU" dirty="0" smtClean="0"/>
              <a:t> </a:t>
            </a:r>
            <a:r>
              <a:rPr lang="en-AU" dirty="0" err="1" smtClean="0"/>
              <a:t>dil</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TotalTime>
  <Words>1136</Words>
  <Application>Microsoft Office PowerPoint</Application>
  <PresentationFormat>Ekran Gösterisi (4:3)</PresentationFormat>
  <Paragraphs>117</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Office Theme</vt:lpstr>
      <vt:lpstr>TOPLAM KALİTE YÖNETİMİNDE  EĞİTİM</vt:lpstr>
      <vt:lpstr>EĞİTİM FAALİYETLERİNİN AMACI </vt:lpstr>
      <vt:lpstr>EĞİTİM FAALİYETLERİ </vt:lpstr>
      <vt:lpstr>Slayt 4</vt:lpstr>
      <vt:lpstr>EĞİTİMİNİN İKİ FARKLI YARARI</vt:lpstr>
      <vt:lpstr>Slayt 6</vt:lpstr>
      <vt:lpstr>Slayt 7</vt:lpstr>
      <vt:lpstr>Slayt 8</vt:lpstr>
      <vt:lpstr>Slayt 9</vt:lpstr>
      <vt:lpstr>EĞİTİMİN, HİZMET EDECEĞİ AMAÇLAR </vt:lpstr>
      <vt:lpstr>Slayt 11</vt:lpstr>
      <vt:lpstr>Slayt 12</vt:lpstr>
      <vt:lpstr>BU YAKLAŞIM  ÜÇ MODELDEN OLUŞUR</vt:lpstr>
      <vt:lpstr>EĞİTİM SÜRECİNİN ADIMLARI</vt:lpstr>
      <vt:lpstr>Slayt 15</vt:lpstr>
      <vt:lpstr>TEMEL KALİTE EĞİTİM PROGRAMLARI </vt:lpstr>
      <vt:lpstr>GRUPLAR BAZINDA KALİTE EĞİTİMİ </vt:lpstr>
      <vt:lpstr>Slayt 18</vt:lpstr>
      <vt:lpstr>HİZMET DIŞI EĞİTİM</vt:lpstr>
      <vt:lpstr>Slayt 20</vt:lpstr>
      <vt:lpstr>HİZMET İÇİ EĞİTİM</vt:lpstr>
      <vt:lpstr>Slayt 22</vt:lpstr>
      <vt:lpstr>MOTİVASYONUN EĞİTİMLE ARTIRILMASI</vt:lpstr>
      <vt:lpstr>TKY EĞİTİMİNDE UYGULAMA İLKELERİ </vt:lpstr>
      <vt:lpstr>Slayt 25</vt:lpstr>
      <vt:lpstr>Slayt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TOPLAM KALİTE YÖNETİMİNDE  EĞİTİM</dc:title>
  <dc:creator>nilgün</dc:creator>
  <cp:lastModifiedBy>deniz</cp:lastModifiedBy>
  <cp:revision>12</cp:revision>
  <dcterms:created xsi:type="dcterms:W3CDTF">2006-08-16T00:00:00Z</dcterms:created>
  <dcterms:modified xsi:type="dcterms:W3CDTF">2017-12-04T06:29:56Z</dcterms:modified>
</cp:coreProperties>
</file>