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56" r:id="rId3"/>
    <p:sldId id="257" r:id="rId4"/>
    <p:sldId id="258" r:id="rId5"/>
    <p:sldId id="259" r:id="rId6"/>
    <p:sldId id="260" r:id="rId7"/>
    <p:sldId id="261"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D97570-191B-4B41-B92D-53C9F0D4EF39}" type="datetimeFigureOut">
              <a:rPr lang="tr-TR" smtClean="0"/>
              <a:t>25.01.2018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9CD3AD-9364-4BC8-8467-9E6A83A44D7A}"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1 Slayt Görüntüsü Yer Tutucusu"/>
          <p:cNvSpPr>
            <a:spLocks noGrp="1" noRot="1" noChangeAspect="1" noTextEdit="1"/>
          </p:cNvSpPr>
          <p:nvPr>
            <p:ph type="sldImg"/>
          </p:nvPr>
        </p:nvSpPr>
        <p:spPr>
          <a:ln/>
        </p:spPr>
      </p:sp>
      <p:sp>
        <p:nvSpPr>
          <p:cNvPr id="261123" name="2 Not Yer Tutucusu"/>
          <p:cNvSpPr>
            <a:spLocks noGrp="1"/>
          </p:cNvSpPr>
          <p:nvPr>
            <p:ph type="body" idx="1"/>
          </p:nvPr>
        </p:nvSpPr>
        <p:spPr>
          <a:noFill/>
          <a:ln/>
        </p:spPr>
        <p:txBody>
          <a:bodyPr/>
          <a:lstStyle/>
          <a:p>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1 Slayt Görüntüsü Yer Tutucusu"/>
          <p:cNvSpPr>
            <a:spLocks noGrp="1" noRot="1" noChangeAspect="1" noTextEdit="1"/>
          </p:cNvSpPr>
          <p:nvPr>
            <p:ph type="sldImg"/>
          </p:nvPr>
        </p:nvSpPr>
        <p:spPr>
          <a:ln/>
        </p:spPr>
      </p:sp>
      <p:sp>
        <p:nvSpPr>
          <p:cNvPr id="262147" name="2 Not Yer Tutucusu"/>
          <p:cNvSpPr>
            <a:spLocks noGrp="1"/>
          </p:cNvSpPr>
          <p:nvPr>
            <p:ph type="body" idx="1"/>
          </p:nvPr>
        </p:nvSpPr>
        <p:spPr>
          <a:noFill/>
          <a:ln/>
        </p:spPr>
        <p:txBody>
          <a:bodyPr/>
          <a:lstStyle/>
          <a:p>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1 Slayt Görüntüsü Yer Tutucusu"/>
          <p:cNvSpPr>
            <a:spLocks noGrp="1" noRot="1" noChangeAspect="1" noTextEdit="1"/>
          </p:cNvSpPr>
          <p:nvPr>
            <p:ph type="sldImg"/>
          </p:nvPr>
        </p:nvSpPr>
        <p:spPr>
          <a:ln/>
        </p:spPr>
      </p:sp>
      <p:sp>
        <p:nvSpPr>
          <p:cNvPr id="263171" name="2 Not Yer Tutucusu"/>
          <p:cNvSpPr>
            <a:spLocks noGrp="1"/>
          </p:cNvSpPr>
          <p:nvPr>
            <p:ph type="body" idx="1"/>
          </p:nvPr>
        </p:nvSpPr>
        <p:spPr>
          <a:noFill/>
          <a:ln/>
        </p:spPr>
        <p:txBody>
          <a:bodyPr/>
          <a:lstStyle/>
          <a:p>
            <a:r>
              <a:rPr lang="tr-TR" altLang="tr-TR" smtClean="0"/>
              <a:t>WWF 2014</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4564862-65F7-4E29-8168-D41195FA7684}" type="datetimeFigureOut">
              <a:rPr lang="tr-TR" smtClean="0"/>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A99B33E-184D-4972-B46B-EF197B65DD7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4564862-65F7-4E29-8168-D41195FA7684}" type="datetimeFigureOut">
              <a:rPr lang="tr-TR" smtClean="0"/>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A99B33E-184D-4972-B46B-EF197B65DD7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4564862-65F7-4E29-8168-D41195FA7684}" type="datetimeFigureOut">
              <a:rPr lang="tr-TR" smtClean="0"/>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A99B33E-184D-4972-B46B-EF197B65DD7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4564862-65F7-4E29-8168-D41195FA7684}" type="datetimeFigureOut">
              <a:rPr lang="tr-TR" smtClean="0"/>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A99B33E-184D-4972-B46B-EF197B65DD7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4564862-65F7-4E29-8168-D41195FA7684}" type="datetimeFigureOut">
              <a:rPr lang="tr-TR" smtClean="0"/>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A99B33E-184D-4972-B46B-EF197B65DD7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4564862-65F7-4E29-8168-D41195FA7684}" type="datetimeFigureOut">
              <a:rPr lang="tr-TR" smtClean="0"/>
              <a:t>25.01.2018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A99B33E-184D-4972-B46B-EF197B65DD7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4564862-65F7-4E29-8168-D41195FA7684}" type="datetimeFigureOut">
              <a:rPr lang="tr-TR" smtClean="0"/>
              <a:t>25.01.2018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A99B33E-184D-4972-B46B-EF197B65DD7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4564862-65F7-4E29-8168-D41195FA7684}" type="datetimeFigureOut">
              <a:rPr lang="tr-TR" smtClean="0"/>
              <a:t>25.01.2018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A99B33E-184D-4972-B46B-EF197B65DD7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4564862-65F7-4E29-8168-D41195FA7684}" type="datetimeFigureOut">
              <a:rPr lang="tr-TR" smtClean="0"/>
              <a:t>25.01.2018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A99B33E-184D-4972-B46B-EF197B65DD7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4564862-65F7-4E29-8168-D41195FA7684}" type="datetimeFigureOut">
              <a:rPr lang="tr-TR" smtClean="0"/>
              <a:t>25.01.2018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A99B33E-184D-4972-B46B-EF197B65DD7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4564862-65F7-4E29-8168-D41195FA7684}" type="datetimeFigureOut">
              <a:rPr lang="tr-TR" smtClean="0"/>
              <a:t>25.01.2018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A99B33E-184D-4972-B46B-EF197B65DD7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564862-65F7-4E29-8168-D41195FA7684}" type="datetimeFigureOut">
              <a:rPr lang="tr-TR" smtClean="0"/>
              <a:t>25.01.2018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9B33E-184D-4972-B46B-EF197B65DD7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4213" y="333375"/>
            <a:ext cx="7772400" cy="2014538"/>
          </a:xfrm>
        </p:spPr>
        <p:txBody>
          <a:bodyPr/>
          <a:lstStyle/>
          <a:p>
            <a:pPr eaLnBrk="1" hangingPunct="1"/>
            <a:r>
              <a:rPr lang="tr-TR" altLang="tr-TR" sz="3200" b="1" smtClean="0">
                <a:solidFill>
                  <a:srgbClr val="CC9900"/>
                </a:solidFill>
                <a:latin typeface="Times New Roman" panose="02020603050405020304" pitchFamily="18" charset="0"/>
              </a:rPr>
              <a:t>ÇEVRE POLİTİKALARI</a:t>
            </a:r>
            <a:endParaRPr lang="tr-TR" altLang="tr-TR" sz="3200" b="1" smtClean="0">
              <a:solidFill>
                <a:srgbClr val="FF0000"/>
              </a:solidFill>
              <a:latin typeface="Times New Roman" panose="02020603050405020304" pitchFamily="18" charset="0"/>
            </a:endParaRPr>
          </a:p>
        </p:txBody>
      </p:sp>
      <p:sp>
        <p:nvSpPr>
          <p:cNvPr id="2051" name="Rectangle 3"/>
          <p:cNvSpPr>
            <a:spLocks noGrp="1" noChangeArrowheads="1"/>
          </p:cNvSpPr>
          <p:nvPr>
            <p:ph type="subTitle" idx="1"/>
          </p:nvPr>
        </p:nvSpPr>
        <p:spPr>
          <a:xfrm>
            <a:off x="1476375" y="2997200"/>
            <a:ext cx="6335713" cy="1800225"/>
          </a:xfrm>
        </p:spPr>
        <p:txBody>
          <a:bodyPr rtlCol="0">
            <a:normAutofit fontScale="92500" lnSpcReduction="20000"/>
          </a:bodyPr>
          <a:lstStyle/>
          <a:p>
            <a:pPr eaLnBrk="1" fontAlgn="auto" hangingPunct="1">
              <a:spcAft>
                <a:spcPts val="0"/>
              </a:spcAft>
              <a:defRPr/>
            </a:pPr>
            <a:r>
              <a:rPr lang="tr-TR" sz="2400" b="1" dirty="0" smtClean="0">
                <a:solidFill>
                  <a:srgbClr val="3333CC"/>
                </a:solidFill>
                <a:latin typeface="Times New Roman" pitchFamily="18" charset="0"/>
                <a:cs typeface="Times New Roman" pitchFamily="18" charset="0"/>
              </a:rPr>
              <a:t>Prof. Dr. Nesrin ALGAN</a:t>
            </a:r>
            <a:br>
              <a:rPr lang="tr-TR" sz="2400" b="1" dirty="0" smtClean="0">
                <a:solidFill>
                  <a:srgbClr val="3333CC"/>
                </a:solidFill>
                <a:latin typeface="Times New Roman" pitchFamily="18" charset="0"/>
                <a:cs typeface="Times New Roman" pitchFamily="18" charset="0"/>
              </a:rPr>
            </a:br>
            <a:r>
              <a:rPr lang="tr-TR" sz="2400" b="1" dirty="0" smtClean="0">
                <a:solidFill>
                  <a:srgbClr val="3333CC"/>
                </a:solidFill>
                <a:latin typeface="Times New Roman" pitchFamily="18" charset="0"/>
                <a:cs typeface="Times New Roman" pitchFamily="18" charset="0"/>
              </a:rPr>
              <a:t>Ankara Üniversitesi</a:t>
            </a:r>
            <a:br>
              <a:rPr lang="tr-TR" sz="2400" b="1" dirty="0" smtClean="0">
                <a:solidFill>
                  <a:srgbClr val="3333CC"/>
                </a:solidFill>
                <a:latin typeface="Times New Roman" pitchFamily="18" charset="0"/>
                <a:cs typeface="Times New Roman" pitchFamily="18" charset="0"/>
              </a:rPr>
            </a:br>
            <a:r>
              <a:rPr lang="tr-TR" sz="2400" b="1" dirty="0" smtClean="0">
                <a:solidFill>
                  <a:srgbClr val="3333CC"/>
                </a:solidFill>
                <a:latin typeface="Times New Roman" pitchFamily="18" charset="0"/>
                <a:cs typeface="Times New Roman" pitchFamily="18" charset="0"/>
              </a:rPr>
              <a:t>Siyasal Bilgiler Fakültesi</a:t>
            </a:r>
            <a:br>
              <a:rPr lang="tr-TR" sz="2400" b="1" dirty="0" smtClean="0">
                <a:solidFill>
                  <a:srgbClr val="3333CC"/>
                </a:solidFill>
                <a:latin typeface="Times New Roman" pitchFamily="18" charset="0"/>
                <a:cs typeface="Times New Roman" pitchFamily="18" charset="0"/>
              </a:rPr>
            </a:br>
            <a:r>
              <a:rPr lang="tr-TR" sz="2400" b="1" dirty="0" smtClean="0">
                <a:solidFill>
                  <a:srgbClr val="3333CC"/>
                </a:solidFill>
                <a:latin typeface="Times New Roman" pitchFamily="18" charset="0"/>
                <a:cs typeface="Times New Roman" pitchFamily="18" charset="0"/>
              </a:rPr>
              <a:t>Siyaset Bilimi ve Kamu Yönetimi Bölümü</a:t>
            </a:r>
            <a:br>
              <a:rPr lang="tr-TR" sz="2400" b="1" dirty="0" smtClean="0">
                <a:solidFill>
                  <a:srgbClr val="3333CC"/>
                </a:solidFill>
                <a:latin typeface="Times New Roman" pitchFamily="18" charset="0"/>
                <a:cs typeface="Times New Roman" pitchFamily="18" charset="0"/>
              </a:rPr>
            </a:br>
            <a:r>
              <a:rPr lang="tr-TR" sz="2400" b="1" dirty="0" smtClean="0">
                <a:solidFill>
                  <a:srgbClr val="3333CC"/>
                </a:solidFill>
                <a:latin typeface="Times New Roman" pitchFamily="18" charset="0"/>
                <a:cs typeface="Times New Roman" pitchFamily="18" charset="0"/>
              </a:rPr>
              <a:t> Kent, Çevre ve Yerel Yönetim  Politikaları Anabilim Dalı</a:t>
            </a:r>
            <a:endParaRPr lang="en-US" sz="2400" b="1" dirty="0" smtClean="0">
              <a:solidFill>
                <a:srgbClr val="3333CC"/>
              </a:solidFill>
              <a:latin typeface="Times New Roman" pitchFamily="18" charset="0"/>
              <a:cs typeface="Times New Roman" pitchFamily="18" charset="0"/>
            </a:endParaRPr>
          </a:p>
        </p:txBody>
      </p:sp>
      <p:pic>
        <p:nvPicPr>
          <p:cNvPr id="4100" name="Picture 7" descr="C:\Users\acer\Desktop\261171_160731374004830_690895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4300" y="5157788"/>
            <a:ext cx="1323975"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0286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altLang="tr-TR" b="1" dirty="0" smtClean="0">
                <a:latin typeface="Arial" pitchFamily="34" charset="0"/>
              </a:rPr>
              <a:t>Ekolojik Ayak İzi</a:t>
            </a:r>
            <a:br>
              <a:rPr lang="tr-TR" altLang="tr-TR" b="1" dirty="0" smtClean="0">
                <a:latin typeface="Arial" pitchFamily="34" charset="0"/>
              </a:rPr>
            </a:b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ED25EAF-0243-49EA-A6FE-E7B1AE2B06B2}" type="slidenum">
              <a:rPr lang="tr-TR" smtClean="0"/>
              <a:pPr>
                <a:defRPr/>
              </a:pPr>
              <a:t>3</a:t>
            </a:fld>
            <a:endParaRPr lang="tr-TR"/>
          </a:p>
        </p:txBody>
      </p:sp>
      <p:pic>
        <p:nvPicPr>
          <p:cNvPr id="125955"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
        <p:nvSpPr>
          <p:cNvPr id="125956" name="3 Dikdörtgen"/>
          <p:cNvSpPr>
            <a:spLocks noChangeArrowheads="1"/>
          </p:cNvSpPr>
          <p:nvPr/>
        </p:nvSpPr>
        <p:spPr bwMode="auto">
          <a:xfrm>
            <a:off x="0" y="333375"/>
            <a:ext cx="8459788" cy="7478713"/>
          </a:xfrm>
          <a:prstGeom prst="rect">
            <a:avLst/>
          </a:prstGeom>
          <a:noFill/>
          <a:ln w="9525">
            <a:noFill/>
            <a:miter lim="800000"/>
            <a:headEnd/>
            <a:tailEnd/>
          </a:ln>
        </p:spPr>
        <p:txBody>
          <a:bodyPr>
            <a:spAutoFit/>
          </a:bodyPr>
          <a:lstStyle/>
          <a:p>
            <a:pPr algn="ctr">
              <a:buFontTx/>
              <a:buNone/>
            </a:pPr>
            <a:r>
              <a:rPr lang="tr-TR" altLang="tr-TR" sz="3600" b="1" dirty="0">
                <a:latin typeface="Arial" pitchFamily="34" charset="0"/>
              </a:rPr>
              <a:t>Ekolojik Ayak İzi</a:t>
            </a:r>
          </a:p>
          <a:p>
            <a:pPr algn="ctr">
              <a:buFontTx/>
              <a:buNone/>
            </a:pPr>
            <a:endParaRPr lang="tr-TR" altLang="tr-TR" sz="3200" b="1" dirty="0">
              <a:latin typeface="Arial" pitchFamily="34" charset="0"/>
            </a:endParaRPr>
          </a:p>
          <a:p>
            <a:pPr>
              <a:buFontTx/>
              <a:buNone/>
            </a:pPr>
            <a:r>
              <a:rPr lang="tr-TR" altLang="tr-TR" sz="3200" dirty="0"/>
              <a:t>Mevcut teknoloji ve kaynak yönetimiyle bir bireyin,topluluğun ya da faaliyetin tükettiği kaynakları üretmek ve yarattığı atığı bertaraf</a:t>
            </a:r>
          </a:p>
          <a:p>
            <a:pPr>
              <a:buFontTx/>
              <a:buNone/>
            </a:pPr>
            <a:r>
              <a:rPr lang="tr-TR" altLang="tr-TR" sz="3200" dirty="0"/>
              <a:t>etmek için gereken biyolojik olarak verimli toprak ve su alanıdır. Ekolojik Ayak İzi“küresel hektar” (</a:t>
            </a:r>
            <a:r>
              <a:rPr lang="tr-TR" altLang="tr-TR" sz="3200" dirty="0" err="1"/>
              <a:t>kha</a:t>
            </a:r>
            <a:r>
              <a:rPr lang="tr-TR" altLang="tr-TR" sz="3200" dirty="0"/>
              <a:t>) ile ifade edilir. Buna altyapı ile atık karbondioksitin (CO</a:t>
            </a:r>
            <a:r>
              <a:rPr lang="tr-TR" altLang="tr-TR" sz="2000" dirty="0"/>
              <a:t>2</a:t>
            </a:r>
            <a:r>
              <a:rPr lang="tr-TR" altLang="tr-TR" sz="3200" dirty="0"/>
              <a:t>)emilimini sağlayacak bitki örtüsü için gerekli alanlar da dâhildir.</a:t>
            </a:r>
          </a:p>
          <a:p>
            <a:pPr algn="ctr">
              <a:buFontTx/>
              <a:buNone/>
            </a:pPr>
            <a:endParaRPr lang="tr-TR" altLang="tr-TR" sz="4000" b="1" dirty="0">
              <a:latin typeface="Arial" pitchFamily="34" charset="0"/>
            </a:endParaRPr>
          </a:p>
          <a:p>
            <a:pPr algn="ctr">
              <a:buFontTx/>
              <a:buNone/>
            </a:pPr>
            <a:endParaRPr lang="tr-TR" altLang="tr-TR" sz="4000" b="1" dirty="0">
              <a:latin typeface="Arial" pitchFamily="34" charset="0"/>
            </a:endParaRPr>
          </a:p>
          <a:p>
            <a:pPr algn="ctr">
              <a:buFontTx/>
              <a:buNone/>
            </a:pPr>
            <a:endParaRPr lang="tr-TR" altLang="tr-TR" sz="4000" b="1" dirty="0">
              <a:latin typeface="Arial" pitchFamily="34" charset="0"/>
            </a:endParaRPr>
          </a:p>
          <a:p>
            <a:pPr algn="ctr">
              <a:buFontTx/>
              <a:buNone/>
            </a:pPr>
            <a:endParaRPr lang="tr-TR" altLang="tr-TR" sz="4000" dirty="0">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5B6997AA-46C1-4D9C-8EC7-EE7E74D9249F}" type="slidenum">
              <a:rPr lang="tr-TR" smtClean="0"/>
              <a:pPr>
                <a:defRPr/>
              </a:pPr>
              <a:t>4</a:t>
            </a:fld>
            <a:endParaRPr lang="tr-TR"/>
          </a:p>
        </p:txBody>
      </p:sp>
      <p:sp>
        <p:nvSpPr>
          <p:cNvPr id="126979" name="Rectangle 4"/>
          <p:cNvSpPr>
            <a:spLocks noChangeArrowheads="1"/>
          </p:cNvSpPr>
          <p:nvPr/>
        </p:nvSpPr>
        <p:spPr bwMode="auto">
          <a:xfrm>
            <a:off x="0" y="271463"/>
            <a:ext cx="8604250" cy="6262687"/>
          </a:xfrm>
          <a:prstGeom prst="rect">
            <a:avLst/>
          </a:prstGeom>
          <a:noFill/>
          <a:ln w="9525" algn="ctr">
            <a:noFill/>
            <a:miter lim="800000"/>
            <a:headEnd/>
            <a:tailEnd/>
          </a:ln>
        </p:spPr>
        <p:txBody>
          <a:bodyPr anchor="ctr">
            <a:spAutoFit/>
          </a:bodyPr>
          <a:lstStyle/>
          <a:p>
            <a:pPr>
              <a:buFontTx/>
              <a:buNone/>
            </a:pPr>
            <a:endParaRPr lang="tr-TR" altLang="tr-TR" sz="2400"/>
          </a:p>
          <a:p>
            <a:r>
              <a:rPr lang="tr-TR" altLang="tr-TR" sz="2400" b="1"/>
              <a:t>Biyolojik Kapasite: </a:t>
            </a:r>
            <a:r>
              <a:rPr lang="tr-TR" altLang="tr-TR" sz="2400"/>
              <a:t>Bir coğrafi bölgenin yenilenebilir doğal kaynakları üretme kapasitesinin göstergesidir. Bir yerin biyolojik kapasitesini iki etmen belirler:sınırları dahilindeki tarım arazisi, otlak, balıkçılık sahası ve ormanın yüzölçümü ve bu toprağın ya da suyun ne kadar üretken olduğu. Biyolojik kapasite de Ekolojik Ayak İzi gibi alan cinsinden hesaplanır ve “küresel hektar” (kha) ile ifade edilir.</a:t>
            </a:r>
          </a:p>
          <a:p>
            <a:pPr>
              <a:buFontTx/>
              <a:buNone/>
            </a:pPr>
            <a:endParaRPr lang="tr-TR" altLang="tr-TR" sz="2400"/>
          </a:p>
          <a:p>
            <a:r>
              <a:rPr lang="tr-TR" altLang="tr-TR" sz="2400" b="1"/>
              <a:t>Küresel Hektar (kha): </a:t>
            </a:r>
            <a:r>
              <a:rPr lang="tr-TR" altLang="tr-TR" sz="2400"/>
              <a:t>Ekolojik Ayak İzi ve biyolojik kapasitenin ölçü birimi olan küresel hektar, dünyanın ortalama verimliliği üzerinden 1 hektar arazinin üretim kapasitesini temsil eder. Böylece belirli bir süre içerisinde farklı arazi türlerinden elde edilen toplam kaynak miktarı ve bu kaynaklara yönelik talep ortak bir birime indirgenmiş sayısal değerle ifade edilir.</a:t>
            </a:r>
          </a:p>
          <a:p>
            <a:pPr>
              <a:buFontTx/>
              <a:buNone/>
            </a:pPr>
            <a:endParaRPr lang="tr-TR" altLang="tr-TR" sz="1400"/>
          </a:p>
          <a:p>
            <a:endParaRPr lang="tr-TR" altLang="tr-TR" sz="1400"/>
          </a:p>
          <a:p>
            <a:pPr algn="ctr" eaLnBrk="0" hangingPunct="0"/>
            <a:endParaRPr lang="tr-TR" altLang="tr-TR" sz="1300" b="1">
              <a:solidFill>
                <a:srgbClr val="7030A0"/>
              </a:solidFill>
              <a:latin typeface="Arial Black" pitchFamily="34" charset="0"/>
            </a:endParaRPr>
          </a:p>
        </p:txBody>
      </p:sp>
      <p:pic>
        <p:nvPicPr>
          <p:cNvPr id="126980" name="Picture 7" descr="C:\Users\acer\Desktop\261171_160731374004830_6908958_n.jpg"/>
          <p:cNvPicPr>
            <a:picLocks noChangeAspect="1" noChangeArrowheads="1"/>
          </p:cNvPicPr>
          <p:nvPr/>
        </p:nvPicPr>
        <p:blipFill>
          <a:blip r:embed="rId3"/>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4D617C95-8860-4B5E-A669-2B86EC75400E}" type="slidenum">
              <a:rPr lang="tr-TR" smtClean="0"/>
              <a:pPr>
                <a:defRPr/>
              </a:pPr>
              <a:t>5</a:t>
            </a:fld>
            <a:endParaRPr lang="tr-TR"/>
          </a:p>
        </p:txBody>
      </p:sp>
      <p:sp>
        <p:nvSpPr>
          <p:cNvPr id="128003" name="Rectangle 4"/>
          <p:cNvSpPr>
            <a:spLocks noChangeArrowheads="1"/>
          </p:cNvSpPr>
          <p:nvPr/>
        </p:nvSpPr>
        <p:spPr bwMode="auto">
          <a:xfrm>
            <a:off x="0" y="2855913"/>
            <a:ext cx="8604250" cy="1092200"/>
          </a:xfrm>
          <a:prstGeom prst="rect">
            <a:avLst/>
          </a:prstGeom>
          <a:noFill/>
          <a:ln w="9525" algn="ctr">
            <a:noFill/>
            <a:miter lim="800000"/>
            <a:headEnd/>
            <a:tailEnd/>
          </a:ln>
        </p:spPr>
        <p:txBody>
          <a:bodyPr anchor="ctr">
            <a:spAutoFit/>
          </a:bodyPr>
          <a:lstStyle/>
          <a:p>
            <a:pPr>
              <a:buFontTx/>
              <a:buNone/>
            </a:pPr>
            <a:endParaRPr lang="tr-TR" altLang="tr-TR" sz="2400"/>
          </a:p>
          <a:p>
            <a:pPr>
              <a:buFontTx/>
              <a:buNone/>
            </a:pPr>
            <a:endParaRPr lang="tr-TR" altLang="tr-TR" sz="1400"/>
          </a:p>
          <a:p>
            <a:endParaRPr lang="tr-TR" altLang="tr-TR" sz="1400"/>
          </a:p>
          <a:p>
            <a:pPr algn="ctr" eaLnBrk="0" hangingPunct="0"/>
            <a:endParaRPr lang="tr-TR" altLang="tr-TR" sz="1300" b="1">
              <a:solidFill>
                <a:srgbClr val="7030A0"/>
              </a:solidFill>
              <a:latin typeface="Arial Black" pitchFamily="34" charset="0"/>
            </a:endParaRPr>
          </a:p>
        </p:txBody>
      </p:sp>
      <p:pic>
        <p:nvPicPr>
          <p:cNvPr id="128004" name="Picture 7" descr="C:\Users\acer\Desktop\261171_160731374004830_6908958_n.jpg"/>
          <p:cNvPicPr>
            <a:picLocks noChangeAspect="1" noChangeArrowheads="1"/>
          </p:cNvPicPr>
          <p:nvPr/>
        </p:nvPicPr>
        <p:blipFill>
          <a:blip r:embed="rId3"/>
          <a:srcRect/>
          <a:stretch>
            <a:fillRect/>
          </a:stretch>
        </p:blipFill>
        <p:spPr bwMode="auto">
          <a:xfrm>
            <a:off x="8088313" y="0"/>
            <a:ext cx="1055687" cy="1196975"/>
          </a:xfrm>
          <a:prstGeom prst="rect">
            <a:avLst/>
          </a:prstGeom>
          <a:noFill/>
          <a:ln w="9525">
            <a:noFill/>
            <a:miter lim="800000"/>
            <a:headEnd/>
            <a:tailEnd/>
          </a:ln>
        </p:spPr>
      </p:pic>
      <p:sp>
        <p:nvSpPr>
          <p:cNvPr id="128005" name="Rectangle 1"/>
          <p:cNvSpPr>
            <a:spLocks noChangeArrowheads="1"/>
          </p:cNvSpPr>
          <p:nvPr/>
        </p:nvSpPr>
        <p:spPr bwMode="auto">
          <a:xfrm>
            <a:off x="0" y="919163"/>
            <a:ext cx="8215313" cy="4246562"/>
          </a:xfrm>
          <a:prstGeom prst="rect">
            <a:avLst/>
          </a:prstGeom>
          <a:noFill/>
          <a:ln w="9525" algn="ctr">
            <a:noFill/>
            <a:miter lim="800000"/>
            <a:headEnd/>
            <a:tailEnd/>
          </a:ln>
        </p:spPr>
        <p:txBody>
          <a:bodyPr anchor="ctr">
            <a:spAutoFit/>
          </a:bodyPr>
          <a:lstStyle/>
          <a:p>
            <a:pPr eaLnBrk="0" hangingPunct="0"/>
            <a:r>
              <a:rPr lang="tr-TR" altLang="tr-TR" sz="1800" b="1"/>
              <a:t>T</a:t>
            </a:r>
            <a:r>
              <a:rPr lang="tr-TR" altLang="tr-TR" sz="1800" b="1">
                <a:latin typeface="Calibri" pitchFamily="34" charset="0"/>
              </a:rPr>
              <a:t>ü</a:t>
            </a:r>
            <a:r>
              <a:rPr lang="tr-TR" altLang="tr-TR" sz="1800" b="1"/>
              <a:t>rkiye</a:t>
            </a:r>
            <a:r>
              <a:rPr lang="tr-TR" altLang="tr-TR" sz="1800" b="1">
                <a:latin typeface="Calibri" pitchFamily="34" charset="0"/>
              </a:rPr>
              <a:t>’</a:t>
            </a:r>
            <a:r>
              <a:rPr lang="tr-TR" altLang="tr-TR" sz="1800" b="1"/>
              <a:t>de </a:t>
            </a:r>
            <a:r>
              <a:rPr lang="tr-TR" altLang="tr-TR" sz="1800">
                <a:latin typeface="Calibri" pitchFamily="34" charset="0"/>
                <a:ea typeface="GeorgiaTR"/>
                <a:cs typeface="GeorgiaTR"/>
              </a:rPr>
              <a:t>2007 yılında 2,7 kha olan tüketimin Ekolojik Ayak İzi dünya</a:t>
            </a:r>
            <a:endParaRPr lang="tr-TR" altLang="tr-TR" sz="1800"/>
          </a:p>
          <a:p>
            <a:pPr eaLnBrk="0" hangingPunct="0">
              <a:buFontTx/>
              <a:buNone/>
            </a:pPr>
            <a:r>
              <a:rPr lang="tr-TR" altLang="tr-TR" sz="1800">
                <a:latin typeface="Calibri" pitchFamily="34" charset="0"/>
                <a:ea typeface="GeorgiaTR"/>
                <a:cs typeface="GeorgiaTR"/>
              </a:rPr>
              <a:t>ortalamasına eşit, Akdeniz ülkelerinin ortalamasından daha düşüktür. Türkiye’de</a:t>
            </a:r>
            <a:endParaRPr lang="tr-TR" altLang="tr-TR" sz="1800"/>
          </a:p>
          <a:p>
            <a:pPr eaLnBrk="0" hangingPunct="0">
              <a:buFontTx/>
              <a:buNone/>
            </a:pPr>
            <a:r>
              <a:rPr lang="tr-TR" altLang="tr-TR" sz="1800">
                <a:latin typeface="Calibri" pitchFamily="34" charset="0"/>
                <a:ea typeface="GeorgiaTR"/>
                <a:cs typeface="GeorgiaTR"/>
              </a:rPr>
              <a:t>tüketimin Ekolojik Ayak İzi, kişi başına küresel biyolojik kapasitenin %50</a:t>
            </a:r>
            <a:endParaRPr lang="tr-TR" altLang="tr-TR" sz="1800"/>
          </a:p>
          <a:p>
            <a:pPr eaLnBrk="0" hangingPunct="0">
              <a:buFontTx/>
              <a:buNone/>
            </a:pPr>
            <a:r>
              <a:rPr lang="tr-TR" altLang="tr-TR" sz="1800">
                <a:latin typeface="Calibri" pitchFamily="34" charset="0"/>
                <a:ea typeface="GeorgiaTR"/>
                <a:cs typeface="GeorgiaTR"/>
              </a:rPr>
              <a:t>üzerindedir. Bu durum, dünya genelinde olduğu gibi, Türkiye’de de sürdürülebilir</a:t>
            </a:r>
            <a:endParaRPr lang="tr-TR" altLang="tr-TR" sz="1800"/>
          </a:p>
          <a:p>
            <a:pPr eaLnBrk="0" hangingPunct="0">
              <a:buFontTx/>
              <a:buNone/>
            </a:pPr>
            <a:r>
              <a:rPr lang="tr-TR" altLang="tr-TR" sz="1800">
                <a:latin typeface="Calibri" pitchFamily="34" charset="0"/>
                <a:ea typeface="GeorgiaTR"/>
                <a:cs typeface="GeorgiaTR"/>
              </a:rPr>
              <a:t>olmayan bir yaşam biçiminin işaretidir. Türkiye’de kişi başına 1,3 kha olan ulusal</a:t>
            </a:r>
            <a:endParaRPr lang="tr-TR" altLang="tr-TR" sz="1800"/>
          </a:p>
          <a:p>
            <a:pPr eaLnBrk="0" hangingPunct="0">
              <a:buFontTx/>
              <a:buNone/>
            </a:pPr>
            <a:r>
              <a:rPr lang="tr-TR" altLang="tr-TR" sz="1800">
                <a:latin typeface="Calibri" pitchFamily="34" charset="0"/>
                <a:ea typeface="GeorgiaTR"/>
                <a:cs typeface="GeorgiaTR"/>
              </a:rPr>
              <a:t>biyolojik kapasite dünya ortalamasının altında olduğu için, ulusal ekolojik açığımız</a:t>
            </a:r>
            <a:endParaRPr lang="tr-TR" altLang="tr-TR" sz="1800"/>
          </a:p>
          <a:p>
            <a:pPr eaLnBrk="0" hangingPunct="0">
              <a:buFontTx/>
              <a:buNone/>
            </a:pPr>
            <a:r>
              <a:rPr lang="tr-TR" altLang="tr-TR" sz="1800">
                <a:latin typeface="Calibri" pitchFamily="34" charset="0"/>
                <a:ea typeface="GeorgiaTR"/>
                <a:cs typeface="GeorgiaTR"/>
              </a:rPr>
              <a:t>küresel açıktan çok daha yüksektir. Ekolojik limit aşımı olarak adlandırılan bu açık,</a:t>
            </a:r>
            <a:endParaRPr lang="tr-TR" altLang="tr-TR" sz="1800"/>
          </a:p>
          <a:p>
            <a:pPr eaLnBrk="0" hangingPunct="0">
              <a:buFontTx/>
              <a:buNone/>
            </a:pPr>
            <a:r>
              <a:rPr lang="tr-TR" altLang="tr-TR" sz="1800">
                <a:latin typeface="Calibri" pitchFamily="34" charset="0"/>
                <a:ea typeface="GeorgiaTR"/>
                <a:cs typeface="GeorgiaTR"/>
              </a:rPr>
              <a:t>biyolojik kapasite ihtiyacının kısmen ülke dışından tedarik edildiğini gösterir.</a:t>
            </a:r>
            <a:endParaRPr lang="tr-TR" altLang="tr-TR" sz="1800"/>
          </a:p>
          <a:p>
            <a:pPr eaLnBrk="0" hangingPunct="0">
              <a:buFontTx/>
              <a:buNone/>
            </a:pPr>
            <a:r>
              <a:rPr lang="tr-TR" altLang="tr-TR" sz="1800">
                <a:latin typeface="Calibri" pitchFamily="34" charset="0"/>
                <a:ea typeface="GeorgiaTR"/>
                <a:cs typeface="GeorgiaTR"/>
              </a:rPr>
              <a:t>Türkiye’de kişi başına düşen Ekolojik Ayak İzi’nde yıllar içinde büyük bir</a:t>
            </a:r>
            <a:endParaRPr lang="tr-TR" altLang="tr-TR" sz="1800"/>
          </a:p>
          <a:p>
            <a:pPr eaLnBrk="0" hangingPunct="0">
              <a:buFontTx/>
              <a:buNone/>
            </a:pPr>
            <a:r>
              <a:rPr lang="tr-TR" altLang="tr-TR" sz="1800">
                <a:latin typeface="Calibri" pitchFamily="34" charset="0"/>
                <a:ea typeface="GeorgiaTR"/>
                <a:cs typeface="GeorgiaTR"/>
              </a:rPr>
              <a:t>değişiklik görülmemiştir. Kişi başına düşen Ayak İzi’nin 1961’den bu yana sergilediği bu</a:t>
            </a:r>
            <a:endParaRPr lang="tr-TR" altLang="tr-TR" sz="1800"/>
          </a:p>
          <a:p>
            <a:pPr eaLnBrk="0" hangingPunct="0">
              <a:buFontTx/>
              <a:buNone/>
            </a:pPr>
            <a:r>
              <a:rPr lang="tr-TR" altLang="tr-TR" sz="1800">
                <a:latin typeface="Calibri" pitchFamily="34" charset="0"/>
                <a:ea typeface="GeorgiaTR"/>
                <a:cs typeface="GeorgiaTR"/>
              </a:rPr>
              <a:t>istikrara karşın, kişi başına düşen Gayri Safi Yurtiçi Hasıla’da (GSYH) ciddi bir artış söz</a:t>
            </a:r>
            <a:endParaRPr lang="tr-TR" altLang="tr-TR" sz="1800"/>
          </a:p>
          <a:p>
            <a:pPr eaLnBrk="0" hangingPunct="0">
              <a:buFontTx/>
              <a:buNone/>
            </a:pPr>
            <a:r>
              <a:rPr lang="tr-TR" altLang="tr-TR" sz="1800">
                <a:latin typeface="Calibri" pitchFamily="34" charset="0"/>
                <a:ea typeface="GeorgiaTR"/>
                <a:cs typeface="GeorgiaTR"/>
              </a:rPr>
              <a:t>konusudur. Bunun nedenlerinden biri, 1961-2007 yılları arasında kaynak verimliliğinin</a:t>
            </a:r>
            <a:endParaRPr lang="tr-TR" altLang="tr-TR" sz="1800"/>
          </a:p>
          <a:p>
            <a:pPr eaLnBrk="0" hangingPunct="0">
              <a:buFontTx/>
              <a:buNone/>
            </a:pPr>
            <a:r>
              <a:rPr lang="tr-TR" altLang="tr-TR" sz="1800">
                <a:latin typeface="Calibri" pitchFamily="34" charset="0"/>
                <a:ea typeface="GeorgiaTR"/>
                <a:cs typeface="GeorgiaTR"/>
              </a:rPr>
              <a:t>yaklaşık %10 artmış olmasıdır. Kişi başına düşen Ekolojik Ayak İzi’nin sabit seyrine</a:t>
            </a:r>
            <a:endParaRPr lang="tr-TR" altLang="tr-TR" sz="1800"/>
          </a:p>
          <a:p>
            <a:pPr eaLnBrk="0" hangingPunct="0">
              <a:buFontTx/>
              <a:buNone/>
            </a:pPr>
            <a:r>
              <a:rPr lang="tr-TR" altLang="tr-TR" sz="1800">
                <a:latin typeface="Calibri" pitchFamily="34" charset="0"/>
                <a:ea typeface="GeorgiaTR"/>
                <a:cs typeface="GeorgiaTR"/>
              </a:rPr>
              <a:t>karşın, tüketimin Toplam Ayak İzi %150 büyümüştür. Bu büyümenin en temel nedeni,</a:t>
            </a:r>
            <a:endParaRPr lang="tr-TR" altLang="tr-TR" sz="1800"/>
          </a:p>
          <a:p>
            <a:pPr eaLnBrk="0" hangingPunct="0">
              <a:buFontTx/>
              <a:buNone/>
            </a:pPr>
            <a:r>
              <a:rPr lang="tr-TR" altLang="tr-TR" sz="1800">
                <a:latin typeface="Calibri" pitchFamily="34" charset="0"/>
                <a:ea typeface="GeorgiaTR"/>
                <a:cs typeface="GeorgiaTR"/>
              </a:rPr>
              <a:t>1961-2007 yılları arasında Türkiye’nin nüfusunda olağanüstü artış yaşanmasıdır.</a:t>
            </a:r>
            <a:endParaRPr lang="tr-TR" altLang="tr-TR"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7933DFB9-CAEB-4D58-9D4E-A3A67971A09B}" type="slidenum">
              <a:rPr lang="tr-TR" smtClean="0"/>
              <a:pPr>
                <a:defRPr/>
              </a:pPr>
              <a:t>6</a:t>
            </a:fld>
            <a:endParaRPr lang="tr-TR"/>
          </a:p>
        </p:txBody>
      </p:sp>
      <p:pic>
        <p:nvPicPr>
          <p:cNvPr id="129027"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
        <p:nvSpPr>
          <p:cNvPr id="129028" name="4 Dikdörtgen"/>
          <p:cNvSpPr>
            <a:spLocks noChangeArrowheads="1"/>
          </p:cNvSpPr>
          <p:nvPr/>
        </p:nvSpPr>
        <p:spPr bwMode="auto">
          <a:xfrm>
            <a:off x="468313" y="908050"/>
            <a:ext cx="7416800" cy="3232150"/>
          </a:xfrm>
          <a:prstGeom prst="rect">
            <a:avLst/>
          </a:prstGeom>
          <a:noFill/>
          <a:ln w="9525">
            <a:noFill/>
            <a:miter lim="800000"/>
            <a:headEnd/>
            <a:tailEnd/>
          </a:ln>
        </p:spPr>
        <p:txBody>
          <a:bodyPr>
            <a:spAutoFit/>
          </a:bodyPr>
          <a:lstStyle/>
          <a:p>
            <a:pPr eaLnBrk="0" hangingPunct="0">
              <a:buFontTx/>
              <a:buNone/>
            </a:pPr>
            <a:r>
              <a:rPr lang="tr-TR" altLang="tr-TR" sz="3200" b="1">
                <a:solidFill>
                  <a:srgbClr val="CE1316"/>
                </a:solidFill>
                <a:latin typeface="Arial" pitchFamily="34" charset="0"/>
                <a:ea typeface="WWF"/>
                <a:cs typeface="WWF"/>
              </a:rPr>
              <a:t>Türkiye’nin 1,5 Gezegene İhtiyacı var</a:t>
            </a:r>
          </a:p>
          <a:p>
            <a:pPr eaLnBrk="0" hangingPunct="0">
              <a:buFontTx/>
              <a:buNone/>
            </a:pPr>
            <a:r>
              <a:rPr lang="tr-TR" altLang="tr-TR" sz="3200" b="1">
                <a:solidFill>
                  <a:srgbClr val="CE1316"/>
                </a:solidFill>
                <a:latin typeface="Arial" pitchFamily="34" charset="0"/>
                <a:ea typeface="WWF"/>
                <a:cs typeface="WWF"/>
              </a:rPr>
              <a:t> </a:t>
            </a:r>
            <a:endParaRPr lang="tr-TR" altLang="tr-TR" sz="3200">
              <a:solidFill>
                <a:srgbClr val="CE1316"/>
              </a:solidFill>
              <a:latin typeface="Arial" pitchFamily="34" charset="0"/>
            </a:endParaRPr>
          </a:p>
          <a:p>
            <a:pPr eaLnBrk="0" hangingPunct="0"/>
            <a:r>
              <a:rPr lang="tr-TR" altLang="tr-TR" sz="2000">
                <a:solidFill>
                  <a:srgbClr val="000000"/>
                </a:solidFill>
                <a:latin typeface="Arial" pitchFamily="34" charset="0"/>
                <a:ea typeface="GeorgiaTR"/>
                <a:cs typeface="GeorgiaTR"/>
              </a:rPr>
              <a:t>2007 yılında Türkiye’de kişi başına düşen </a:t>
            </a:r>
            <a:r>
              <a:rPr lang="tr-TR" altLang="tr-TR" sz="2000" b="1">
                <a:solidFill>
                  <a:srgbClr val="000000"/>
                </a:solidFill>
                <a:latin typeface="Arial" pitchFamily="34" charset="0"/>
                <a:ea typeface="GeorgiaTR"/>
                <a:cs typeface="GeorgiaTR"/>
              </a:rPr>
              <a:t>tüketimin Ekolojik Ayak İzi </a:t>
            </a:r>
            <a:r>
              <a:rPr lang="tr-TR" altLang="tr-TR" sz="2000">
                <a:solidFill>
                  <a:srgbClr val="000000"/>
                </a:solidFill>
                <a:latin typeface="Arial" pitchFamily="34" charset="0"/>
                <a:ea typeface="GeorgiaTR"/>
                <a:cs typeface="GeorgiaTR"/>
              </a:rPr>
              <a:t>2,7 kha ile kişi başına </a:t>
            </a:r>
            <a:r>
              <a:rPr lang="tr-TR" altLang="tr-TR" sz="2000" b="1">
                <a:solidFill>
                  <a:srgbClr val="000000"/>
                </a:solidFill>
                <a:latin typeface="Arial" pitchFamily="34" charset="0"/>
                <a:ea typeface="GeorgiaTR"/>
                <a:cs typeface="GeorgiaTR"/>
              </a:rPr>
              <a:t>küresel biyolojik kapasitenin </a:t>
            </a:r>
            <a:r>
              <a:rPr lang="tr-TR" altLang="tr-TR" sz="2000">
                <a:solidFill>
                  <a:srgbClr val="000000"/>
                </a:solidFill>
                <a:latin typeface="Arial" pitchFamily="34" charset="0"/>
                <a:ea typeface="GeorgiaTR"/>
                <a:cs typeface="GeorgiaTR"/>
              </a:rPr>
              <a:t>%50 üzerindeydi. </a:t>
            </a:r>
          </a:p>
          <a:p>
            <a:pPr eaLnBrk="0" hangingPunct="0">
              <a:buFontTx/>
              <a:buNone/>
            </a:pPr>
            <a:endParaRPr lang="tr-TR" altLang="tr-TR" sz="2000">
              <a:solidFill>
                <a:srgbClr val="000000"/>
              </a:solidFill>
              <a:latin typeface="Arial" pitchFamily="34" charset="0"/>
              <a:ea typeface="GeorgiaTR"/>
              <a:cs typeface="GeorgiaTR"/>
            </a:endParaRPr>
          </a:p>
          <a:p>
            <a:pPr eaLnBrk="0" hangingPunct="0"/>
            <a:r>
              <a:rPr lang="tr-TR" altLang="tr-TR" sz="2000">
                <a:solidFill>
                  <a:srgbClr val="000000"/>
                </a:solidFill>
                <a:latin typeface="Arial" pitchFamily="34" charset="0"/>
                <a:ea typeface="GeorgiaTR"/>
                <a:cs typeface="GeorgiaTR"/>
              </a:rPr>
              <a:t>Bir başka ifadeyle;</a:t>
            </a:r>
            <a:endParaRPr lang="tr-TR" altLang="tr-TR" sz="2000">
              <a:solidFill>
                <a:srgbClr val="000000"/>
              </a:solidFill>
              <a:latin typeface="Arial" pitchFamily="34" charset="0"/>
            </a:endParaRPr>
          </a:p>
          <a:p>
            <a:pPr eaLnBrk="0" hangingPunct="0">
              <a:buFontTx/>
              <a:buNone/>
            </a:pPr>
            <a:r>
              <a:rPr lang="tr-TR" altLang="tr-TR" sz="2000">
                <a:solidFill>
                  <a:srgbClr val="000000"/>
                </a:solidFill>
                <a:latin typeface="Arial" pitchFamily="34" charset="0"/>
                <a:ea typeface="GeorgiaTR"/>
                <a:cs typeface="GeorgiaTR"/>
              </a:rPr>
              <a:t>dünyadaki herkes ortalama bir Türkiye vatandaşı kadar tüketseydi, 1,5 gezegene ihtiyacımız olacaktı. </a:t>
            </a:r>
            <a:endParaRPr lang="tr-TR" altLang="tr-TR" sz="2000">
              <a:solidFill>
                <a:srgbClr val="000000"/>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C0478D9E-748C-4717-881E-796B4044408C}" type="slidenum">
              <a:rPr lang="tr-TR" smtClean="0"/>
              <a:pPr>
                <a:defRPr/>
              </a:pPr>
              <a:t>7</a:t>
            </a:fld>
            <a:endParaRPr lang="tr-TR"/>
          </a:p>
        </p:txBody>
      </p:sp>
      <p:pic>
        <p:nvPicPr>
          <p:cNvPr id="130051" name="Picture 2" descr="C:\Users\acer\Desktop\2014-2015\ekayakizi.jpg"/>
          <p:cNvPicPr>
            <a:picLocks noChangeAspect="1" noChangeArrowheads="1"/>
          </p:cNvPicPr>
          <p:nvPr/>
        </p:nvPicPr>
        <p:blipFill>
          <a:blip r:embed="rId3"/>
          <a:srcRect/>
          <a:stretch>
            <a:fillRect/>
          </a:stretch>
        </p:blipFill>
        <p:spPr bwMode="auto">
          <a:xfrm>
            <a:off x="0" y="4763"/>
            <a:ext cx="9144000" cy="68484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428</Words>
  <Application>Microsoft Office PowerPoint</Application>
  <PresentationFormat>Ekran Gösterisi (4:3)</PresentationFormat>
  <Paragraphs>43</Paragraphs>
  <Slides>7</Slides>
  <Notes>3</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7</vt:i4>
      </vt:variant>
    </vt:vector>
  </HeadingPairs>
  <TitlesOfParts>
    <vt:vector size="14" baseType="lpstr">
      <vt:lpstr>Arial</vt:lpstr>
      <vt:lpstr>Arial Black</vt:lpstr>
      <vt:lpstr>Calibri</vt:lpstr>
      <vt:lpstr>GeorgiaTR</vt:lpstr>
      <vt:lpstr>Times New Roman</vt:lpstr>
      <vt:lpstr>WWF</vt:lpstr>
      <vt:lpstr>Ofis Teması</vt:lpstr>
      <vt:lpstr>ÇEVRE POLİTİKALARI</vt:lpstr>
      <vt:lpstr>Ekolojik Ayak İzi </vt:lpstr>
      <vt:lpstr>PowerPoint Sunusu</vt:lpstr>
      <vt:lpstr>PowerPoint Sunusu</vt:lpstr>
      <vt:lpstr>PowerPoint Sunusu</vt:lpstr>
      <vt:lpstr>PowerPoint Sunusu</vt:lpstr>
      <vt:lpstr>PowerPoint Sunusu</vt:lpstr>
    </vt:vector>
  </TitlesOfParts>
  <Company>SBF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Ekolojik Ayak İzi </dc:title>
  <dc:creator>Nesrin ALGAN</dc:creator>
  <cp:lastModifiedBy>NESRIN ALGAN</cp:lastModifiedBy>
  <cp:revision>3</cp:revision>
  <dcterms:created xsi:type="dcterms:W3CDTF">2017-11-29T12:58:06Z</dcterms:created>
  <dcterms:modified xsi:type="dcterms:W3CDTF">2018-01-25T13:29:05Z</dcterms:modified>
</cp:coreProperties>
</file>