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1" r:id="rId9"/>
    <p:sldId id="263" r:id="rId10"/>
    <p:sldId id="264" r:id="rId11"/>
    <p:sldId id="265" r:id="rId12"/>
    <p:sldId id="266" r:id="rId13"/>
    <p:sldId id="268" r:id="rId14"/>
    <p:sldId id="267" r:id="rId15"/>
    <p:sldId id="269" r:id="rId16"/>
    <p:sldId id="270" r:id="rId17"/>
    <p:sldId id="271" r:id="rId18"/>
    <p:sldId id="272" r:id="rId19"/>
    <p:sldId id="274" r:id="rId20"/>
    <p:sldId id="273" r:id="rId21"/>
    <p:sldId id="275" r:id="rId22"/>
    <p:sldId id="276" r:id="rId23"/>
    <p:sldId id="277" r:id="rId24"/>
    <p:sldId id="278" r:id="rId25"/>
    <p:sldId id="279" r:id="rId26"/>
    <p:sldId id="280" r:id="rId27"/>
    <p:sldId id="281" r:id="rId28"/>
    <p:sldId id="282" r:id="rId29"/>
    <p:sldId id="283" r:id="rId30"/>
    <p:sldId id="285"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hasCustomPrompt="1"/>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549276"/>
            <a:ext cx="62484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27" name="26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hasCustomPrompt="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19" name="18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hasCustomPrompt="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spTree>
      <p:nvGrpSpPr>
        <p:cNvPr id="1" name=""/>
        <p:cNvGrpSpPr/>
        <p:nvPr/>
      </p:nvGrpSpPr>
      <p:grpSpPr>
        <a:xfrm>
          <a:off x="0" y="0"/>
          <a:ext cx="0" cy="0"/>
          <a:chOff x="0" y="0"/>
          <a:chExt cx="0" cy="0"/>
        </a:xfrm>
      </p:grpSpPr>
      <p:sp>
        <p:nvSpPr>
          <p:cNvPr id="29" name="28 Başlık"/>
          <p:cNvSpPr>
            <a:spLocks noGrp="1"/>
          </p:cNvSpPr>
          <p:nvPr>
            <p:ph type="title" hasCustomPrompt="1"/>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hasCustomPrompt="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25" name="24 Metin Yer Tutucusu"/>
          <p:cNvSpPr>
            <a:spLocks noGrp="1"/>
          </p:cNvSpPr>
          <p:nvPr>
            <p:ph type="body" sz="half" idx="3" hasCustomPrompt="1"/>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quarter" idx="2" hasCustomPrompt="1"/>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8" name="27 İçerik Yer Tutucusu"/>
          <p:cNvSpPr>
            <a:spLocks noGrp="1"/>
          </p:cNvSpPr>
          <p:nvPr>
            <p:ph sz="quarter" idx="4" hasCustomPrompt="1"/>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hasCustomPrompt="1"/>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hasCustomPrompt="1"/>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14" name="13 İçerik Yer Tutucusu"/>
          <p:cNvSpPr>
            <a:spLocks noGrp="1"/>
          </p:cNvSpPr>
          <p:nvPr>
            <p:ph sz="half" idx="1" hasCustomPrompt="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hasCustomPrompt="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7" name="16 Başlık"/>
          <p:cNvSpPr>
            <a:spLocks noGrp="1"/>
          </p:cNvSpPr>
          <p:nvPr>
            <p:ph type="title" hasCustomPrompt="1"/>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hasCustomPrompt="1"/>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3573017"/>
            <a:ext cx="8458200" cy="2502770"/>
          </a:xfrm>
        </p:spPr>
        <p:txBody>
          <a:bodyPr>
            <a:normAutofit/>
          </a:bodyPr>
          <a:lstStyle/>
          <a:p>
            <a:r>
              <a:rPr lang="tr-TR" sz="5400" dirty="0" smtClean="0"/>
              <a:t>TEMEL SERVİS BİLGİLERİ</a:t>
            </a:r>
            <a:endParaRPr lang="tr-TR"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964488" cy="6165304"/>
          </a:xfrm>
        </p:spPr>
        <p:txBody>
          <a:bodyPr>
            <a:normAutofit/>
          </a:bodyPr>
          <a:lstStyle/>
          <a:p>
            <a:pPr algn="just">
              <a:buNone/>
            </a:pPr>
            <a:r>
              <a:rPr lang="tr-TR" sz="1600" dirty="0" smtClean="0"/>
              <a:t>	</a:t>
            </a:r>
            <a:r>
              <a:rPr lang="tr-TR" sz="1600" b="1" dirty="0" smtClean="0"/>
              <a:t>Masaların Servise Hazırlanması (Kuver Açma)</a:t>
            </a:r>
            <a:endParaRPr lang="tr-TR" sz="1600" b="1" dirty="0" smtClean="0"/>
          </a:p>
          <a:p>
            <a:pPr algn="just">
              <a:buNone/>
            </a:pPr>
            <a:r>
              <a:rPr lang="tr-TR" sz="1600" dirty="0" smtClean="0"/>
              <a:t>		Kuverleri servis çeşidine göre: </a:t>
            </a:r>
            <a:r>
              <a:rPr lang="tr-TR" sz="1600" dirty="0" err="1" smtClean="0"/>
              <a:t>a’la</a:t>
            </a:r>
            <a:r>
              <a:rPr lang="tr-TR" sz="1600" dirty="0" smtClean="0"/>
              <a:t> </a:t>
            </a:r>
            <a:r>
              <a:rPr lang="tr-TR" sz="1600" dirty="0" err="1" smtClean="0"/>
              <a:t>carte</a:t>
            </a:r>
            <a:r>
              <a:rPr lang="tr-TR" sz="1600" dirty="0" smtClean="0"/>
              <a:t> ve </a:t>
            </a:r>
            <a:r>
              <a:rPr lang="tr-TR" sz="1600" dirty="0" err="1" smtClean="0"/>
              <a:t>table</a:t>
            </a:r>
            <a:r>
              <a:rPr lang="tr-TR" sz="1600" dirty="0" smtClean="0"/>
              <a:t> </a:t>
            </a:r>
            <a:r>
              <a:rPr lang="tr-TR" sz="1600" dirty="0" err="1" smtClean="0"/>
              <a:t>d’hote</a:t>
            </a:r>
            <a:r>
              <a:rPr lang="tr-TR" sz="1600" dirty="0" smtClean="0"/>
              <a:t> olarak sınıflandırırız. Kuverleri ayrıca yemeklere göre, öğle ve akşam yemek kuverleri, kahvaltı kuverleri, öğle sonu çayı kuverleri vb. olarak da sınıflandırabiliriz.</a:t>
            </a:r>
            <a:endParaRPr lang="tr-TR" sz="1600" dirty="0" smtClean="0"/>
          </a:p>
          <a:p>
            <a:pPr algn="just">
              <a:buNone/>
            </a:pPr>
            <a:r>
              <a:rPr lang="tr-TR" sz="1600" dirty="0" smtClean="0"/>
              <a:t>	</a:t>
            </a:r>
            <a:endParaRPr lang="tr-TR" sz="1600" dirty="0" smtClean="0"/>
          </a:p>
          <a:p>
            <a:pPr algn="just">
              <a:buNone/>
            </a:pPr>
            <a:r>
              <a:rPr lang="tr-TR" sz="1600" b="1" dirty="0" smtClean="0"/>
              <a:t>	Servis Hazırlığı İle İlgili İlkeler</a:t>
            </a:r>
            <a:endParaRPr lang="tr-TR" sz="1600" b="1" dirty="0" smtClean="0"/>
          </a:p>
          <a:p>
            <a:pPr lvl="1" algn="just"/>
            <a:r>
              <a:rPr lang="tr-TR" sz="1600" dirty="0" smtClean="0"/>
              <a:t>Kuver açmaya başlamadan önce masalar yerleştirilmiş, örtüleri serilmiş ve sandalyeler, örtü eteklerine temas edecek şekilde yerlerine konulmuş olmalıdır.</a:t>
            </a:r>
            <a:endParaRPr lang="tr-TR" sz="1600" dirty="0" smtClean="0"/>
          </a:p>
          <a:p>
            <a:pPr lvl="1" algn="just"/>
            <a:r>
              <a:rPr lang="tr-TR" sz="1600" dirty="0" smtClean="0"/>
              <a:t>Servis tabağı (veya yemek tabağının konulacağı boş alan) sandalyeyi tam ortalayacak  bir şekilde masa kenarından bir parmak kadar içeriye ve varsa amblemi saat 12.00’yi gösterir pozisyonda konulmalıdır.</a:t>
            </a:r>
            <a:endParaRPr lang="tr-TR" sz="1600" dirty="0" smtClean="0"/>
          </a:p>
          <a:p>
            <a:pPr lvl="1" algn="just"/>
            <a:r>
              <a:rPr lang="tr-TR" sz="1600" dirty="0" err="1" smtClean="0"/>
              <a:t>A’la</a:t>
            </a:r>
            <a:r>
              <a:rPr lang="tr-TR" sz="1600" dirty="0" smtClean="0"/>
              <a:t> </a:t>
            </a:r>
            <a:r>
              <a:rPr lang="tr-TR" sz="1600" dirty="0" err="1" smtClean="0"/>
              <a:t>carte</a:t>
            </a:r>
            <a:r>
              <a:rPr lang="tr-TR" sz="1600" dirty="0" smtClean="0"/>
              <a:t> servis için açılan kuverde, konuğun ne alacağı belli olmadığından, onun ilk olarak kullanabileceği düşünülen takınlar konulmalıdır.</a:t>
            </a:r>
            <a:endParaRPr lang="tr-TR" sz="1600" dirty="0" smtClean="0"/>
          </a:p>
          <a:p>
            <a:pPr lvl="1" algn="just"/>
            <a:r>
              <a:rPr lang="tr-TR" sz="1600" dirty="0" smtClean="0"/>
              <a:t>Yemekte kullanılacak çatal-kaşık-bıçak takımları (tatlı takımı hariç) servis tabağının her iki tarafına, sağ elle kullanılan sağa, sol elle kullanılanlar sola gelecek şekilde, sapları masa kenarından bir parmak kadar içeride, çatalların uçları yukarıya, bıçakların yüzleri sola, servis tabağına bakacak şekilde konulmalıdır.</a:t>
            </a:r>
            <a:endParaRPr lang="tr-TR" sz="1600" dirty="0" smtClean="0"/>
          </a:p>
          <a:p>
            <a:pPr lvl="1" algn="just"/>
            <a:r>
              <a:rPr lang="tr-TR" sz="1600" dirty="0" err="1" smtClean="0"/>
              <a:t>Table</a:t>
            </a:r>
            <a:r>
              <a:rPr lang="tr-TR" sz="1600" dirty="0" smtClean="0"/>
              <a:t> </a:t>
            </a:r>
            <a:r>
              <a:rPr lang="tr-TR" sz="1600" dirty="0" err="1" smtClean="0"/>
              <a:t>d’hote</a:t>
            </a:r>
            <a:r>
              <a:rPr lang="tr-TR" sz="1600" dirty="0" smtClean="0"/>
              <a:t> servis kuverine, konuğun alacağı yemekler önceden belli olduğu için, ilk kullanılacak olan takımlar en dışta, son kullanılacaklar ise en içte kalacak şekilde konulmalıdır.</a:t>
            </a:r>
            <a:endParaRPr lang="tr-TR" sz="1600" dirty="0" smtClean="0"/>
          </a:p>
          <a:p>
            <a:pPr algn="just">
              <a:buNone/>
            </a:pPr>
            <a:endParaRPr lang="tr-TR"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548680"/>
            <a:ext cx="8991600" cy="6309320"/>
          </a:xfrm>
        </p:spPr>
        <p:txBody>
          <a:bodyPr>
            <a:normAutofit lnSpcReduction="10000"/>
          </a:bodyPr>
          <a:lstStyle/>
          <a:p>
            <a:pPr algn="just"/>
            <a:r>
              <a:rPr lang="tr-TR" sz="1600" dirty="0" smtClean="0"/>
              <a:t>Table’d </a:t>
            </a:r>
            <a:r>
              <a:rPr lang="tr-TR" sz="1600" dirty="0" err="1" smtClean="0"/>
              <a:t>hote</a:t>
            </a:r>
            <a:r>
              <a:rPr lang="tr-TR" sz="1600" dirty="0" smtClean="0"/>
              <a:t> kuverde, tatlı takımı, servis tabağının üst ilerisine sağ elle kullanılacakların sapı sağı, sol elle kullanılacakların sapı solu gösterecek şekilde konulmalıdır.</a:t>
            </a:r>
            <a:endParaRPr lang="tr-TR" sz="1600" dirty="0" smtClean="0"/>
          </a:p>
          <a:p>
            <a:pPr algn="just"/>
            <a:r>
              <a:rPr lang="tr-TR" sz="1600" dirty="0" smtClean="0"/>
              <a:t>Her iki kuver atılışında da, ekmek tabağı çatalın soluna, masa kenarından bir parmak içeriye konulmalı, üzerine de, diğer takımlara paralel olarak veya masa kenarına 45 derece açı yapacak şekilde, yağ bıçağı konulmalıdır.</a:t>
            </a:r>
            <a:endParaRPr lang="tr-TR" sz="1600" dirty="0" smtClean="0"/>
          </a:p>
          <a:p>
            <a:pPr algn="just"/>
            <a:r>
              <a:rPr lang="tr-TR" sz="1600" dirty="0" smtClean="0"/>
              <a:t>Ana yemek bıçağının üst ilerisine su bardağı, servise çok zaman varsa veya açık havada ise ters olarak, yoksa düz olarak konulmalıdır.</a:t>
            </a:r>
            <a:endParaRPr lang="tr-TR" sz="1600" dirty="0" smtClean="0"/>
          </a:p>
          <a:p>
            <a:pPr algn="just"/>
            <a:r>
              <a:rPr lang="tr-TR" sz="1600" dirty="0" smtClean="0"/>
              <a:t>Menaj takımları (tuzluk ve karabiberlik), tek kişilik masalarda tatlı takımlarının üst ilerisine, karşılıklı iki kişilik masalarda iki kuver arasında orta yan kesime, üç ve dört kişilik masalarda tam ortaya, banket ve yan yana çok kişinin oturduğu yerlerde, yan yana iki kuvere bir takım olmak üzere iki kuver arasına üst ileriye konulmalıdır.</a:t>
            </a:r>
            <a:endParaRPr lang="tr-TR" sz="1600" dirty="0" smtClean="0"/>
          </a:p>
          <a:p>
            <a:pPr algn="just"/>
            <a:r>
              <a:rPr lang="tr-TR" sz="1600" dirty="0" smtClean="0"/>
              <a:t>Son yıllarda, bazı işletmelerde konulmaması yönünde eğilimler olmasına rağmen, kül tablaları, tek kişilik masalarda tatlı takımları ile </a:t>
            </a:r>
            <a:r>
              <a:rPr lang="tr-TR" sz="1600" dirty="0" err="1" smtClean="0"/>
              <a:t>menaj</a:t>
            </a:r>
            <a:r>
              <a:rPr lang="tr-TR" sz="1600" dirty="0" smtClean="0"/>
              <a:t> takımları arasına, iki kişilik asalarda </a:t>
            </a:r>
            <a:r>
              <a:rPr lang="tr-TR" sz="1600" dirty="0" err="1" smtClean="0"/>
              <a:t>menaj</a:t>
            </a:r>
            <a:r>
              <a:rPr lang="tr-TR" sz="1600" dirty="0" smtClean="0"/>
              <a:t> takımlarının iç tarafına, üç ve dört kişilik masalarda masa ortasına,banketlerde </a:t>
            </a:r>
            <a:r>
              <a:rPr lang="tr-TR" sz="1600" dirty="0" err="1" smtClean="0"/>
              <a:t>menaj</a:t>
            </a:r>
            <a:r>
              <a:rPr lang="tr-TR" sz="1600" dirty="0" smtClean="0"/>
              <a:t> kısmının alt kısmına konulmalıdır.</a:t>
            </a:r>
            <a:endParaRPr lang="tr-TR" sz="1600" dirty="0" smtClean="0"/>
          </a:p>
          <a:p>
            <a:pPr algn="just"/>
            <a:r>
              <a:rPr lang="tr-TR" sz="1600" dirty="0" smtClean="0"/>
              <a:t>Şamdan ve/veya çiçek vazosu, çok abartılı ve yüksek olmamalı, </a:t>
            </a:r>
            <a:r>
              <a:rPr lang="tr-TR" sz="1600" dirty="0" err="1" smtClean="0"/>
              <a:t>menaj</a:t>
            </a:r>
            <a:r>
              <a:rPr lang="tr-TR" sz="1600" dirty="0" smtClean="0"/>
              <a:t> takımlarının çevresine, uygun bir yere konulmalıdır.</a:t>
            </a:r>
            <a:endParaRPr lang="tr-TR" sz="1600" dirty="0" smtClean="0"/>
          </a:p>
          <a:p>
            <a:pPr algn="just"/>
            <a:r>
              <a:rPr lang="tr-TR" sz="1600" dirty="0" smtClean="0"/>
              <a:t>Katlanmış peçete, servis tabağının üstüne (yoksa tabak koymak için ayrılmış alana) konulmalıdır.</a:t>
            </a:r>
            <a:endParaRPr lang="tr-TR" sz="1600" dirty="0" smtClean="0"/>
          </a:p>
          <a:p>
            <a:pPr algn="just"/>
            <a:r>
              <a:rPr lang="tr-TR" sz="1600" dirty="0" smtClean="0"/>
              <a:t>Salonda kuver atımında, servis elemanlarının ya her birinin komple kuver koyması veya her elemanın kuverin bir parçasını koyması sistemi ile çalışılmalıdır.</a:t>
            </a:r>
            <a:endParaRPr lang="tr-TR" sz="1600" dirty="0" smtClean="0"/>
          </a:p>
          <a:p>
            <a:pPr algn="just"/>
            <a:r>
              <a:rPr lang="tr-TR" sz="1600" dirty="0" smtClean="0"/>
              <a:t>Servis anında takımların masadan kaldırılmasında, masaya ilave takım atılması ya da yeni kuver açılmasında takımlar, mutlaka üzerine peçete serilmiş bir tepsi/tabak üzerine taşınmalıdır.</a:t>
            </a:r>
            <a:endParaRPr lang="tr-TR" sz="1600" dirty="0" smtClean="0"/>
          </a:p>
          <a:p>
            <a:pPr algn="just"/>
            <a:r>
              <a:rPr lang="tr-TR" sz="1600" dirty="0" smtClean="0"/>
              <a:t>Tüm masalardaki kuverler konulduğunda, kuverlerin hizaları, görünüşleri birbirinin aynı ve görüntüyü bozmayacak şekilde olmalıdır.</a:t>
            </a:r>
            <a:endParaRPr lang="tr-TR" sz="1600" dirty="0" smtClean="0"/>
          </a:p>
          <a:p>
            <a:pPr algn="just"/>
            <a:endParaRPr lang="tr-T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SERVİS BASAMAKLARI</a:t>
            </a:r>
            <a:endParaRPr lang="tr-TR" dirty="0"/>
          </a:p>
        </p:txBody>
      </p:sp>
      <p:sp>
        <p:nvSpPr>
          <p:cNvPr id="3" name="2 İçerik Yer Tutucusu"/>
          <p:cNvSpPr>
            <a:spLocks noGrp="1"/>
          </p:cNvSpPr>
          <p:nvPr>
            <p:ph idx="1"/>
          </p:nvPr>
        </p:nvSpPr>
        <p:spPr>
          <a:xfrm>
            <a:off x="0" y="1554162"/>
            <a:ext cx="9144000" cy="5303838"/>
          </a:xfrm>
        </p:spPr>
        <p:txBody>
          <a:bodyPr>
            <a:normAutofit/>
          </a:bodyPr>
          <a:lstStyle/>
          <a:p>
            <a:pPr algn="just">
              <a:buNone/>
            </a:pPr>
            <a:r>
              <a:rPr lang="tr-TR" sz="1600" dirty="0" smtClean="0"/>
              <a:t>		Servis basamakları, sunulan servis türüne ve restoranın türüne göre farklılaşır. Kimi restoranlarda servis basamaklarının bir kısmı kullanılmamakta ve servis süresi oldukça kısa tutulmaktadır. Özellikle lüks restoranlarda (FDR) ise, servis basamaklarının tümü uygulanmakta, servis süresi uzun süreleri bulmaktadır. Servis basamakları aşağıdaki şekilde sıralanabilir:</a:t>
            </a:r>
            <a:endParaRPr lang="tr-TR" sz="1600" dirty="0" smtClean="0"/>
          </a:p>
          <a:p>
            <a:pPr lvl="1" algn="just">
              <a:buFont typeface="+mj-lt"/>
              <a:buAutoNum type="arabicPeriod"/>
            </a:pPr>
            <a:r>
              <a:rPr lang="tr-TR" sz="1600" dirty="0" smtClean="0"/>
              <a:t>Konukların karşılanması</a:t>
            </a:r>
            <a:endParaRPr lang="tr-TR" sz="1600" dirty="0" smtClean="0"/>
          </a:p>
          <a:p>
            <a:pPr lvl="1" algn="just">
              <a:buFont typeface="+mj-lt"/>
              <a:buAutoNum type="arabicPeriod"/>
            </a:pPr>
            <a:r>
              <a:rPr lang="tr-TR" sz="1600" dirty="0" smtClean="0"/>
              <a:t>Konukların yerlerine oturtulması </a:t>
            </a:r>
            <a:endParaRPr lang="tr-TR" sz="1600" dirty="0" smtClean="0"/>
          </a:p>
          <a:p>
            <a:pPr lvl="1" algn="just">
              <a:buFont typeface="+mj-lt"/>
              <a:buAutoNum type="arabicPeriod"/>
            </a:pPr>
            <a:r>
              <a:rPr lang="tr-TR" sz="1600" dirty="0" smtClean="0"/>
              <a:t>Mönü tanıtımı </a:t>
            </a:r>
            <a:endParaRPr lang="tr-TR" sz="1600" dirty="0" smtClean="0"/>
          </a:p>
          <a:p>
            <a:pPr lvl="1" algn="just">
              <a:buFont typeface="+mj-lt"/>
              <a:buAutoNum type="arabicPeriod"/>
            </a:pPr>
            <a:r>
              <a:rPr lang="tr-TR" sz="1600" dirty="0" smtClean="0"/>
              <a:t>Sipariş alınması</a:t>
            </a:r>
            <a:endParaRPr lang="tr-TR" sz="1600" dirty="0" smtClean="0"/>
          </a:p>
          <a:p>
            <a:pPr lvl="1" algn="just">
              <a:buFont typeface="+mj-lt"/>
              <a:buAutoNum type="arabicPeriod"/>
            </a:pPr>
            <a:r>
              <a:rPr lang="tr-TR" sz="1600" dirty="0" smtClean="0"/>
              <a:t>Siparişin “yer belirleme sistem”ine göre yazılması</a:t>
            </a:r>
            <a:endParaRPr lang="tr-TR" sz="1600" dirty="0" smtClean="0"/>
          </a:p>
          <a:p>
            <a:pPr lvl="1" algn="just">
              <a:buFont typeface="+mj-lt"/>
              <a:buAutoNum type="arabicPeriod"/>
            </a:pPr>
            <a:r>
              <a:rPr lang="tr-TR" sz="1600" dirty="0" smtClean="0"/>
              <a:t>Siparişin mutfağa iletilmesi</a:t>
            </a:r>
            <a:endParaRPr lang="tr-TR" sz="1600" dirty="0" smtClean="0"/>
          </a:p>
          <a:p>
            <a:pPr lvl="1" algn="just">
              <a:buFont typeface="+mj-lt"/>
              <a:buAutoNum type="arabicPeriod"/>
            </a:pPr>
            <a:r>
              <a:rPr lang="tr-TR" sz="1600" dirty="0" smtClean="0"/>
              <a:t>Mutfaktan hazırlanan siparişin alınması</a:t>
            </a:r>
            <a:endParaRPr lang="tr-TR" sz="1600" dirty="0" smtClean="0"/>
          </a:p>
          <a:p>
            <a:pPr lvl="1" algn="just">
              <a:buFont typeface="+mj-lt"/>
              <a:buAutoNum type="arabicPeriod"/>
            </a:pPr>
            <a:r>
              <a:rPr lang="tr-TR" sz="1600" dirty="0" smtClean="0"/>
              <a:t>Siparişlerin servisi</a:t>
            </a:r>
            <a:endParaRPr lang="tr-TR" sz="1600" dirty="0" smtClean="0"/>
          </a:p>
          <a:p>
            <a:pPr lvl="1" algn="just">
              <a:buFont typeface="+mj-lt"/>
              <a:buAutoNum type="arabicPeriod"/>
            </a:pPr>
            <a:r>
              <a:rPr lang="tr-TR" sz="1600" dirty="0" smtClean="0"/>
              <a:t>Masa kontrolü</a:t>
            </a:r>
            <a:endParaRPr lang="tr-TR" sz="1600" dirty="0" smtClean="0"/>
          </a:p>
          <a:p>
            <a:pPr lvl="1" algn="just">
              <a:buFont typeface="+mj-lt"/>
              <a:buAutoNum type="arabicPeriod"/>
            </a:pPr>
            <a:r>
              <a:rPr lang="tr-TR" sz="1600" dirty="0" smtClean="0"/>
              <a:t>Kirli tabakların toplanması</a:t>
            </a:r>
            <a:endParaRPr lang="tr-TR" sz="1600" dirty="0" smtClean="0"/>
          </a:p>
          <a:p>
            <a:pPr lvl="1" algn="just">
              <a:buFont typeface="+mj-lt"/>
              <a:buAutoNum type="arabicPeriod"/>
            </a:pPr>
            <a:r>
              <a:rPr lang="tr-TR" sz="1600" dirty="0" smtClean="0"/>
              <a:t>Hesabın alınıp, konukların uğurlanması</a:t>
            </a:r>
            <a:endParaRPr lang="tr-T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640"/>
            <a:ext cx="9144000" cy="6669360"/>
          </a:xfrm>
        </p:spPr>
        <p:txBody>
          <a:bodyPr>
            <a:normAutofit/>
          </a:bodyPr>
          <a:lstStyle/>
          <a:p>
            <a:pPr algn="just">
              <a:buNone/>
            </a:pPr>
            <a:r>
              <a:rPr lang="tr-TR" sz="1600" b="1" dirty="0" smtClean="0"/>
              <a:t>	Konukların Karşılanması</a:t>
            </a:r>
            <a:endParaRPr lang="tr-TR" sz="1600" b="1" dirty="0" smtClean="0"/>
          </a:p>
          <a:p>
            <a:pPr algn="just">
              <a:buNone/>
            </a:pPr>
            <a:r>
              <a:rPr lang="tr-TR" sz="1600" b="1" dirty="0" smtClean="0"/>
              <a:t>		</a:t>
            </a:r>
            <a:r>
              <a:rPr lang="tr-TR" sz="1600" dirty="0" smtClean="0"/>
              <a:t>Konukların ilk temasları, genellikle ya </a:t>
            </a:r>
            <a:r>
              <a:rPr lang="tr-TR" sz="1600" dirty="0" err="1" smtClean="0"/>
              <a:t>maitre</a:t>
            </a:r>
            <a:r>
              <a:rPr lang="tr-TR" sz="1600" dirty="0" smtClean="0"/>
              <a:t> </a:t>
            </a:r>
            <a:r>
              <a:rPr lang="tr-TR" sz="1600" dirty="0" err="1" smtClean="0"/>
              <a:t>d’hotel</a:t>
            </a:r>
            <a:r>
              <a:rPr lang="tr-TR" sz="1600" dirty="0" smtClean="0"/>
              <a:t> ile ya da </a:t>
            </a:r>
            <a:r>
              <a:rPr lang="tr-TR" sz="1600" dirty="0" err="1" smtClean="0"/>
              <a:t>host</a:t>
            </a:r>
            <a:r>
              <a:rPr lang="tr-TR" sz="1600" dirty="0" smtClean="0"/>
              <a:t>/hostes ile olur. Bu kişiler konukları karşılar ve yerlerine oturmalarında yardımcı olurlar. Konukların karşılanmasında yapılanlar:</a:t>
            </a:r>
            <a:endParaRPr lang="tr-TR" sz="1600" dirty="0" smtClean="0"/>
          </a:p>
          <a:p>
            <a:pPr lvl="2" algn="just">
              <a:buFont typeface="+mj-lt"/>
              <a:buAutoNum type="arabicPeriod"/>
            </a:pPr>
            <a:r>
              <a:rPr lang="tr-TR" sz="1600" dirty="0" smtClean="0"/>
              <a:t>Öncelikle gülümsenmelidir.</a:t>
            </a:r>
            <a:endParaRPr lang="tr-TR" sz="1600" dirty="0" smtClean="0"/>
          </a:p>
          <a:p>
            <a:pPr lvl="2" algn="just">
              <a:buFont typeface="+mj-lt"/>
              <a:buAutoNum type="arabicPeriod"/>
            </a:pPr>
            <a:r>
              <a:rPr lang="tr-TR" sz="1600" dirty="0" smtClean="0"/>
              <a:t>Günün saatine uygun selamlama cümlesi söylenir.</a:t>
            </a:r>
            <a:endParaRPr lang="tr-TR" sz="1600" dirty="0" smtClean="0"/>
          </a:p>
          <a:p>
            <a:pPr lvl="2" algn="just">
              <a:buFont typeface="+mj-lt"/>
              <a:buAutoNum type="arabicPeriod"/>
            </a:pPr>
            <a:r>
              <a:rPr lang="tr-TR" sz="1600" dirty="0" smtClean="0"/>
              <a:t>Konukların palto ve ceketleri ile paketlerine yardımcı olunur.</a:t>
            </a:r>
            <a:endParaRPr lang="tr-TR" sz="1600" dirty="0" smtClean="0"/>
          </a:p>
          <a:p>
            <a:pPr algn="just">
              <a:buNone/>
            </a:pPr>
            <a:r>
              <a:rPr lang="tr-TR" sz="2000" dirty="0" smtClean="0"/>
              <a:t>		</a:t>
            </a:r>
            <a:r>
              <a:rPr lang="tr-TR" sz="1600" dirty="0" smtClean="0"/>
              <a:t>Konuklara mutlaka rezervasyonlarının olup olmadığı sorulmalıdır. Rezervasyonu olan konuklar, kendilerine ayrılmış bulunan masalara yönlendirilmeli, rezervasyonsuz konuklar ise duruma göre ya boş olan masalara alınmalı, ya da bara alınarak masalarının hazırlanması sağlanmalıdır.</a:t>
            </a:r>
            <a:endParaRPr lang="tr-TR" sz="1600" dirty="0" smtClean="0"/>
          </a:p>
          <a:p>
            <a:pPr algn="just">
              <a:buNone/>
            </a:pPr>
            <a:r>
              <a:rPr lang="tr-TR" sz="1600" dirty="0" smtClean="0"/>
              <a:t>	</a:t>
            </a:r>
            <a:r>
              <a:rPr lang="tr-TR" sz="1600" b="1" dirty="0" smtClean="0"/>
              <a:t>Konukların Yerlerine Oturtulması</a:t>
            </a:r>
            <a:endParaRPr lang="tr-TR" sz="1600" b="1" dirty="0" smtClean="0"/>
          </a:p>
          <a:p>
            <a:pPr lvl="1" algn="just">
              <a:buFont typeface="+mj-lt"/>
              <a:buAutoNum type="arabicPeriod"/>
            </a:pPr>
            <a:r>
              <a:rPr lang="tr-TR" sz="1600" dirty="0" smtClean="0"/>
              <a:t>Bayanları baylardan, yaşlı bayanları ise genç bayanlardan önce yerlerine oturtmak gerekir.</a:t>
            </a:r>
            <a:endParaRPr lang="tr-TR" sz="1600" dirty="0" smtClean="0"/>
          </a:p>
          <a:p>
            <a:pPr lvl="1" algn="just">
              <a:buFont typeface="+mj-lt"/>
              <a:buAutoNum type="arabicPeriod"/>
            </a:pPr>
            <a:r>
              <a:rPr lang="tr-TR" sz="1600" dirty="0" smtClean="0"/>
              <a:t>Bayanlara, her zaman en iyi manzaralı yerler verilir.</a:t>
            </a:r>
            <a:endParaRPr lang="tr-TR" sz="1600" dirty="0" smtClean="0"/>
          </a:p>
          <a:p>
            <a:pPr lvl="1" algn="just">
              <a:buFont typeface="+mj-lt"/>
              <a:buAutoNum type="arabicPeriod"/>
            </a:pPr>
            <a:r>
              <a:rPr lang="tr-TR" sz="1600" dirty="0" smtClean="0"/>
              <a:t>Oturtulduktan bir süre sonra konukların yanına yaklaşılır. Gülümseme ve selamlama yapılır, davranışlarla onlara önemli oldukları ve orada bulunmalarından dolayı mutluluk duyulduğunu belli etmek gerekir.</a:t>
            </a:r>
            <a:endParaRPr lang="tr-TR" sz="1600" dirty="0" smtClean="0"/>
          </a:p>
          <a:p>
            <a:pPr lvl="1" algn="just">
              <a:buFont typeface="+mj-lt"/>
              <a:buAutoNum type="arabicPeriod"/>
            </a:pPr>
            <a:r>
              <a:rPr lang="tr-TR" sz="1600" dirty="0" smtClean="0"/>
              <a:t>Bir kokteyl veya içecek başka bir şey önerilir. Öneriler, içeceğin ismiyle yapılır ve basitçe “bir şey içer misiniz?” diye sorulur.</a:t>
            </a:r>
            <a:endParaRPr lang="tr-TR" sz="1600" dirty="0" smtClean="0"/>
          </a:p>
          <a:p>
            <a:pPr lvl="1" algn="just">
              <a:buFont typeface="+mj-lt"/>
              <a:buAutoNum type="arabicPeriod"/>
            </a:pPr>
            <a:r>
              <a:rPr lang="tr-TR" sz="1600" dirty="0" smtClean="0"/>
              <a:t>İçecek siparişleri alınır.</a:t>
            </a:r>
            <a:endParaRPr lang="tr-TR" sz="1600" dirty="0" smtClean="0"/>
          </a:p>
          <a:p>
            <a:pPr lvl="1" algn="just">
              <a:buFont typeface="+mj-lt"/>
              <a:buAutoNum type="arabicPeriod"/>
            </a:pPr>
            <a:r>
              <a:rPr lang="tr-TR" sz="1600" dirty="0" smtClean="0"/>
              <a:t>Her konuğa, öncelik bayanlarda olmak üzere mönüler verilir.</a:t>
            </a:r>
            <a:endParaRPr lang="tr-TR" sz="1600" dirty="0" smtClean="0"/>
          </a:p>
          <a:p>
            <a:pPr lvl="1" algn="just">
              <a:buFont typeface="+mj-lt"/>
              <a:buAutoNum type="arabicPeriod"/>
            </a:pPr>
            <a:r>
              <a:rPr lang="tr-TR" sz="1600" dirty="0" smtClean="0"/>
              <a:t>Kimi işletmelerde spesiyaller, mönüler verildikten sonra tanıtılır. </a:t>
            </a:r>
            <a:endParaRPr lang="tr-TR" sz="1600" dirty="0" smtClean="0"/>
          </a:p>
          <a:p>
            <a:pPr lvl="1" algn="just">
              <a:buFont typeface="+mj-lt"/>
              <a:buAutoNum type="arabicPeriod"/>
            </a:pPr>
            <a:r>
              <a:rPr lang="tr-TR" sz="1600" dirty="0" smtClean="0"/>
              <a:t>Sessizce ve göze batmadan çatal-kaşık-bıçak ve tabak takımları tamamlanır.</a:t>
            </a:r>
            <a:endParaRPr lang="tr-TR" sz="1600" dirty="0" smtClean="0"/>
          </a:p>
          <a:p>
            <a:pPr lvl="1" algn="just">
              <a:buFont typeface="+mj-lt"/>
              <a:buAutoNum type="arabicPeriod"/>
            </a:pPr>
            <a:r>
              <a:rPr lang="tr-TR" sz="1600" dirty="0" smtClean="0"/>
              <a:t>Her konuğa soğuk su servisi yapılır.</a:t>
            </a:r>
            <a:endParaRPr lang="tr-TR" sz="1600" dirty="0" smtClean="0"/>
          </a:p>
          <a:p>
            <a:pPr lvl="1" algn="just">
              <a:buFont typeface="+mj-lt"/>
              <a:buAutoNum type="arabicPeriod"/>
            </a:pPr>
            <a:r>
              <a:rPr lang="tr-TR" sz="1600" dirty="0" smtClean="0"/>
              <a:t>Kokteyl ve içki siparişleri ilgili noktalara (servis bar) iletilir.</a:t>
            </a:r>
            <a:endParaRPr lang="tr-TR" sz="1600" dirty="0" smtClean="0"/>
          </a:p>
          <a:p>
            <a:pPr lvl="1" algn="just">
              <a:buFont typeface="+mj-lt"/>
              <a:buAutoNum type="arabicPeriod"/>
            </a:pPr>
            <a:endParaRPr lang="tr-TR" sz="1600" dirty="0" smtClean="0"/>
          </a:p>
          <a:p>
            <a:pPr lvl="2" algn="just">
              <a:buNone/>
            </a:pPr>
            <a:endParaRPr lang="tr-TR" sz="1600" dirty="0" smtClean="0"/>
          </a:p>
          <a:p>
            <a:pPr lvl="2" algn="just">
              <a:buNone/>
            </a:pPr>
            <a:endParaRPr lang="tr-TR" sz="1600" b="1" dirty="0" smtClean="0"/>
          </a:p>
          <a:p>
            <a:pPr lvl="2" algn="just">
              <a:buNone/>
            </a:pPr>
            <a:endParaRPr lang="tr-TR"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Mönünün Tanıtımı</a:t>
            </a:r>
            <a:endParaRPr lang="tr-TR" sz="1600" b="1" dirty="0" smtClean="0"/>
          </a:p>
          <a:p>
            <a:pPr lvl="2" algn="just">
              <a:buFont typeface="+mj-lt"/>
              <a:buAutoNum type="arabicPeriod"/>
            </a:pPr>
            <a:r>
              <a:rPr lang="tr-TR" sz="1600" dirty="0" smtClean="0"/>
              <a:t>Kokteyl ve içecek siparişleriyle dönülür ve kızarmış ekmek ile tereyağı servisi yapılır.</a:t>
            </a:r>
            <a:endParaRPr lang="tr-TR" sz="1600" dirty="0" smtClean="0"/>
          </a:p>
          <a:p>
            <a:pPr lvl="2" algn="just">
              <a:buFont typeface="+mj-lt"/>
              <a:buAutoNum type="arabicPeriod"/>
            </a:pPr>
            <a:r>
              <a:rPr lang="tr-TR" sz="1600" dirty="0" smtClean="0"/>
              <a:t>Eğer konuklar siparişe hazır görünüyorlarsa, masanın yanında durulur.</a:t>
            </a:r>
            <a:endParaRPr lang="tr-TR" sz="1600" dirty="0" smtClean="0"/>
          </a:p>
          <a:p>
            <a:pPr lvl="2" algn="just">
              <a:buFont typeface="+mj-lt"/>
              <a:buAutoNum type="arabicPeriod"/>
            </a:pPr>
            <a:r>
              <a:rPr lang="tr-TR" sz="1600" dirty="0" smtClean="0"/>
              <a:t>Zemin üzerinde dik vaziyette ve iki ayak yere basar vaziyette durulur. </a:t>
            </a:r>
            <a:endParaRPr lang="tr-TR" sz="1600" dirty="0" smtClean="0"/>
          </a:p>
          <a:p>
            <a:pPr lvl="2" algn="just">
              <a:buFont typeface="+mj-lt"/>
              <a:buAutoNum type="arabicPeriod"/>
            </a:pPr>
            <a:r>
              <a:rPr lang="tr-TR" sz="1600" dirty="0" smtClean="0"/>
              <a:t>Mönü ve spesiyaller şevkli bir şekilde açıklanır.</a:t>
            </a:r>
            <a:endParaRPr lang="tr-TR" sz="1600" dirty="0" smtClean="0"/>
          </a:p>
          <a:p>
            <a:pPr lvl="2" algn="just">
              <a:buFont typeface="+mj-lt"/>
              <a:buAutoNum type="arabicPeriod"/>
            </a:pPr>
            <a:r>
              <a:rPr lang="tr-TR" sz="1600" dirty="0" smtClean="0"/>
              <a:t>Siparişler sorulur. Tepsi kullanılıyorsa belin sol tarafına yaslanır.</a:t>
            </a:r>
            <a:endParaRPr lang="tr-TR" sz="1600" dirty="0" smtClean="0"/>
          </a:p>
          <a:p>
            <a:pPr lvl="2" algn="just">
              <a:buFont typeface="+mj-lt"/>
              <a:buAutoNum type="arabicPeriod"/>
            </a:pPr>
            <a:r>
              <a:rPr lang="tr-TR" sz="1600" dirty="0" smtClean="0"/>
              <a:t>Adisyon tepsinin üzerine koyularak doldurulur.</a:t>
            </a:r>
            <a:endParaRPr lang="tr-TR" sz="1600" dirty="0" smtClean="0"/>
          </a:p>
          <a:p>
            <a:pPr lvl="2" algn="just">
              <a:buFont typeface="+mj-lt"/>
              <a:buAutoNum type="arabicPeriod"/>
            </a:pPr>
            <a:r>
              <a:rPr lang="tr-TR" sz="1600" dirty="0" smtClean="0"/>
              <a:t>Eğer tepsi kullanılmıyorsa, defter sol ele alınır ve sağ el ile yazılır. Servis elemanı eğer solak ise, tam tersi şekilde siparişleri yazabilir. Elde düzgün katlanmış ve temiz bir peçete bulunabilir.</a:t>
            </a:r>
            <a:endParaRPr lang="tr-TR" sz="1600" dirty="0" smtClean="0"/>
          </a:p>
          <a:p>
            <a:pPr lvl="2" algn="just">
              <a:buFont typeface="+mj-lt"/>
              <a:buAutoNum type="arabicPeriod"/>
            </a:pPr>
            <a:r>
              <a:rPr lang="tr-TR" sz="1600" dirty="0" smtClean="0"/>
              <a:t>Konuklar sipariş vermeye hazır olabilirler ya da biraz daha açıklama isteyebilirler. Servis elemanları mönüyü tam olarak, telaffuzunu, her yemeğin tanımını, içeriğini ve pişirme şekillerini bilmek zorundadırlar.</a:t>
            </a:r>
            <a:endParaRPr lang="tr-TR" sz="1600" dirty="0" smtClean="0"/>
          </a:p>
          <a:p>
            <a:pPr lvl="2" algn="just">
              <a:buFont typeface="+mj-lt"/>
              <a:buAutoNum type="arabicPeriod"/>
            </a:pPr>
            <a:r>
              <a:rPr lang="tr-TR" sz="1600" dirty="0" smtClean="0"/>
              <a:t>Konuk soruları dürüstçe cevaplandırmalı, ama asla mönü içindeki yemekler kötülenmemelidir. Politikalar ışığında tavsiyelerde bulunulmalı ve spesiyaller her fırsatta satılmaya çalışılmalıdır. Konukların yeterli vakti varsa, </a:t>
            </a:r>
            <a:r>
              <a:rPr lang="tr-TR" sz="1600" dirty="0" err="1" smtClean="0"/>
              <a:t>French</a:t>
            </a:r>
            <a:r>
              <a:rPr lang="tr-TR" sz="1600" dirty="0" smtClean="0"/>
              <a:t> servis ile sunulabilecek yemekler satılmaya çalışılmalıdır.</a:t>
            </a:r>
            <a:endParaRPr lang="tr-TR"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692696"/>
            <a:ext cx="8686800" cy="5387429"/>
          </a:xfrm>
        </p:spPr>
        <p:txBody>
          <a:bodyPr>
            <a:normAutofit/>
          </a:bodyPr>
          <a:lstStyle/>
          <a:p>
            <a:pPr algn="just">
              <a:buNone/>
            </a:pPr>
            <a:r>
              <a:rPr lang="tr-TR" sz="1600" b="1" dirty="0" smtClean="0"/>
              <a:t>	Siparişlerin Alınması</a:t>
            </a:r>
            <a:endParaRPr lang="tr-TR" sz="1200" dirty="0" smtClean="0"/>
          </a:p>
          <a:p>
            <a:pPr lvl="1" algn="just">
              <a:buFont typeface="+mj-lt"/>
              <a:buAutoNum type="arabicPeriod"/>
            </a:pPr>
            <a:r>
              <a:rPr lang="tr-TR" sz="1600" dirty="0" smtClean="0"/>
              <a:t>Bütün masa için sipariş veren bir ev sahibi yoksa önce bayanların siparişleri yazılır.</a:t>
            </a:r>
            <a:endParaRPr lang="tr-TR" sz="1600" dirty="0" smtClean="0"/>
          </a:p>
          <a:p>
            <a:pPr lvl="1" algn="just">
              <a:buFont typeface="+mj-lt"/>
              <a:buAutoNum type="arabicPeriod"/>
            </a:pPr>
            <a:r>
              <a:rPr lang="tr-TR" sz="1600" dirty="0" smtClean="0"/>
              <a:t>Masa, sipariş alınan konuğun sağında durularak dönülür.</a:t>
            </a:r>
            <a:endParaRPr lang="tr-TR" sz="1600" dirty="0" smtClean="0"/>
          </a:p>
          <a:p>
            <a:pPr lvl="1" algn="just">
              <a:buFont typeface="+mj-lt"/>
              <a:buAutoNum type="arabicPeriod"/>
            </a:pPr>
            <a:r>
              <a:rPr lang="tr-TR" sz="1600" dirty="0" smtClean="0"/>
              <a:t>Hızlı ve nazik bir şekilde hareket edilir. </a:t>
            </a:r>
            <a:endParaRPr lang="tr-TR" sz="1600" dirty="0" smtClean="0"/>
          </a:p>
          <a:p>
            <a:pPr lvl="1" algn="just">
              <a:buFont typeface="+mj-lt"/>
              <a:buAutoNum type="arabicPeriod"/>
            </a:pPr>
            <a:r>
              <a:rPr lang="tr-TR" sz="1600" dirty="0" smtClean="0"/>
              <a:t>Konuşma tonu kullanılır. Ne servis elemanı bağırmalı, ne de konuğu bağırtmalı, bunun yerine konuğa yaklaşılmalı ve siparişler tekrar edilip konukların onaylanması veya düzeltilmesi sağlanmalıdır.</a:t>
            </a:r>
            <a:endParaRPr lang="tr-TR" sz="1600" dirty="0" smtClean="0"/>
          </a:p>
          <a:p>
            <a:pPr lvl="1" algn="just">
              <a:buFont typeface="+mj-lt"/>
              <a:buAutoNum type="arabicPeriod"/>
            </a:pPr>
            <a:r>
              <a:rPr lang="tr-TR" sz="1600" dirty="0" smtClean="0"/>
              <a:t>Altı ya da daha kalabalık kişiden oluşan gruplarda, bir bayandan (en yaşlı olan) başlanır ve tüm masa sırasıyla yaş ve cinsiyet ayrımı gözetmeksizin saat yönünde dönülür.</a:t>
            </a:r>
            <a:endParaRPr lang="tr-TR" sz="1600" dirty="0" smtClean="0"/>
          </a:p>
          <a:p>
            <a:pPr lvl="1" algn="just">
              <a:buFont typeface="+mj-lt"/>
              <a:buAutoNum type="arabicPeriod"/>
            </a:pPr>
            <a:r>
              <a:rPr lang="tr-TR" sz="1600" dirty="0" smtClean="0"/>
              <a:t>Altı ya da daha az kişiden oluşan gruplarda, önce bayanların ve çocukların, daha sonra erkeklerin siparişleri alınır.</a:t>
            </a:r>
            <a:endParaRPr lang="tr-TR" sz="1600" dirty="0" smtClean="0"/>
          </a:p>
          <a:p>
            <a:pPr lvl="1" algn="just">
              <a:buFont typeface="+mj-lt"/>
              <a:buAutoNum type="arabicPeriod"/>
            </a:pPr>
            <a:r>
              <a:rPr lang="tr-TR" sz="1600" dirty="0" smtClean="0"/>
              <a:t>İki kişilik resmi yemeklerde erkeğe yönelmek gerekebilir. Bayan siparişini ona iletmiş olabilir, aksi durumda önce bayanın siparişi alınır.</a:t>
            </a:r>
            <a:endParaRPr lang="tr-TR" sz="1600" dirty="0" smtClean="0"/>
          </a:p>
          <a:p>
            <a:pPr lvl="1" algn="just">
              <a:buFont typeface="+mj-lt"/>
              <a:buAutoNum type="arabicPeriod"/>
            </a:pPr>
            <a:r>
              <a:rPr lang="tr-TR" sz="1600" dirty="0" smtClean="0"/>
              <a:t>Büyük gruplarda ev sahibi varsa, tüm grup için o yemek siparişini verebilir. Eğer ev sahibi bütün grubun siparişini veremiyorsa, onun sağında oturan kişiden (şeref konuğu) başlanır ve saatin tersi yönünde masa dönülerek, en son ev sahibinin siparişi alınır (yaş ve cinsiyet farkı gözetilmeden).</a:t>
            </a:r>
            <a:endParaRPr lang="tr-TR"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Siparişlerin Yazılması</a:t>
            </a:r>
            <a:endParaRPr lang="tr-TR" sz="1600" b="1" dirty="0" smtClean="0"/>
          </a:p>
          <a:p>
            <a:pPr lvl="2" algn="just">
              <a:buFont typeface="+mj-lt"/>
              <a:buAutoNum type="arabicPeriod"/>
            </a:pPr>
            <a:r>
              <a:rPr lang="tr-TR" sz="1600" dirty="0" smtClean="0"/>
              <a:t>Temiz, düzenli ve okunaklı yazılması gerekir.</a:t>
            </a:r>
            <a:endParaRPr lang="tr-TR" sz="1600" dirty="0" smtClean="0"/>
          </a:p>
          <a:p>
            <a:pPr lvl="2" algn="just">
              <a:buFont typeface="+mj-lt"/>
              <a:buAutoNum type="arabicPeriod"/>
            </a:pPr>
            <a:r>
              <a:rPr lang="tr-TR" sz="1600" dirty="0" smtClean="0"/>
              <a:t>Siparişle ilgili tüm bilgiler eksiksiz olarak yazılmalıdır (pişirme derecesi, istenilen soslar).</a:t>
            </a:r>
            <a:endParaRPr lang="tr-TR" sz="1600" dirty="0" smtClean="0"/>
          </a:p>
          <a:p>
            <a:pPr lvl="2" algn="just">
              <a:buFont typeface="+mj-lt"/>
              <a:buAutoNum type="arabicPeriod"/>
            </a:pPr>
            <a:r>
              <a:rPr lang="tr-TR" sz="1600" dirty="0" smtClean="0"/>
              <a:t>Bir şekilde kimin ne istediği not edilmelidir. Böylece servis sırasında konuklara ne yedikleri (kimin ne sipariş verdiği) sorulmak zorunda kalınmaz. Aşağıda açıklayacağımız “yer belirleme sistemi” yararlı olacaktır.</a:t>
            </a:r>
            <a:endParaRPr lang="tr-TR" sz="1600" dirty="0" smtClean="0"/>
          </a:p>
          <a:p>
            <a:pPr lvl="2" algn="just">
              <a:buFont typeface="+mj-lt"/>
              <a:buAutoNum type="arabicPeriod"/>
            </a:pPr>
            <a:r>
              <a:rPr lang="tr-TR" sz="1600" dirty="0" smtClean="0"/>
              <a:t>Bütün restoran genelinde kullanılacak bir yer belirleme sistemi uygulanmalıdır.</a:t>
            </a:r>
            <a:endParaRPr lang="tr-TR" sz="1600" dirty="0" smtClean="0"/>
          </a:p>
          <a:p>
            <a:pPr lvl="2" algn="just">
              <a:buFont typeface="+mj-lt"/>
              <a:buAutoNum type="arabicPeriod"/>
            </a:pPr>
            <a:r>
              <a:rPr lang="tr-TR" sz="1600" dirty="0" smtClean="0"/>
              <a:t>Bayanların siparişleri herhangi bir şekilde (örneğin daire içine alınarak) işaretlenmelidir. Çünkü, ilk olarak onların servisleri yapılacaktır.</a:t>
            </a:r>
            <a:endParaRPr lang="tr-TR" sz="1600" dirty="0" smtClean="0"/>
          </a:p>
          <a:p>
            <a:pPr lvl="2" algn="just">
              <a:buFont typeface="+mj-lt"/>
              <a:buAutoNum type="arabicPeriod"/>
            </a:pPr>
            <a:r>
              <a:rPr lang="tr-TR" sz="1600" dirty="0" smtClean="0"/>
              <a:t>Birinci ve ikinci iştah açıcılar belirtilerek, servis sıralarının doğru yapılması sağlanmalıdır.</a:t>
            </a:r>
            <a:endParaRPr lang="tr-TR" sz="1600" dirty="0" smtClean="0"/>
          </a:p>
          <a:p>
            <a:pPr lvl="2" algn="just">
              <a:buFont typeface="+mj-lt"/>
              <a:buAutoNum type="arabicPeriod"/>
            </a:pPr>
            <a:r>
              <a:rPr lang="tr-TR" sz="1600" dirty="0" smtClean="0"/>
              <a:t>Konukların siparişleri, adisyonlara işletme kurallarına ve politikalarına uygun bir şekilde işlenmelidir.</a:t>
            </a:r>
            <a:endParaRPr lang="tr-TR"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64488" cy="6093296"/>
          </a:xfrm>
        </p:spPr>
        <p:txBody>
          <a:bodyPr>
            <a:normAutofit/>
          </a:bodyPr>
          <a:lstStyle/>
          <a:p>
            <a:pPr algn="just">
              <a:buNone/>
            </a:pPr>
            <a:r>
              <a:rPr lang="tr-TR" sz="1600" b="1" dirty="0" smtClean="0"/>
              <a:t>	Yer Belirleme Sistemi</a:t>
            </a:r>
            <a:endParaRPr lang="tr-TR" sz="1600" b="1" dirty="0" smtClean="0"/>
          </a:p>
          <a:p>
            <a:pPr algn="just">
              <a:buNone/>
            </a:pPr>
            <a:r>
              <a:rPr lang="tr-TR" sz="1600" b="1" dirty="0" smtClean="0"/>
              <a:t>		</a:t>
            </a:r>
            <a:r>
              <a:rPr lang="tr-TR" sz="1600" dirty="0" smtClean="0"/>
              <a:t>Kimin ne aldığını (yediğini) belirlememizi sağlayan sistematik bir metottur. Öncelikle restoran yapısına uygun bir referans noktası seçilir (mutfak, kapı, bar vs.). Daha sonra, bu referans noktasına en yakın veya en uzak sandalye 1 numara olarak belirlenir. Her masadaki 1 numaralı sandalyeden başlanarak tüm sandalyeler, saat yönünde sırasıyla numaralandırılır. Böylece aynı restoranda çalışan bütün servis elemanları, her masaya sipariş getirebilirler. Servis elemanlarının yardımlaşması ve acil durumlarda istasyonlar arası personel kaydırmaları rahatlıkla sağlanabilir. </a:t>
            </a:r>
            <a:endParaRPr lang="tr-TR" sz="1600" dirty="0" smtClean="0"/>
          </a:p>
          <a:p>
            <a:pPr algn="just">
              <a:buNone/>
            </a:pPr>
            <a:endParaRPr lang="tr-TR" sz="1600" b="1" dirty="0" smtClean="0"/>
          </a:p>
          <a:p>
            <a:pPr algn="just">
              <a:buNone/>
            </a:pPr>
            <a:r>
              <a:rPr lang="tr-TR" sz="1600" b="1" dirty="0" smtClean="0"/>
              <a:t>	Siparişlerin Mutfağa İletilmesi </a:t>
            </a:r>
            <a:endParaRPr lang="tr-TR" sz="1600" b="1" dirty="0" smtClean="0"/>
          </a:p>
          <a:p>
            <a:pPr algn="just">
              <a:buNone/>
            </a:pPr>
            <a:r>
              <a:rPr lang="tr-TR" sz="1600" b="1" dirty="0" smtClean="0"/>
              <a:t>		</a:t>
            </a:r>
            <a:r>
              <a:rPr lang="tr-TR" sz="1600" dirty="0" smtClean="0"/>
              <a:t>Siparişler mutfağa üç türlü iletilirler: sözle, yazılı olarak veya elektronik sistemle. Günümüz restoranlarında daha çok yazılı sistem kullanılmaktadır. Bu bildiğimiz anlamda adisyon defterinin kullanılmasını gerektirmektedir. Genellikle dört nüshalı adisyonlar kullanılır:</a:t>
            </a:r>
            <a:endParaRPr lang="tr-TR" sz="1600" dirty="0" smtClean="0"/>
          </a:p>
          <a:p>
            <a:pPr lvl="2" algn="just"/>
            <a:r>
              <a:rPr lang="tr-TR" sz="1600" dirty="0" smtClean="0"/>
              <a:t>Bir nüsha servis elemanında kalır,</a:t>
            </a:r>
            <a:endParaRPr lang="tr-TR" sz="1600" dirty="0" smtClean="0"/>
          </a:p>
          <a:p>
            <a:pPr lvl="2" algn="just"/>
            <a:r>
              <a:rPr lang="tr-TR" sz="1600" dirty="0" smtClean="0"/>
              <a:t>İkinci nüsha mutfak içindir,</a:t>
            </a:r>
            <a:endParaRPr lang="tr-TR" sz="1600" dirty="0" smtClean="0"/>
          </a:p>
          <a:p>
            <a:pPr lvl="2" algn="just"/>
            <a:r>
              <a:rPr lang="tr-TR" sz="1600" dirty="0" smtClean="0"/>
              <a:t>Üçüncü nüsha bar içindir,</a:t>
            </a:r>
            <a:endParaRPr lang="tr-TR" sz="1600" dirty="0" smtClean="0"/>
          </a:p>
          <a:p>
            <a:pPr lvl="2" algn="just"/>
            <a:r>
              <a:rPr lang="tr-TR" sz="1600" dirty="0" smtClean="0"/>
              <a:t>Dördüncü nüsha kasiyer içindir.</a:t>
            </a:r>
            <a:endParaRPr lang="tr-TR" sz="1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196752"/>
            <a:ext cx="8686800" cy="4883373"/>
          </a:xfrm>
        </p:spPr>
        <p:txBody>
          <a:bodyPr/>
          <a:lstStyle/>
          <a:p>
            <a:pPr algn="just">
              <a:buNone/>
            </a:pPr>
            <a:r>
              <a:rPr lang="tr-TR" sz="1600" dirty="0" smtClean="0"/>
              <a:t>		Bu sistem yardımıyla sunulan yiyecek miktarları ve bunların mali kontrolü eşgüdümlü olarak rahatlıkla sağlanabilir. Adisyonlarda bulunması gerekli bilgiler aşağıdadır:</a:t>
            </a:r>
            <a:endParaRPr lang="tr-TR" sz="1600" dirty="0" smtClean="0"/>
          </a:p>
          <a:p>
            <a:pPr lvl="2" algn="just"/>
            <a:r>
              <a:rPr lang="tr-TR" sz="1600" dirty="0" smtClean="0"/>
              <a:t>Seri no</a:t>
            </a:r>
            <a:endParaRPr lang="tr-TR" sz="1600" dirty="0" smtClean="0"/>
          </a:p>
          <a:p>
            <a:pPr lvl="2" algn="just"/>
            <a:r>
              <a:rPr lang="tr-TR" sz="1600" dirty="0" smtClean="0"/>
              <a:t>Masa no</a:t>
            </a:r>
            <a:endParaRPr lang="tr-TR" sz="1600" dirty="0" smtClean="0"/>
          </a:p>
          <a:p>
            <a:pPr lvl="2" algn="just"/>
            <a:r>
              <a:rPr lang="tr-TR" sz="1600" dirty="0" smtClean="0"/>
              <a:t>Garson no veya ismi</a:t>
            </a:r>
            <a:endParaRPr lang="tr-TR" sz="1600" dirty="0" smtClean="0"/>
          </a:p>
          <a:p>
            <a:pPr lvl="2" algn="just"/>
            <a:r>
              <a:rPr lang="tr-TR" sz="1600" dirty="0" smtClean="0"/>
              <a:t>Kuver (kişi) sayısı</a:t>
            </a:r>
            <a:endParaRPr lang="tr-TR" sz="1600" dirty="0" smtClean="0"/>
          </a:p>
          <a:p>
            <a:pPr lvl="2" algn="just"/>
            <a:r>
              <a:rPr lang="tr-TR" sz="1600" dirty="0" smtClean="0"/>
              <a:t>Tarih</a:t>
            </a:r>
            <a:endParaRPr lang="tr-TR" sz="1600" dirty="0" smtClean="0"/>
          </a:p>
          <a:p>
            <a:pPr lvl="2" algn="just"/>
            <a:r>
              <a:rPr lang="tr-TR" sz="1600" dirty="0" smtClean="0"/>
              <a:t>İmza</a:t>
            </a:r>
            <a:endParaRPr lang="tr-TR" sz="1600" dirty="0" smtClean="0"/>
          </a:p>
          <a:p>
            <a:pPr lvl="2" algn="just"/>
            <a:r>
              <a:rPr lang="tr-TR" sz="1600" dirty="0" smtClean="0"/>
              <a:t>Yiyecek ve içeceklere ayrılan bölümler</a:t>
            </a:r>
            <a:endParaRPr lang="tr-TR" sz="1600" dirty="0" smtClean="0"/>
          </a:p>
          <a:p>
            <a:pPr algn="just">
              <a:buNone/>
            </a:pPr>
            <a:r>
              <a:rPr lang="tr-TR" sz="1600" dirty="0" smtClean="0"/>
              <a:t>		Son zamanlarda birçok işletmede, elektronik sistemlerin sipariş alımı ve iletiminde kullanılmaya başlandığı gözlemlenmektedir. Elektronik sistem kullanılan işletmelerde servis elemanları, elektronik kayıt araçlarına yemek isimleri yerine ilgili yemeğin sayısal kodunu girerler. Girilen siparişler anında hem mutfağa, hem de kasa sistemine işlenir. Maliyet kontrolünü ve kasa takibini oldukça kolaylaştıran bir sistem olmakla birlikte, özellikle kaliteli işletmelerde kullanımına pek rastlanmamaktadır (daha kişisel ve klasik tarzda hizmet ön planda olduğu için). </a:t>
            </a:r>
            <a:endParaRPr lang="tr-TR"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b="1" dirty="0" smtClean="0"/>
              <a:t>	Mutfakta Hazırlanan Siparişlerin Alınması</a:t>
            </a:r>
            <a:endParaRPr lang="tr-TR" sz="1600" b="1" dirty="0" smtClean="0"/>
          </a:p>
          <a:p>
            <a:pPr lvl="2" algn="just"/>
            <a:r>
              <a:rPr lang="tr-TR" sz="1600" dirty="0" smtClean="0"/>
              <a:t>Öncelikle servis malzemeleri (ekipmanlar) yerleştirilir (altlıklar,kuver malzemeleri vs.).</a:t>
            </a:r>
            <a:endParaRPr lang="tr-TR" sz="1600" dirty="0" smtClean="0"/>
          </a:p>
          <a:p>
            <a:pPr lvl="2" algn="just"/>
            <a:r>
              <a:rPr lang="tr-TR" sz="1600" dirty="0" smtClean="0"/>
              <a:t>Daha sonra soğuk olan yiyecekler tepsiye yerleştirilir.</a:t>
            </a:r>
            <a:endParaRPr lang="tr-TR" sz="1600" dirty="0" smtClean="0"/>
          </a:p>
          <a:p>
            <a:pPr lvl="2" algn="just"/>
            <a:r>
              <a:rPr lang="tr-TR" sz="1600" dirty="0" smtClean="0"/>
              <a:t>Soğuk yiyecekler soğuk olanların üzerine, sıcak yemekler ise sıcakların üzerine konulur.</a:t>
            </a:r>
            <a:endParaRPr lang="tr-TR" sz="1600" dirty="0" smtClean="0"/>
          </a:p>
          <a:p>
            <a:pPr lvl="2" algn="just"/>
            <a:r>
              <a:rPr lang="tr-TR" sz="1600" dirty="0" smtClean="0"/>
              <a:t>Farklı pişme derecelerindeki etlerin yerleştirilmesinde, en az pişmiş olan en alta, en çok pişmiş olan ise en üste konulur.</a:t>
            </a:r>
            <a:endParaRPr lang="tr-TR" sz="1600" dirty="0" smtClean="0"/>
          </a:p>
          <a:p>
            <a:pPr lvl="2" algn="just"/>
            <a:r>
              <a:rPr lang="tr-TR" sz="1600" dirty="0" smtClean="0"/>
              <a:t>Mutfaktan çıkmadan önce hangi yemeklerin bayanlara servis edileceğini bilmek gerekir. Mümkünse, bu yemekler üste konulur. Aksi durumda, tepsi üzerine gerekli değişiklikleri yapabilmek için boş bir alan bırakılmalıdır. </a:t>
            </a:r>
            <a:endParaRPr lang="tr-TR" sz="1600" dirty="0" smtClean="0"/>
          </a:p>
          <a:p>
            <a:pPr lvl="2" algn="just"/>
            <a:r>
              <a:rPr lang="tr-TR" sz="1600" dirty="0" smtClean="0"/>
              <a:t>Eğer işletme tabak kapakları kullanılmıyorsa ve bir servis elemanı tüm masanın siparişlerini alamıyorsa, başka servis elemanları gerekebilir. Tüm masa, tek seferde servis edilmelidir. Masanın yarısı bir seferde, diğer yarısı başka seferde servis edilmelidir.</a:t>
            </a:r>
            <a:endParaRPr lang="tr-T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000" dirty="0" smtClean="0"/>
              <a:t>Konuğun Sağından veya solundan yaklaşma</a:t>
            </a:r>
            <a:endParaRPr lang="tr-TR" sz="3000" dirty="0"/>
          </a:p>
        </p:txBody>
      </p:sp>
      <p:sp>
        <p:nvSpPr>
          <p:cNvPr id="3" name="2 İçerik Yer Tutucusu"/>
          <p:cNvSpPr>
            <a:spLocks noGrp="1"/>
          </p:cNvSpPr>
          <p:nvPr>
            <p:ph idx="1"/>
          </p:nvPr>
        </p:nvSpPr>
        <p:spPr>
          <a:xfrm>
            <a:off x="0" y="1554162"/>
            <a:ext cx="9144000" cy="5303838"/>
          </a:xfrm>
        </p:spPr>
        <p:txBody>
          <a:bodyPr>
            <a:normAutofit/>
          </a:bodyPr>
          <a:lstStyle/>
          <a:p>
            <a:pPr algn="just">
              <a:buNone/>
            </a:pPr>
            <a:r>
              <a:rPr lang="tr-TR" sz="1600" b="1" dirty="0" smtClean="0"/>
              <a:t>	Sağdan ve Soldan Yaklaşma İle İlgili Kurallar</a:t>
            </a:r>
            <a:endParaRPr lang="tr-TR" sz="1600" b="1" dirty="0" smtClean="0"/>
          </a:p>
          <a:p>
            <a:pPr lvl="1" algn="just"/>
            <a:r>
              <a:rPr lang="tr-TR" sz="1600" dirty="0" smtClean="0"/>
              <a:t>Konuğun yanına yaklaşma ,mümkün olduğunca konuk rahatsız edilmeden yapılmalıdır.</a:t>
            </a:r>
            <a:endParaRPr lang="tr-TR" sz="1600" dirty="0" smtClean="0"/>
          </a:p>
          <a:p>
            <a:pPr lvl="1" algn="just"/>
            <a:r>
              <a:rPr lang="tr-TR" sz="1600" dirty="0" smtClean="0"/>
              <a:t>Yan yana sohbet eden konuklar arasına, kural dahi olsa,girilmemeli,ancak başka taraftan yaklaşma imkanı olmazsa, konuklardan izin isteyerek bu iş yapılmalıdır.</a:t>
            </a:r>
            <a:endParaRPr lang="tr-TR" sz="1600" dirty="0" smtClean="0"/>
          </a:p>
          <a:p>
            <a:pPr lvl="1" algn="just"/>
            <a:r>
              <a:rPr lang="tr-TR" sz="1600" dirty="0" smtClean="0"/>
              <a:t>Konuğun yanına nefesle rahatsız edecek kadar eğilerek yaklaşılmamalı,arada rahatsız edilmeyecek bir mesafe bırakılmalıdır.</a:t>
            </a:r>
            <a:endParaRPr lang="tr-TR" sz="1600" dirty="0" smtClean="0"/>
          </a:p>
          <a:p>
            <a:pPr lvl="1" algn="just"/>
            <a:r>
              <a:rPr lang="tr-TR" sz="1600" dirty="0" smtClean="0"/>
              <a:t>Sağ taraftan yaklaşırken sağ ayak, sol taraftan yaklaşırken sol ayak ileriye atılarak yaklaşılmalıdır.</a:t>
            </a:r>
            <a:endParaRPr lang="tr-TR" sz="1600" dirty="0" smtClean="0"/>
          </a:p>
          <a:p>
            <a:pPr lvl="1" algn="just">
              <a:buNone/>
            </a:pPr>
            <a:endParaRPr lang="tr-TR" sz="1600" b="1" dirty="0" smtClean="0"/>
          </a:p>
          <a:p>
            <a:pPr lvl="1" algn="just">
              <a:buNone/>
            </a:pPr>
            <a:r>
              <a:rPr lang="tr-TR" sz="1600" b="1" dirty="0" smtClean="0"/>
              <a:t>Elde Tabak Taşıma İle İlgili Kurallar</a:t>
            </a:r>
            <a:endParaRPr lang="tr-TR" sz="1600" b="1" dirty="0" smtClean="0"/>
          </a:p>
          <a:p>
            <a:pPr lvl="1" algn="just"/>
            <a:r>
              <a:rPr lang="tr-TR" sz="1500" dirty="0" smtClean="0"/>
              <a:t>Dolu tabakların taşınmasında başparmak veya parmaklar yiyeceklerle ve yiyecek gelen yüzeylerle kesinlikle temas etmemelidir.</a:t>
            </a:r>
            <a:endParaRPr lang="tr-TR" sz="1500" dirty="0" smtClean="0"/>
          </a:p>
          <a:p>
            <a:pPr lvl="1" algn="just"/>
            <a:r>
              <a:rPr lang="tr-TR" sz="1500" dirty="0" smtClean="0"/>
              <a:t>Dolu tabaklar eğilmeden , düz,yatay ve emniyetli bir şekilde tutularak taşınmalıdır.</a:t>
            </a:r>
            <a:endParaRPr lang="tr-TR" sz="1500" dirty="0" smtClean="0"/>
          </a:p>
          <a:p>
            <a:pPr lvl="1" algn="just"/>
            <a:r>
              <a:rPr lang="tr-TR" sz="1500" dirty="0" smtClean="0"/>
              <a:t>Sıcak yemek taşınan tabakların el yakmaması için,peçete kullanılmalıdır.</a:t>
            </a:r>
            <a:endParaRPr lang="tr-TR" sz="1500" dirty="0" smtClean="0"/>
          </a:p>
          <a:p>
            <a:pPr lvl="1" algn="just"/>
            <a:r>
              <a:rPr lang="tr-TR" sz="1500" dirty="0" smtClean="0"/>
              <a:t>Çorba tabakları ve kaseler mutlaka bir alt tabak üzerine konarak taşınmalıdır.</a:t>
            </a:r>
            <a:endParaRPr lang="tr-TR" sz="1500" dirty="0" smtClean="0"/>
          </a:p>
          <a:p>
            <a:pPr lvl="1" algn="just"/>
            <a:r>
              <a:rPr lang="tr-TR" sz="1500" dirty="0" smtClean="0"/>
              <a:t>Tabaklar,masaya(ekmek,salata tabakları hariç)konuğun sağından konulmalıdır.</a:t>
            </a:r>
            <a:endParaRPr lang="tr-TR"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991600" cy="5387429"/>
          </a:xfrm>
        </p:spPr>
        <p:txBody>
          <a:bodyPr>
            <a:normAutofit/>
          </a:bodyPr>
          <a:lstStyle/>
          <a:p>
            <a:pPr algn="just">
              <a:buNone/>
            </a:pPr>
            <a:r>
              <a:rPr lang="tr-TR" sz="1600" dirty="0" smtClean="0"/>
              <a:t>	</a:t>
            </a:r>
            <a:r>
              <a:rPr lang="tr-TR" sz="1600" b="1" dirty="0" smtClean="0"/>
              <a:t>Siparişlerin Servisi</a:t>
            </a:r>
            <a:endParaRPr lang="tr-TR" sz="1600" b="1" dirty="0" smtClean="0"/>
          </a:p>
          <a:p>
            <a:pPr algn="just">
              <a:buNone/>
            </a:pPr>
            <a:r>
              <a:rPr lang="tr-TR" sz="1600" b="1" dirty="0" smtClean="0"/>
              <a:t>		</a:t>
            </a:r>
            <a:r>
              <a:rPr lang="tr-TR" sz="1600" dirty="0" smtClean="0"/>
              <a:t>Yemeklerin servisi yapılırken, sipariş alınmasındaki sıranın aynısını izlemek zorundadır.</a:t>
            </a:r>
            <a:endParaRPr lang="tr-TR" sz="1600" dirty="0" smtClean="0"/>
          </a:p>
          <a:p>
            <a:pPr lvl="2" algn="just"/>
            <a:r>
              <a:rPr lang="tr-TR" sz="1600" dirty="0" smtClean="0"/>
              <a:t>Bir bayan ve erkek yemek yiyorlarsa, önce bayanın servisi yapılır.</a:t>
            </a:r>
            <a:endParaRPr lang="tr-TR" sz="1600" dirty="0" smtClean="0"/>
          </a:p>
          <a:p>
            <a:pPr lvl="2" algn="just"/>
            <a:r>
              <a:rPr lang="tr-TR" sz="1600" dirty="0" smtClean="0"/>
              <a:t>İki çift varsa ve çiftlerden biri ev sahibi ise, önce ev sahibinin yanındaki bayan, ikinci olarak ev sahibi bayan, üçüncü olarak misafir erkek ve en son olarak da ev sahibi erkeğin servisleri yapılır.</a:t>
            </a:r>
            <a:endParaRPr lang="tr-TR" sz="1600" dirty="0" smtClean="0"/>
          </a:p>
          <a:p>
            <a:pPr lvl="2" algn="just"/>
            <a:r>
              <a:rPr lang="tr-TR" sz="1600" dirty="0" smtClean="0"/>
              <a:t>Üç çift yemek yiyorlarsa ve çiftlerden biri ev sahibi pozisyonundaysa, önce ev sahibi erkeğin sağındaki bayan, ikinci olarak solundaki bayan, üçüncü olarak ev sahibi bayan, dördüncü olarak ev sahibi bayanın sağındaki erkek, beşinci olarak solundaki erkek ve en son olarak da ev sahibi erkeğin servisleri yapılmalıdır.</a:t>
            </a:r>
            <a:endParaRPr lang="tr-TR" sz="1600" dirty="0" smtClean="0"/>
          </a:p>
          <a:p>
            <a:pPr lvl="2" algn="just"/>
            <a:r>
              <a:rPr lang="tr-TR" sz="1600" dirty="0" smtClean="0"/>
              <a:t>Altı kişiden daha kalabalık gruplarda, ev sahibinin sağındaki konuktan başlanıp, saatin tersi yönünde ilerlenir ve en son olarak ev sahibinin servisi yapılır (içeceklerin servisi saat yönünde).</a:t>
            </a:r>
            <a:endParaRPr lang="tr-TR" sz="1600" dirty="0" smtClean="0"/>
          </a:p>
          <a:p>
            <a:pPr lvl="2" algn="just"/>
            <a:r>
              <a:rPr lang="tr-TR" sz="1600" dirty="0" smtClean="0"/>
              <a:t>Diğer durumlarda eğer ev sahibi yoksa veya belli değilse, aşağıdaki kurallara göre hareket edilir:</a:t>
            </a:r>
            <a:endParaRPr lang="tr-TR" sz="1600" dirty="0" smtClean="0"/>
          </a:p>
          <a:p>
            <a:pPr lvl="3" algn="just"/>
            <a:r>
              <a:rPr lang="tr-TR" sz="1600" dirty="0" smtClean="0"/>
              <a:t>Yaşlılarla gençlerden önce</a:t>
            </a:r>
            <a:endParaRPr lang="tr-TR" sz="1600" dirty="0" smtClean="0"/>
          </a:p>
          <a:p>
            <a:pPr lvl="3" algn="just"/>
            <a:r>
              <a:rPr lang="tr-TR" sz="1600" dirty="0" smtClean="0"/>
              <a:t>Bayanlar erkeklerden önce</a:t>
            </a:r>
            <a:endParaRPr lang="tr-TR" sz="1600" dirty="0" smtClean="0"/>
          </a:p>
          <a:p>
            <a:pPr lvl="3" algn="just"/>
            <a:r>
              <a:rPr lang="tr-TR" sz="1600" dirty="0" smtClean="0"/>
              <a:t>Çocuklar bayanlardan önce, sonra veya birlikte (annelere bağlı) </a:t>
            </a:r>
            <a:endParaRPr lang="tr-TR"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268760"/>
            <a:ext cx="8686800" cy="5040560"/>
          </a:xfrm>
        </p:spPr>
        <p:txBody>
          <a:bodyPr>
            <a:normAutofit lnSpcReduction="10000"/>
          </a:bodyPr>
          <a:lstStyle/>
          <a:p>
            <a:pPr algn="just">
              <a:buNone/>
            </a:pPr>
            <a:r>
              <a:rPr lang="tr-TR" sz="1600" dirty="0" smtClean="0"/>
              <a:t>	</a:t>
            </a:r>
            <a:r>
              <a:rPr lang="tr-TR" sz="1600" b="1" dirty="0" smtClean="0"/>
              <a:t>Masa Kontrolü</a:t>
            </a:r>
            <a:endParaRPr lang="tr-TR" sz="1600" dirty="0" smtClean="0"/>
          </a:p>
          <a:p>
            <a:pPr algn="just">
              <a:buNone/>
            </a:pPr>
            <a:r>
              <a:rPr lang="tr-TR" sz="1600" dirty="0" smtClean="0"/>
              <a:t>		Yiyecek ve içecek servisi yapıldıktan sonra servis elemanlarının işleri bitmez. Yemekler az veya çok pişmiş olabilir. Konuklarımız ekstra sos veya başka </a:t>
            </a:r>
            <a:r>
              <a:rPr lang="tr-TR" sz="1600" dirty="0" err="1" smtClean="0"/>
              <a:t>menaj</a:t>
            </a:r>
            <a:r>
              <a:rPr lang="tr-TR" sz="1600" dirty="0" smtClean="0"/>
              <a:t> malzemeleri isteyebilir. Özellikle ekmek ve su takviyeleri konuklar istemeden yapılmalıdır. İçecekler (şarap vs.) için de aynı şeyler geçerlidir. Kül tablaları sık kontrol edilmeli ve değiştirilmeli. Masaların üzerindeki kırıntılar her yemek servisinden sonra temizlenmelidir.</a:t>
            </a:r>
            <a:endParaRPr lang="tr-TR" sz="1600" dirty="0" smtClean="0"/>
          </a:p>
          <a:p>
            <a:pPr algn="just">
              <a:buNone/>
            </a:pPr>
            <a:r>
              <a:rPr lang="tr-TR" sz="1600" dirty="0" smtClean="0"/>
              <a:t>	</a:t>
            </a:r>
            <a:r>
              <a:rPr lang="tr-TR" sz="1600" b="1" dirty="0" smtClean="0"/>
              <a:t>Kirli Tabakların Toplanması</a:t>
            </a:r>
            <a:endParaRPr lang="tr-TR" sz="1600" dirty="0" smtClean="0"/>
          </a:p>
          <a:p>
            <a:pPr lvl="1" algn="just">
              <a:buFont typeface="+mj-lt"/>
              <a:buAutoNum type="arabicPeriod"/>
            </a:pPr>
            <a:r>
              <a:rPr lang="tr-TR" sz="1600" dirty="0" smtClean="0"/>
              <a:t>Tabakları toplamak için konukların yemeği bitirdiğinden veya yemeği bıraktığından emin olunmalıdır. Bunu anlamak için tabak üzerine, çatal-kaşık-bıçağın konulma şekline dikkat edilmelidir. Gerekiyorsa, konuklara yemeğe devam edip etmedikleri sorulmalıdır.</a:t>
            </a:r>
            <a:endParaRPr lang="tr-TR" sz="1600" dirty="0" smtClean="0"/>
          </a:p>
          <a:p>
            <a:pPr lvl="1" algn="just">
              <a:buFont typeface="+mj-lt"/>
              <a:buAutoNum type="arabicPeriod"/>
            </a:pPr>
            <a:r>
              <a:rPr lang="tr-TR" sz="1600" dirty="0" smtClean="0"/>
              <a:t>Boşlar masadan konuğu rahatsız etmeden alınmalı ve tabakların üzerindeki artıkları sıyırma işlemi, konukların göremeyeceği şekilde yapılmalıdır.</a:t>
            </a:r>
            <a:endParaRPr lang="tr-TR" sz="1600" dirty="0" smtClean="0"/>
          </a:p>
          <a:p>
            <a:pPr lvl="1" algn="just">
              <a:buFont typeface="+mj-lt"/>
              <a:buAutoNum type="arabicPeriod"/>
            </a:pPr>
            <a:r>
              <a:rPr lang="tr-TR" sz="1600" dirty="0" smtClean="0"/>
              <a:t>Ekmek tabağı, salata tabağı gibi konuğun solunda olan tabaklar konuğun solundan, diğer bütün takımlar sağından alınmalıdır. Ancak yanaşma güçlüğü olduğunda, kural dışı hareket edilmelidir.</a:t>
            </a:r>
            <a:endParaRPr lang="tr-TR" sz="1600" dirty="0" smtClean="0"/>
          </a:p>
          <a:p>
            <a:pPr lvl="1" algn="just">
              <a:buFont typeface="+mj-lt"/>
              <a:buAutoNum type="arabicPeriod"/>
            </a:pPr>
            <a:r>
              <a:rPr lang="tr-TR" sz="1600" dirty="0" smtClean="0"/>
              <a:t>Bir seferde taşınabilecek kadar tabak kaldırılmalıdır. Yemek artıkları çok olduğunda, daha az tabak toplanıp </a:t>
            </a:r>
            <a:r>
              <a:rPr lang="tr-TR" sz="1600" dirty="0" err="1" smtClean="0"/>
              <a:t>servanta</a:t>
            </a:r>
            <a:r>
              <a:rPr lang="tr-TR" sz="1600" dirty="0" smtClean="0"/>
              <a:t> götürülmeli ve tekrar diğerleri toplanmalıdır.</a:t>
            </a:r>
            <a:endParaRPr lang="tr-TR" sz="1600" dirty="0" smtClean="0"/>
          </a:p>
          <a:p>
            <a:pPr lvl="1" algn="just">
              <a:buFont typeface="+mj-lt"/>
              <a:buAutoNum type="arabicPeriod"/>
            </a:pPr>
            <a:r>
              <a:rPr lang="tr-TR" sz="1600" dirty="0" smtClean="0"/>
              <a:t>Toplanan bardaklar </a:t>
            </a:r>
            <a:r>
              <a:rPr lang="tr-TR" sz="1600" dirty="0" err="1" smtClean="0"/>
              <a:t>servanta</a:t>
            </a:r>
            <a:r>
              <a:rPr lang="tr-TR" sz="1600" dirty="0" smtClean="0"/>
              <a:t>, taşınacağı tepsiye ve en son bulaşık tezgahına aynı cinsler üst üste tasnif edilmiş olarak konulmalı ve gerek tabakları toplarken, gerek tasnif edip </a:t>
            </a:r>
            <a:r>
              <a:rPr lang="tr-TR" sz="1600" dirty="0" err="1" smtClean="0"/>
              <a:t>servanta</a:t>
            </a:r>
            <a:r>
              <a:rPr lang="tr-TR" sz="1600" dirty="0" smtClean="0"/>
              <a:t> veya tepsiye koyarken kesinlikle gürültü yapılmamalıdır.</a:t>
            </a:r>
            <a:endParaRPr lang="tr-TR" sz="1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Hesabın Alınıp Konukların Uğurlanması</a:t>
            </a:r>
            <a:endParaRPr lang="tr-TR" sz="1600" b="1" dirty="0" smtClean="0"/>
          </a:p>
          <a:p>
            <a:pPr algn="just">
              <a:buNone/>
            </a:pPr>
            <a:r>
              <a:rPr lang="tr-TR" sz="1600" b="1" dirty="0" smtClean="0"/>
              <a:t>		</a:t>
            </a:r>
            <a:r>
              <a:rPr lang="tr-TR" sz="1600" dirty="0" smtClean="0"/>
              <a:t>Servis tamamlandıktan sonra adisyon konuğa sunulur. Kaliteli restoranlarda adisyonlar, ancak müşterinin isteği üzerine masaya getirilir. Konuk devir oranının yüksek olduğu restoranlarda ise, ana yemekten sonra veya tatlı siparişinden sonra hesap pusulası masanın bir köşesine konulur. Hesabı kimin ödeyeceği bilinmiyorsa, konuklara hesabın tek veya ayrı olarak istenip istenmediği sorulmalıdır. Adisyon düzenli ve temiz olmalıdır. Toplam rakam açıkça gözükmeli, eklenen vergiler ve/veya komisyonlar açıkça belirtilmelidir. Hesap nazik bir biçimde konuğa sunulmalıdır. Kimi restoranlarda hesap pusulası ters çevrilmiş olarak B&amp;B tabağı içinde getirilirken, bazı restoranlarda ise özel hesap kutuları veya defterleri (</a:t>
            </a:r>
            <a:r>
              <a:rPr lang="tr-TR" sz="1600" dirty="0" err="1" smtClean="0"/>
              <a:t>sümen</a:t>
            </a:r>
            <a:r>
              <a:rPr lang="tr-TR" sz="1600" dirty="0" smtClean="0"/>
              <a:t>) kullanılır. Kullanılan defterler genellikle iki gözlüdür. Bir tarafında hesap pusulasını, diğer tarafında ise para veya kredi kartını koymak için cepler vardır. Konuk kredi kartıyla ödeme yapıyorsa, kredi kartı ile ilgili prosedürler izlenmelidir.</a:t>
            </a:r>
            <a:endParaRPr lang="tr-TR" sz="1600" dirty="0" smtClean="0"/>
          </a:p>
          <a:p>
            <a:pPr algn="just">
              <a:buNone/>
            </a:pPr>
            <a:r>
              <a:rPr lang="tr-TR" sz="1600" b="1" dirty="0" smtClean="0"/>
              <a:t>		</a:t>
            </a:r>
            <a:r>
              <a:rPr lang="tr-TR" sz="1600" dirty="0" smtClean="0"/>
              <a:t>Konuklar restorandan ayrılırken, günün saatine göre uygun şekilde selamlanarak yolcu edilirler. Hızlı bir şekilde, konuklar restoranı terk etmeden önce masa kontrol edilmeli ve unutulan herhangi bir eşya olup olmadığına bakılmalıdır. Daha sonra unutulan bir eşya bulunursa, ilgili bölüme (kayıp ve bulunan eşya bölümü) iletilmelidir. Eğer yanlışlıkla kredi kartı gibi kıymetli bir eşya unutulmuşsa, şahsen yöneticiye götürülmeli ve teslim edilmelidir.</a:t>
            </a:r>
            <a:endParaRPr lang="tr-TR" sz="1600" dirty="0" smtClean="0"/>
          </a:p>
          <a:p>
            <a:pPr algn="just">
              <a:buNone/>
            </a:pPr>
            <a:r>
              <a:rPr lang="tr-TR" sz="1600" b="1" dirty="0" smtClean="0"/>
              <a:t>		</a:t>
            </a:r>
            <a:r>
              <a:rPr lang="tr-TR" sz="1600" dirty="0" smtClean="0"/>
              <a:t>Konukların bıraktıkları bahşişler (tipler), sunulan hizmetten duydukları memnuniyeti gösteren en önemli işaretlerden biridir. Her işletmenin, bırakılan bahşişler konusunda ayrı bir politikası bulunmaktadır. Genellikle bu bahşişler kendilerine ait kutulara atılır ve haftalık veya aylık olarak hiyerarşik özelliklerine göre, işletme kural ve politikalarına uygun olarak personel arasında paylaşılır.</a:t>
            </a:r>
            <a:endParaRPr lang="tr-TR" sz="16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ZİYAFET ÇALIŞMALARI</a:t>
            </a:r>
            <a:endParaRPr lang="tr-TR" dirty="0"/>
          </a:p>
        </p:txBody>
      </p:sp>
      <p:sp>
        <p:nvSpPr>
          <p:cNvPr id="3" name="2 İçerik Yer Tutucusu"/>
          <p:cNvSpPr>
            <a:spLocks noGrp="1"/>
          </p:cNvSpPr>
          <p:nvPr>
            <p:ph idx="1"/>
          </p:nvPr>
        </p:nvSpPr>
        <p:spPr>
          <a:xfrm>
            <a:off x="304800" y="1554162"/>
            <a:ext cx="8686800" cy="4971182"/>
          </a:xfrm>
        </p:spPr>
        <p:txBody>
          <a:bodyPr>
            <a:normAutofit/>
          </a:bodyPr>
          <a:lstStyle/>
          <a:p>
            <a:pPr algn="just">
              <a:buNone/>
            </a:pPr>
            <a:r>
              <a:rPr lang="tr-TR" sz="1600" b="1" dirty="0" smtClean="0"/>
              <a:t>	Ziyafetin Tanımı ve Önemi</a:t>
            </a:r>
            <a:endParaRPr lang="tr-TR" sz="1600" b="1" dirty="0" smtClean="0"/>
          </a:p>
          <a:p>
            <a:pPr algn="just">
              <a:buNone/>
            </a:pPr>
            <a:r>
              <a:rPr lang="tr-TR" sz="1600" b="1" dirty="0" smtClean="0"/>
              <a:t>		</a:t>
            </a:r>
            <a:r>
              <a:rPr lang="tr-TR" sz="1600" dirty="0" smtClean="0"/>
              <a:t>Yiyecek-içecek işletmelerinde önemli gelir kaynaklarından birini oluşturan ziyafet bölümü, çeşitli özelliklerdeki yemek, davet, gösteri, kutlama, balo, kokteyl, seminer ve konferans gibi faaliyetlerin toplu olarak yiyecek-içecek hizmetlerini sunar. Bu hizmetler, amaçlarına uygun olarak planlanmış ve hazırlanmış salonlarda yapılmaktadır. Ziyafet salonları, yiyecek-içecek hizmeti sunulmadan sadece salon kirası alınarak da hizmet verilebilir.</a:t>
            </a:r>
            <a:endParaRPr lang="tr-TR" sz="1600" dirty="0" smtClean="0"/>
          </a:p>
          <a:p>
            <a:pPr algn="just">
              <a:buNone/>
            </a:pPr>
            <a:r>
              <a:rPr lang="tr-TR" sz="1600" b="1" dirty="0" smtClean="0"/>
              <a:t>		</a:t>
            </a:r>
            <a:r>
              <a:rPr lang="tr-TR" sz="1600" dirty="0" smtClean="0"/>
              <a:t>İşletmelerin daha iyi tanıtımının yapılabilmesi için, ziyafet salonları sürekli dolu tutulmaya çalışılmalıdır. Ziyafet, işletmeler için gelir açısından önemli bir konuma sahip olmakla birlikte ayrıca, her faaliyet sırasında daha etkin propaganda ve reklam imkanı sağlar. Konukların olumlu/olumsuz değerlendirmeleri sonucunda yeni faaliyetlerin veya kaybedilmesi söz konusu olabilmektedir. İşletmeler, bu kapsamda bölümün organizasyonuna, personeline ve servisine çok dikkat etmek zorundadır.</a:t>
            </a:r>
            <a:endParaRPr lang="tr-TR" sz="1600" dirty="0" smtClean="0"/>
          </a:p>
          <a:p>
            <a:pPr algn="just">
              <a:buNone/>
            </a:pPr>
            <a:r>
              <a:rPr lang="tr-TR" sz="1600" b="1" dirty="0" smtClean="0"/>
              <a:t>		</a:t>
            </a:r>
            <a:r>
              <a:rPr lang="tr-TR" sz="1600" dirty="0" smtClean="0"/>
              <a:t>Büyük işletmelerde ziyafet salonları, ziyafet müdürünün (</a:t>
            </a:r>
            <a:r>
              <a:rPr lang="tr-TR" sz="1600" dirty="0" err="1" smtClean="0"/>
              <a:t>banquet</a:t>
            </a:r>
            <a:r>
              <a:rPr lang="tr-TR" sz="1600" dirty="0" smtClean="0"/>
              <a:t> </a:t>
            </a:r>
            <a:r>
              <a:rPr lang="tr-TR" sz="1600" dirty="0" err="1" smtClean="0"/>
              <a:t>manager</a:t>
            </a:r>
            <a:r>
              <a:rPr lang="tr-TR" sz="1600" dirty="0" smtClean="0"/>
              <a:t>) idaresi altında faaliyet gösterir. Kimi büyük işletmelerde bu bölüm, satış ve pazarlama bölümüne de bağlı olabilir. Küçük ve orta büyüklükteki işletmelerde ise bu hizmetler, doğrudan müdür veya müdür yardımcısı tarafından yürütülebilir. Ziyafet hizmetlerinde arka planda kalan mutfak personelinin de önemi büyüktür. Hazırlanan yiyeceklerin göz estetiği ve görünüşünün yanında, damak tadı (lezzeti) da ziyafet faaliyetinin başarısını doğrudan etkiler.</a:t>
            </a:r>
            <a:endParaRPr lang="tr-TR" sz="16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Ziyafet Masa Şekilleri</a:t>
            </a:r>
            <a:endParaRPr lang="tr-TR" sz="1600" dirty="0" smtClean="0"/>
          </a:p>
          <a:p>
            <a:pPr algn="just">
              <a:buNone/>
            </a:pPr>
            <a:r>
              <a:rPr lang="tr-TR" sz="1600" b="1" dirty="0" smtClean="0"/>
              <a:t>		</a:t>
            </a:r>
            <a:r>
              <a:rPr lang="tr-TR" sz="1600" dirty="0" smtClean="0"/>
              <a:t>Değişik amaçlara yönelik olarak verilen ziyafetler, oturmalı olduğu gibi ayakta alınan kokteyl şeklinde de olabilir. Az kişinin katılacağı ziyafetler için klasik masa şekilleri vardır. Bunlar; U şeklinde, E şeklinde, T şeklinde, dikdörtgen, yuvarlak ve oval masa düzenlidir. Hangi tür masanın düzenleneceğine ziyafetin amacı, salonun durumu ve ziyafete katılanların sayısı belirlendikten sonra karar verilir. Bazı işletmeler, ziyafetler için özel masalar bulundururken bazıları da, günlük kullanılan masaları birleştirerek bu amaca yönelik olarak kullanılmaktadır.</a:t>
            </a:r>
            <a:endParaRPr lang="tr-TR" sz="1600" dirty="0" smtClean="0"/>
          </a:p>
          <a:p>
            <a:pPr algn="just">
              <a:buNone/>
            </a:pPr>
            <a:r>
              <a:rPr lang="tr-TR" sz="1600" b="1" dirty="0" smtClean="0"/>
              <a:t>		</a:t>
            </a:r>
            <a:r>
              <a:rPr lang="tr-TR" sz="1600" dirty="0" smtClean="0"/>
              <a:t>Masa düzenine, konukların rahat yemek alabilmeleri ve servis kolaylığı açısından her kuver için 70-80 </a:t>
            </a:r>
            <a:r>
              <a:rPr lang="tr-TR" sz="1600" dirty="0" err="1" smtClean="0"/>
              <a:t>cm.’lik</a:t>
            </a:r>
            <a:r>
              <a:rPr lang="tr-TR" sz="1600" dirty="0" smtClean="0"/>
              <a:t> bir genişlik düşünülmelidir. Masa düzeninin seçiminde amaca uygunluk oldukça önemlidir. Örneğin, az misafirli ve konuşma yapılacak toplantılarda “U” şeklinde masa uygun olabilecekken, aile toplantısı türündeki yemekler için yuvarlak masa tercih edilebilir. Davetli sayısının fazla olduğu büyük organizasyonlarda ise, daha çok dağınık masa şekilleri kullanılır.</a:t>
            </a:r>
            <a:endParaRPr lang="tr-TR" sz="1600" dirty="0" smtClean="0"/>
          </a:p>
          <a:p>
            <a:pPr algn="just">
              <a:buNone/>
            </a:pPr>
            <a:r>
              <a:rPr lang="tr-TR" sz="1600" b="1" dirty="0" smtClean="0"/>
              <a:t>		</a:t>
            </a:r>
            <a:r>
              <a:rPr lang="tr-TR" sz="1600" dirty="0" smtClean="0"/>
              <a:t>Düzenlemede, şeref konuğu ve ev sahiplerinin oturacakları masa pilot masa olarak değerlendirilir. Diğer masalar da, bu masaya göre gruplandırılarak düzenlenir. Klasik türdeki masalar, sofra protokolü kuralları sıkı şekilde uygulanırken, dağınık masa türündeki ziyafetlerde biraz esnek davranılabilir. Büyük ziyafet organizasyonu yapan işletmeler için, masaların istif edilebilirlik özelliği oldukça önemlidir. Bunun için, masa ayakları mutlaka katlanabilir olmalıdır.</a:t>
            </a:r>
            <a:endParaRPr lang="tr-TR" sz="16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Protokol, Sofra Protokolü ve Protokol Servisi</a:t>
            </a:r>
            <a:endParaRPr lang="tr-TR" sz="1600" b="1" dirty="0" smtClean="0"/>
          </a:p>
          <a:p>
            <a:pPr algn="just">
              <a:buNone/>
            </a:pPr>
            <a:r>
              <a:rPr lang="tr-TR" sz="1600" b="1" dirty="0" smtClean="0"/>
              <a:t>	</a:t>
            </a:r>
            <a:endParaRPr lang="tr-TR" sz="1600" b="1" dirty="0" smtClean="0"/>
          </a:p>
          <a:p>
            <a:pPr algn="just">
              <a:buNone/>
            </a:pPr>
            <a:r>
              <a:rPr lang="tr-TR" sz="1600" b="1" dirty="0" smtClean="0"/>
              <a:t>	1. Protokol</a:t>
            </a:r>
            <a:endParaRPr lang="tr-TR" sz="1600" b="1" dirty="0" smtClean="0"/>
          </a:p>
          <a:p>
            <a:pPr algn="just">
              <a:buNone/>
            </a:pPr>
            <a:r>
              <a:rPr lang="tr-TR" sz="1600" b="1" dirty="0" smtClean="0"/>
              <a:t>		Protokol, </a:t>
            </a:r>
            <a:r>
              <a:rPr lang="tr-TR" sz="1600" dirty="0" smtClean="0"/>
              <a:t>devlet hayatı ve diplomaside uygulanması gereken kurallar ve bunların uygulama şekilleri, çeşitli resmi tören, ziyafet, kokteyl, karşılama, uğurlama, konferans gibi diplomatik etkinlikleri, resmi yazışmaları ve devletlerarasındaki resmi belgeleri kapsamına alır. Sosyal ilişkilerde yazılı olmayan ancak her toplumda var olan ve yaşamın her aşamasında karşılaşılan görgü ve nezaket kuralları yer almaktadır. Bu temel üzerine resmi ve diplomatik protokol kuralları oluşmuştur. Sosyal hayatta bu uygulamalar, resmi uygulamalarla birleşerek günlük yaşamda yer bulur.</a:t>
            </a:r>
            <a:endParaRPr lang="tr-TR" sz="1600" dirty="0" smtClean="0"/>
          </a:p>
          <a:p>
            <a:pPr algn="just">
              <a:buNone/>
            </a:pPr>
            <a:r>
              <a:rPr lang="tr-TR" sz="1600" b="1" dirty="0" smtClean="0"/>
              <a:t>		</a:t>
            </a:r>
            <a:r>
              <a:rPr lang="tr-TR" sz="1600" dirty="0" smtClean="0"/>
              <a:t>Her toplum, insana saygısını sosyal davranış kurallarıyla güçlendirir. Bilerek uygulanması halinde kişiyi başarıya götüren, aksi olduğu taktirde toplum içerisinde itibar kaybına yol açan kurallardır. Yaşamın her alanında (giyimden iletişime) sosyal davranış kuralları önem taşır. Dünyada uygulanan genel protokol kurallarının büyük bölümü ortaktır. Bu kurallar, sosyal-ekonomik durumu, eğitim, kültür düzeyi, ahlaki ve dini inançlara göre bazı farklılıklar gösterir. Görgü ve nezaketin alt yapısı ailede oluşur, eğitim ve sosyal çevrede pekişir. Nezaket kuralları geleneklere, zamana, yere, cinsiyet ve çevresel koşullara göre şekillenir.</a:t>
            </a:r>
            <a:endParaRPr lang="tr-TR" sz="1600" dirty="0" smtClean="0"/>
          </a:p>
          <a:p>
            <a:pPr algn="just">
              <a:buNone/>
            </a:pPr>
            <a:r>
              <a:rPr lang="tr-TR" sz="1600" b="1" dirty="0" smtClean="0"/>
              <a:t>		Zarafet, </a:t>
            </a:r>
            <a:r>
              <a:rPr lang="tr-TR" sz="1600" dirty="0" smtClean="0"/>
              <a:t>sosyal yaşamda kişilerin tutumlarının söz, yazı ve davranış olarak çevresinde yarattığı hoş etkidir. Diğer bir tanım ise, bir zorunluluk olmadan, karşılık beklemeden, geleneklere uygun, güvenli, hoşgörülü, sadelik içinde, rahat ve akıcı söz, yazı ve hareketlerle kişinin yarattığı etkidir. Tüm bunlar saygı temeline dayanır. Protokol kuralları günlük yaşamda pratiklik sağlar, estetik kazandırır ve kişisel imajı tamamlar.</a:t>
            </a:r>
            <a:endParaRPr lang="tr-TR" sz="1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dirty="0" smtClean="0"/>
              <a:t>	</a:t>
            </a:r>
            <a:r>
              <a:rPr lang="tr-TR" sz="1600" b="1" dirty="0" smtClean="0"/>
              <a:t>2. Sofra Protokolü</a:t>
            </a:r>
            <a:endParaRPr lang="tr-TR" sz="1600" b="1" dirty="0" smtClean="0"/>
          </a:p>
          <a:p>
            <a:pPr algn="just">
              <a:buNone/>
            </a:pPr>
            <a:r>
              <a:rPr lang="tr-TR" sz="1600" b="1" dirty="0" smtClean="0"/>
              <a:t>		</a:t>
            </a:r>
            <a:r>
              <a:rPr lang="tr-TR" sz="1600" dirty="0" smtClean="0"/>
              <a:t>Uluslar arsı düzeyde protokolün önemli bir yeri vardır ve bu nedenle protokol kuralları eksiksiz olarak uygulanmalıdır. Resmi yemeklerde tüm konukların rütbe, unvan, siyasi mevki veya temsil ettiği mevkie göre oturmaları temel prensiptir. Bu şekilde sofraya oturmaya da </a:t>
            </a:r>
            <a:r>
              <a:rPr lang="tr-TR" sz="1600" b="1" dirty="0" smtClean="0"/>
              <a:t>sofra protokolü </a:t>
            </a:r>
            <a:r>
              <a:rPr lang="tr-TR" sz="1600" dirty="0" smtClean="0"/>
              <a:t>denilir. Masada ve mevkice aynı düzeyde konukların olması durumunda, ev sahibi veya misyon mensupları aynı misyonda olan yabancı misafirlere yerlerini verirler. Diğer yandan, bay ve bayanlı toplantılarda imkan nispetinde bay ve bayan sıralamasına yer verilir.</a:t>
            </a:r>
            <a:endParaRPr lang="tr-TR" sz="1600" dirty="0" smtClean="0"/>
          </a:p>
          <a:p>
            <a:pPr algn="just">
              <a:buNone/>
            </a:pPr>
            <a:r>
              <a:rPr lang="tr-TR" sz="1600" dirty="0" smtClean="0"/>
              <a:t>		Bayanlara, eşlerinin öncelik sırasına göre yer verilmekle birlikte, yaş ve sosyal durumları da dikkate alınır. Masalarda ev sahiplerinin oturduğu yerler masanın odak noktasıdır ve düzenleme buna göre yapılır. Örneğin, sadece erkeklerin katıldığı bir yemekte şeref konuğunun yeri ev sahibinin sağ tarafıdır. Şeref konuğuna özel bir hürmet gösterilmek isteniyorsa, bu durumda şeref konuğunu ev sahibinin karşısına yerleştirmek mümkündür (masa buna göre düzenlenir). Ev sahibi bayanın da katıldığı yemeklerde; şeref konuğu bayın yeri ev sahibi bayanın sağı, şeref konuğunun eşinin yeri ise ev sahibi bayanın sağıdır. Herhangi bir zorunluluk nedeniyle davetlilerden birisi oturması gereken yerde oturamayacaksa, yemekten önce bu durum ev sahibi tarafından kendisine açıklanıp özür dilenmesi gerekir. Aynı durum ev sahiplerinden birisi için söz konusu ise, ev sahibesi yerinde kalır, ev sahibi yerini değiştirir. Bu değişiklik nedeninin de konuklara açıklanması ve özür dilenmesi gerekir. Şayet, davete eşlerle birlikte katılım olmayacaksa, genel oturma düzeni kuralları geçerlidir ve rütbece küçük olan, rütbece yüksek olanın solunda oturur.</a:t>
            </a:r>
            <a:endParaRPr lang="tr-TR"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96752"/>
            <a:ext cx="8991600" cy="4883373"/>
          </a:xfrm>
        </p:spPr>
        <p:txBody>
          <a:bodyPr>
            <a:normAutofit/>
          </a:bodyPr>
          <a:lstStyle/>
          <a:p>
            <a:pPr algn="just">
              <a:buNone/>
            </a:pPr>
            <a:r>
              <a:rPr lang="tr-TR" sz="1600" dirty="0" smtClean="0"/>
              <a:t>		Devlet başkanının şerefine verilen yemeklerde (örneğin, meclis başkanının cumhurbaşkanına verdiği yemek gibi) devlet başkanı şeref misafiri olmakla birlikte ev sahipliğini de üstlenir. Yeni, devlet başkanı davetin hem şeref konuğu, hem de ev sahibidir. Devlet başkanı, başka bir devlet başkanının şerefine yemek veriyorsa (dikdörtgen ve oval masa düzeninde) masanın ortasına devlet başkanları karşılıklı olarak otururlar. Misafir devlet başkanının eşi ev sahibi devlet başkanının sağına, ev sahibi devlet başkanının eşi ise misafir devlet başkanının sağına oturur. Diğer davetliler de, rütbe ve mevkilerine göre sıralanır.</a:t>
            </a:r>
            <a:endParaRPr lang="tr-TR" sz="1600" dirty="0" smtClean="0"/>
          </a:p>
          <a:p>
            <a:pPr algn="just">
              <a:buNone/>
            </a:pPr>
            <a:r>
              <a:rPr lang="tr-TR" sz="1600" dirty="0" smtClean="0"/>
              <a:t>		At nalı şeklinde masa düzenlenmişse, devlet başkanları yan yana otururlar. Masanın ortasına misafir devlet başkanı oturur. Ev sahibi devlet başkanının eşi misafir devlet başkanının sağına, misafir devlet başkanının eşi ise ev sahibi devlet başkanının soluna oturur. Diğer davetliler de, önceden bahsedilen şekilde sıralanırlar.</a:t>
            </a:r>
            <a:endParaRPr lang="tr-TR" sz="1600" dirty="0" smtClean="0"/>
          </a:p>
          <a:p>
            <a:pPr algn="just">
              <a:buNone/>
            </a:pPr>
            <a:r>
              <a:rPr lang="tr-TR" sz="1600" dirty="0" smtClean="0"/>
              <a:t>		Bu tür bir masada protokol gereği öncelikle devlet başkanlarına servis yapılması gerekmektedir. Bununla birlikte, bayanların baylara göre servis önceliği olduğunu da bilmekteyiz. O zaman ne yapmamız gerekir? Bunun cevabını şu şekilde vermek mümkündür: servis başlayınca 4 uzman servis elemanı (devlet başkanları ve eşleri için) aynı anda servise başlarlar, daha sonra iki servis elemanı servisten çıkar. Bundan sonra ise, önce bayanlara sonra baylara genel kuralı içinde servis hizmeti yürütülür. Protokol yemeklerinde, davetlilerin masadaki oturma düzenlerini gösteren bir yerleşim planı hazırlanır ve servis elemanları tarafından gözden geçirilir. Birçok protokol davetinde, yemek mönüsünün özel basımı da gerçekleştirilmektedir.</a:t>
            </a:r>
            <a:endParaRPr lang="tr-TR"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Protokol Masa Hazırlığı ve Servisi</a:t>
            </a:r>
            <a:endParaRPr lang="tr-TR" sz="1600" b="1" dirty="0" smtClean="0"/>
          </a:p>
          <a:p>
            <a:pPr algn="just">
              <a:buNone/>
            </a:pPr>
            <a:r>
              <a:rPr lang="tr-TR" sz="1600" b="1" dirty="0" smtClean="0"/>
              <a:t>	Protokol masası hazırlanırken dikkat edilmesi gerekenler:</a:t>
            </a:r>
            <a:endParaRPr lang="tr-TR" sz="1600" b="1" dirty="0" smtClean="0"/>
          </a:p>
          <a:p>
            <a:pPr lvl="1" algn="just"/>
            <a:r>
              <a:rPr lang="tr-TR" sz="1600" dirty="0" smtClean="0"/>
              <a:t>Protokol masalarına </a:t>
            </a:r>
            <a:r>
              <a:rPr lang="tr-TR" sz="1600" dirty="0" err="1" smtClean="0"/>
              <a:t>menaj</a:t>
            </a:r>
            <a:r>
              <a:rPr lang="tr-TR" sz="1600" dirty="0" smtClean="0"/>
              <a:t> olarak sadece tuzluk konur. Kokusu nedeniyle biber konmaz (isteğe bağlı ya da servis durumuna göre getirilir).</a:t>
            </a:r>
            <a:endParaRPr lang="tr-TR" sz="1600" dirty="0" smtClean="0"/>
          </a:p>
          <a:p>
            <a:pPr lvl="1" algn="just"/>
            <a:r>
              <a:rPr lang="tr-TR" sz="1600" dirty="0" smtClean="0"/>
              <a:t>Ziyafet akşam veriliyorsa, eşit aralıklarla şamdanlar yerleştirilir. Şamdanlardaki mum ışığı gözü almaması ve görüşü kapatmaması için göz seviyesinden yukarıda olması gerekir.</a:t>
            </a:r>
            <a:endParaRPr lang="tr-TR" sz="1600" dirty="0" smtClean="0"/>
          </a:p>
          <a:p>
            <a:pPr lvl="1" algn="just"/>
            <a:r>
              <a:rPr lang="tr-TR" sz="1600" dirty="0" smtClean="0"/>
              <a:t>Benzer şekilde, çiçeklerin görüşü kapatmayacak şekilde yerleştirilmesi gerekir.</a:t>
            </a:r>
            <a:endParaRPr lang="tr-TR" sz="1600" dirty="0" smtClean="0"/>
          </a:p>
          <a:p>
            <a:pPr lvl="1" algn="just"/>
            <a:r>
              <a:rPr lang="tr-TR" sz="1600" dirty="0" smtClean="0"/>
              <a:t>Servisin rahat yapılabilmesi için, kuverler arasında 70-80 </a:t>
            </a:r>
            <a:r>
              <a:rPr lang="tr-TR" sz="1600" dirty="0" err="1" smtClean="0"/>
              <a:t>cm.’lik</a:t>
            </a:r>
            <a:r>
              <a:rPr lang="tr-TR" sz="1600" dirty="0" smtClean="0"/>
              <a:t> uzaklığın olmasına dikkat edilmelidir.</a:t>
            </a:r>
            <a:endParaRPr lang="tr-TR" sz="1600" dirty="0" smtClean="0"/>
          </a:p>
          <a:p>
            <a:pPr algn="just">
              <a:buNone/>
            </a:pPr>
            <a:r>
              <a:rPr lang="tr-TR" sz="2000" dirty="0" smtClean="0"/>
              <a:t>	</a:t>
            </a:r>
            <a:r>
              <a:rPr lang="tr-TR" sz="1600" b="1" dirty="0" smtClean="0"/>
              <a:t>Protokol servisi sırasında dikkat edilmesi gerekenler:</a:t>
            </a:r>
            <a:endParaRPr lang="tr-TR" sz="1600" b="1" dirty="0" smtClean="0"/>
          </a:p>
          <a:p>
            <a:pPr lvl="1" algn="just"/>
            <a:r>
              <a:rPr lang="tr-TR" sz="1600" dirty="0" smtClean="0"/>
              <a:t>Protokol servisinde kesinlikle komi görev yapmaz.</a:t>
            </a:r>
            <a:endParaRPr lang="tr-TR" sz="1600" dirty="0" smtClean="0"/>
          </a:p>
          <a:p>
            <a:pPr lvl="1" algn="just"/>
            <a:r>
              <a:rPr lang="tr-TR" sz="1600" dirty="0" smtClean="0"/>
              <a:t>Yemek garsonu 6-8 kişiye, şarap (içecek) garsonu ise 12-14 kişiye servis yapar. Daha fazla kişiye servis yapılması, servisin aksamasına yol açabilir.</a:t>
            </a:r>
            <a:endParaRPr lang="tr-TR" sz="1600" dirty="0" smtClean="0"/>
          </a:p>
          <a:p>
            <a:pPr lvl="1" algn="just"/>
            <a:r>
              <a:rPr lang="tr-TR" sz="1600" dirty="0" smtClean="0"/>
              <a:t>Servisten önce servisle ilgili provanın, mutlaka ilgili müdür veya şef tarafından yaptırılması gerekir. Servis sırasında ilgili şef, sadece baş işaretleriyle servisin yürütülmesini sağlar.</a:t>
            </a:r>
            <a:endParaRPr lang="tr-TR" sz="1600" dirty="0" smtClean="0"/>
          </a:p>
          <a:p>
            <a:pPr lvl="1" algn="just"/>
            <a:r>
              <a:rPr lang="tr-TR" sz="1600" dirty="0" smtClean="0"/>
              <a:t>Servis esnasında mutlaka sessiz olmak gerekmektedir.</a:t>
            </a:r>
            <a:endParaRPr lang="tr-TR" sz="1600" dirty="0" smtClean="0"/>
          </a:p>
          <a:p>
            <a:pPr lvl="1" algn="just"/>
            <a:r>
              <a:rPr lang="tr-TR" sz="1600" dirty="0" smtClean="0"/>
              <a:t>Yemek servisleri aynı anda başlar ve boşların toplanması da yine aynı anda yapılır.</a:t>
            </a:r>
            <a:endParaRPr lang="tr-TR" sz="1600" dirty="0" smtClean="0"/>
          </a:p>
          <a:p>
            <a:pPr lvl="1" algn="just"/>
            <a:r>
              <a:rPr lang="tr-TR" sz="1600" dirty="0" smtClean="0"/>
              <a:t>Misafirler salona girmeden şamdanların yakılması gerekir.</a:t>
            </a:r>
            <a:endParaRPr lang="tr-TR" sz="1600" dirty="0" smtClean="0"/>
          </a:p>
          <a:p>
            <a:pPr lvl="1" algn="just"/>
            <a:r>
              <a:rPr lang="tr-TR" sz="1600" dirty="0" smtClean="0"/>
              <a:t>Sofrada kullanılacak içkiler daha önceden belirlendiği için, sunum ve </a:t>
            </a:r>
            <a:r>
              <a:rPr lang="tr-TR" sz="1600" dirty="0" err="1" smtClean="0"/>
              <a:t>degüstasyon</a:t>
            </a:r>
            <a:r>
              <a:rPr lang="tr-TR" sz="1600" dirty="0" smtClean="0"/>
              <a:t> masada yapılmaz. İçkiler (genelde şarap) açık olarak servise getirilir ve protokol kuralları çerçevesinde servisi yapılır.</a:t>
            </a:r>
            <a:endParaRPr lang="tr-TR"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Tepsi İle Taşıma</a:t>
            </a:r>
            <a:endParaRPr lang="tr-TR" sz="1600" b="1" dirty="0" smtClean="0"/>
          </a:p>
          <a:p>
            <a:pPr lvl="1" algn="just"/>
            <a:r>
              <a:rPr lang="tr-TR" sz="1600" dirty="0" smtClean="0"/>
              <a:t>Tepsi sol el üzerinde,dengeli bir şekilde taşınmalıdır.</a:t>
            </a:r>
            <a:endParaRPr lang="tr-TR" sz="1600" dirty="0" smtClean="0"/>
          </a:p>
          <a:p>
            <a:pPr lvl="1" algn="just"/>
            <a:r>
              <a:rPr lang="tr-TR" sz="1600" dirty="0" smtClean="0"/>
              <a:t>Üzerine konulanların kaymaması için, tepsi üzerine bir kumaş peçete veya kağıt tepsi peçetesi yayılmalıdır.</a:t>
            </a:r>
            <a:endParaRPr lang="tr-TR" sz="1600" dirty="0" smtClean="0"/>
          </a:p>
          <a:p>
            <a:pPr lvl="1" algn="just"/>
            <a:r>
              <a:rPr lang="tr-TR" sz="1600" dirty="0" smtClean="0"/>
              <a:t>Tepside uzun, dengesiz şişe veya malzemeler taşınmamalı, sadece kısa şişeler taşınmalıdır.</a:t>
            </a:r>
            <a:endParaRPr lang="tr-TR" sz="1600" dirty="0" smtClean="0"/>
          </a:p>
          <a:p>
            <a:pPr lvl="1" algn="just"/>
            <a:r>
              <a:rPr lang="tr-TR" sz="1600" dirty="0" smtClean="0"/>
              <a:t>Tepsiye konan malzemelerde ağır ve uzun olanlar tepsi ortasına, diğerleri dengeli bir şekilde bunların dışına (çevresine) konulmalıdır.</a:t>
            </a:r>
            <a:endParaRPr lang="tr-TR" sz="1600" dirty="0" smtClean="0"/>
          </a:p>
          <a:p>
            <a:pPr lvl="1" algn="just"/>
            <a:r>
              <a:rPr lang="tr-TR" sz="1600" dirty="0" smtClean="0"/>
              <a:t>Kahve,çay potlarının ve soslukların ağız kısımları,vücuttan uzağa doğru konulmalıdır.</a:t>
            </a:r>
            <a:endParaRPr lang="tr-TR" sz="1600" dirty="0" smtClean="0"/>
          </a:p>
          <a:p>
            <a:pPr lvl="1" algn="just"/>
            <a:r>
              <a:rPr lang="tr-TR" sz="1600" dirty="0" smtClean="0"/>
              <a:t>Ağır tepsiler, gerektiğinde diz çökerek kaldırılmalı veya indirilmelidir.</a:t>
            </a:r>
            <a:endParaRPr lang="tr-TR" sz="1600" dirty="0" smtClean="0"/>
          </a:p>
          <a:p>
            <a:pPr lvl="1" algn="just"/>
            <a:r>
              <a:rPr lang="tr-TR" sz="1600" dirty="0" smtClean="0"/>
              <a:t>Tepsiden konuğa servis yapılması düşünülüyorsa,el ile tepsi arasına(tepsinin kolay döndürülmesi için) katlanmış bir peçete konulmalıdır.</a:t>
            </a:r>
            <a:endParaRPr lang="tr-TR" sz="1600" dirty="0" smtClean="0"/>
          </a:p>
          <a:p>
            <a:pPr lvl="1" algn="just"/>
            <a:r>
              <a:rPr lang="tr-TR" sz="1600" dirty="0" smtClean="0"/>
              <a:t>Tepsi ile taşımada, hafif ve küçük tepsiler parmaklar üzerinde,orta ağırlıkta olanlar açılmış avuç ve kol üzerinde, çok ağır olanlar da avuç ve kol üzerinde diğer elle desteklenerek taşınmalıdır.</a:t>
            </a:r>
            <a:endParaRPr lang="tr-TR" sz="1600" dirty="0" smtClean="0"/>
          </a:p>
          <a:p>
            <a:pPr lvl="1" algn="just"/>
            <a:r>
              <a:rPr lang="tr-TR" sz="1600" dirty="0" smtClean="0"/>
              <a:t>Tepsi elde taşınırken, hareket halinde dengeyi bozacağı için, kesinlikle vücuda yaslanarak taşınmamalıdır.</a:t>
            </a:r>
            <a:endParaRPr lang="tr-TR" sz="1600" dirty="0" smtClean="0"/>
          </a:p>
          <a:p>
            <a:pPr lvl="1" algn="just"/>
            <a:endParaRPr lang="tr-TR"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991600" cy="6165304"/>
          </a:xfrm>
        </p:spPr>
        <p:txBody>
          <a:bodyPr>
            <a:normAutofit/>
          </a:bodyPr>
          <a:lstStyle/>
          <a:p>
            <a:pPr algn="just">
              <a:buNone/>
            </a:pPr>
            <a:r>
              <a:rPr lang="tr-TR" sz="1600" b="1" dirty="0" smtClean="0"/>
              <a:t>	Maşa Servisi İle İlgili Kurallar</a:t>
            </a:r>
            <a:endParaRPr lang="tr-TR" sz="1600" b="1" dirty="0" smtClean="0"/>
          </a:p>
          <a:p>
            <a:pPr algn="just"/>
            <a:endParaRPr lang="tr-TR" sz="1600" b="1" dirty="0" smtClean="0"/>
          </a:p>
          <a:p>
            <a:pPr algn="just"/>
            <a:r>
              <a:rPr lang="tr-TR" sz="1600" dirty="0" smtClean="0"/>
              <a:t>Maşa ile servis yaparken, yiyeceklerin şekillerinin bozulmamasına özen gösterilmelidir.</a:t>
            </a:r>
            <a:endParaRPr lang="tr-TR" sz="1600" dirty="0" smtClean="0"/>
          </a:p>
          <a:p>
            <a:pPr algn="just"/>
            <a:r>
              <a:rPr lang="tr-TR" sz="1600" dirty="0" smtClean="0"/>
              <a:t>Dilimler halindeki yiyecekler (ekmek,biftek vs)düz maşa ile, küresel şekilli yiyecekler ise (patates,köfte vs) ters maşa ile servis edilmelidir.</a:t>
            </a:r>
            <a:endParaRPr lang="tr-TR" sz="1600" dirty="0" smtClean="0"/>
          </a:p>
          <a:p>
            <a:pPr algn="just"/>
            <a:r>
              <a:rPr lang="tr-TR" sz="1600" dirty="0" smtClean="0"/>
              <a:t>Maşa ile taşındığında parçalanıp düşecek kadar geniş olan yiyecekler (omletler vs), iki parçaya ayrılıp tek tek maşa ile tabağa konulup, tabakta tekrar birleştirilmelidir.</a:t>
            </a:r>
            <a:endParaRPr lang="tr-TR" sz="1600" dirty="0" smtClean="0"/>
          </a:p>
          <a:p>
            <a:pPr algn="just"/>
            <a:r>
              <a:rPr lang="tr-TR" sz="1600" dirty="0" smtClean="0"/>
              <a:t>Çok  geniş olan tek parçalar (örneğin,tek porsiyonluk balık veya filetosu), iki çatalla tutulan maşa yardımıyla servis edilmelidir.</a:t>
            </a:r>
            <a:endParaRPr lang="tr-TR" sz="1600" dirty="0" smtClean="0"/>
          </a:p>
          <a:p>
            <a:pPr algn="just"/>
            <a:r>
              <a:rPr lang="tr-TR" sz="1600" dirty="0" smtClean="0"/>
              <a:t>Soslu yiyeceklerin sulu sos kısmı, sadece maşanın kaşığı kullanılarak servis edilirken, püre türü yiyecekler kaşıkla alınıp, tabağa çatalla kaşıktan sıyırarak konulmalıdır.</a:t>
            </a:r>
            <a:endParaRPr lang="tr-TR" sz="1600" dirty="0" smtClean="0"/>
          </a:p>
          <a:p>
            <a:pPr algn="just">
              <a:buNone/>
            </a:pPr>
            <a:r>
              <a:rPr lang="tr-TR" sz="1600" dirty="0" smtClean="0"/>
              <a:t>		</a:t>
            </a:r>
            <a:r>
              <a:rPr lang="tr-TR" sz="1600" b="1" dirty="0" smtClean="0"/>
              <a:t>Maşa</a:t>
            </a:r>
            <a:r>
              <a:rPr lang="tr-TR" sz="1600" dirty="0" smtClean="0"/>
              <a:t>,kaşık ve çataldan oluşan,sağ elle tutulan bir servis aracıdır.</a:t>
            </a:r>
            <a:endParaRPr lang="tr-TR" sz="1600" dirty="0" smtClean="0"/>
          </a:p>
          <a:p>
            <a:pPr algn="just">
              <a:buNone/>
            </a:pPr>
            <a:r>
              <a:rPr lang="tr-TR" sz="1600" dirty="0" smtClean="0"/>
              <a:t>		</a:t>
            </a:r>
            <a:r>
              <a:rPr lang="tr-TR" sz="1600" b="1" dirty="0" smtClean="0"/>
              <a:t>Düz maşa</a:t>
            </a:r>
            <a:r>
              <a:rPr lang="tr-TR" sz="1600" dirty="0" smtClean="0"/>
              <a:t>, kaşık ve çatalın üst üste tutulmasıdır</a:t>
            </a:r>
            <a:endParaRPr lang="tr-TR" sz="1600" dirty="0" smtClean="0"/>
          </a:p>
          <a:p>
            <a:pPr algn="just">
              <a:buNone/>
            </a:pPr>
            <a:r>
              <a:rPr lang="tr-TR" sz="1600" dirty="0" smtClean="0"/>
              <a:t>		</a:t>
            </a:r>
            <a:r>
              <a:rPr lang="tr-TR" sz="1600" b="1" dirty="0" smtClean="0"/>
              <a:t>Ters maşa</a:t>
            </a:r>
            <a:r>
              <a:rPr lang="tr-TR" sz="1600" dirty="0" smtClean="0"/>
              <a:t>, çatal ve kaşığın iç içe bakmasıdır.</a:t>
            </a:r>
            <a:endParaRPr lang="tr-TR" sz="1600" dirty="0" smtClean="0"/>
          </a:p>
          <a:p>
            <a:pPr algn="just">
              <a:buNone/>
            </a:pPr>
            <a:r>
              <a:rPr lang="tr-TR" sz="1600" dirty="0" smtClean="0"/>
              <a:t>		</a:t>
            </a:r>
            <a:r>
              <a:rPr lang="tr-TR" sz="1600" b="1" dirty="0" smtClean="0"/>
              <a:t>İki çatalla maşa tutma</a:t>
            </a:r>
            <a:r>
              <a:rPr lang="tr-TR" sz="1600" dirty="0" smtClean="0"/>
              <a:t>, iki çatalın yan yana, aynı yönde açılarak,bir platform oluşturmasıdır.</a:t>
            </a:r>
            <a:endParaRPr lang="tr-TR" sz="1600" dirty="0" smtClean="0"/>
          </a:p>
          <a:p>
            <a:pPr algn="just">
              <a:buNone/>
            </a:pPr>
            <a:r>
              <a:rPr lang="tr-TR" sz="1600" dirty="0" smtClean="0"/>
              <a:t>	</a:t>
            </a:r>
            <a:endParaRPr lang="tr-TR" sz="1600" dirty="0" smtClean="0"/>
          </a:p>
          <a:p>
            <a:pPr algn="just">
              <a:buNone/>
            </a:pPr>
            <a:r>
              <a:rPr lang="tr-TR" sz="1600" b="1" dirty="0" smtClean="0"/>
              <a:t>	Kırıntıları Süpürme</a:t>
            </a:r>
            <a:endParaRPr lang="tr-TR" sz="1600" b="1" dirty="0" smtClean="0"/>
          </a:p>
          <a:p>
            <a:pPr algn="just"/>
            <a:r>
              <a:rPr lang="tr-TR" sz="1600" dirty="0" smtClean="0"/>
              <a:t>Kırıntı süpürme işlemi ana yemekten sonra, tatlı servisinden önce yapılmalıdır.</a:t>
            </a:r>
            <a:endParaRPr lang="tr-TR" sz="1600" dirty="0" smtClean="0"/>
          </a:p>
          <a:p>
            <a:pPr algn="just"/>
            <a:r>
              <a:rPr lang="tr-TR" sz="1600" dirty="0" smtClean="0"/>
              <a:t>Süpürmede kullanılan peçete, temiz olmalıdır.</a:t>
            </a:r>
            <a:endParaRPr lang="tr-TR" sz="1600" dirty="0" smtClean="0"/>
          </a:p>
          <a:p>
            <a:pPr algn="just"/>
            <a:r>
              <a:rPr lang="tr-TR" sz="1600" dirty="0" smtClean="0"/>
              <a:t>Süpürme işlemi,mümkün olduğunca konuk rahatsız edilmeden yapılmalıdır.</a:t>
            </a:r>
            <a:endParaRPr lang="tr-TR" sz="1600" dirty="0" smtClean="0"/>
          </a:p>
          <a:p>
            <a:pPr algn="just">
              <a:buNone/>
            </a:pPr>
            <a:endParaRPr lang="tr-T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Kurallara Uygun Olarak Kırıntıları Süpürebilme:</a:t>
            </a:r>
            <a:endParaRPr lang="tr-TR" sz="1600" b="1" dirty="0" smtClean="0"/>
          </a:p>
          <a:p>
            <a:pPr lvl="1" algn="just"/>
            <a:r>
              <a:rPr lang="tr-TR" sz="1600" dirty="0" smtClean="0"/>
              <a:t>Normal kare bir peçeteyi üçgen bir şekilde önce ikiye, tekrar üçgen oluşturacak şekilde ikiye ve tekrar üçgen oluşturacak şekilde ikiye, muska şeklinde katlamak gerekir.</a:t>
            </a:r>
            <a:endParaRPr lang="tr-TR" sz="1600" dirty="0" smtClean="0"/>
          </a:p>
          <a:p>
            <a:pPr lvl="1" algn="just"/>
            <a:r>
              <a:rPr lang="tr-TR" sz="1600" dirty="0" smtClean="0"/>
              <a:t>Peçete maşa tutmadaki gibi tutulan, kaşık ve çatal arasına kıstırılarak  sağ ele alınır.</a:t>
            </a:r>
            <a:endParaRPr lang="tr-TR" sz="1600" dirty="0" smtClean="0"/>
          </a:p>
          <a:p>
            <a:pPr lvl="1" algn="just"/>
            <a:r>
              <a:rPr lang="tr-TR" sz="1600" dirty="0" smtClean="0"/>
              <a:t>Tabak sol ele alınıp, konuğun sol tarafına uygun bir şekilde yanaşılır.</a:t>
            </a:r>
            <a:endParaRPr lang="tr-TR" sz="1600" dirty="0" smtClean="0"/>
          </a:p>
          <a:p>
            <a:pPr lvl="1" algn="just"/>
            <a:r>
              <a:rPr lang="tr-TR" sz="1600" dirty="0" smtClean="0"/>
              <a:t>Konuğun rahatsız edilmemesi için, gerekiyorsa sağ taraftan yaklaşılabilir.</a:t>
            </a:r>
            <a:endParaRPr lang="tr-TR" sz="1600" dirty="0" smtClean="0"/>
          </a:p>
          <a:p>
            <a:pPr lvl="1" algn="just"/>
            <a:r>
              <a:rPr lang="tr-TR" sz="1600" dirty="0" smtClean="0"/>
              <a:t>Tabak bir kenarı masa kenarının altına gelecek şekilde tutulur.</a:t>
            </a:r>
            <a:endParaRPr lang="tr-TR" sz="1600" dirty="0" smtClean="0"/>
          </a:p>
          <a:p>
            <a:pPr lvl="1" algn="just"/>
            <a:r>
              <a:rPr lang="tr-TR" sz="1600" dirty="0" smtClean="0"/>
              <a:t>Peçeteyi süpürge gibi kullanarak, konuğun önünden kırıntıları  sol elde, masa kenarında tutulan tabağın üzerine süpürmek gerekir.</a:t>
            </a:r>
            <a:endParaRPr lang="tr-TR" sz="1600" dirty="0" smtClean="0"/>
          </a:p>
          <a:p>
            <a:pPr lvl="1" algn="just"/>
            <a:r>
              <a:rPr lang="tr-TR" sz="1600" dirty="0" smtClean="0"/>
              <a:t>Süpürme işlemi bitince kurallara uygun şekilde geri çekilmek gerekir.</a:t>
            </a:r>
            <a:endParaRPr lang="tr-TR" sz="1600" dirty="0" smtClean="0"/>
          </a:p>
          <a:p>
            <a:pPr lvl="1" algn="just"/>
            <a:r>
              <a:rPr lang="tr-TR" sz="1600" dirty="0" smtClean="0"/>
              <a:t>Konuğun sağ tarafından yanaşarak, varsa kalan kırıntıları aynı şekilde tabak üzerine süpürmek gerekir</a:t>
            </a:r>
            <a:endParaRPr lang="tr-TR" sz="1600" dirty="0" smtClean="0"/>
          </a:p>
          <a:p>
            <a:pPr lvl="1" algn="just"/>
            <a:r>
              <a:rPr lang="tr-TR" sz="1600" dirty="0" smtClean="0"/>
              <a:t>Diğer konukların önlerindeki kırıntıların süpürülmesi de, aynı şekilde yapılır.</a:t>
            </a:r>
            <a:endParaRPr lang="tr-TR" sz="1600" dirty="0" smtClean="0"/>
          </a:p>
          <a:p>
            <a:pPr lvl="1" algn="just"/>
            <a:r>
              <a:rPr lang="tr-TR" sz="1600" dirty="0" smtClean="0"/>
              <a:t>Masadaki süpürme işlemi bittikten sonra maşa ve peçeteyi tabağa koyup tatlı takımlarını yerleştirmek gerekir.</a:t>
            </a:r>
            <a:endParaRPr lang="tr-T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964488" cy="5904656"/>
          </a:xfrm>
        </p:spPr>
        <p:txBody>
          <a:bodyPr>
            <a:normAutofit/>
          </a:bodyPr>
          <a:lstStyle/>
          <a:p>
            <a:pPr algn="just">
              <a:buNone/>
            </a:pPr>
            <a:r>
              <a:rPr lang="tr-TR" sz="1600" b="1" dirty="0" smtClean="0"/>
              <a:t>	Kül Tablası Değiştirme</a:t>
            </a:r>
            <a:endParaRPr lang="tr-TR" sz="1600" b="1" dirty="0" smtClean="0"/>
          </a:p>
          <a:p>
            <a:pPr algn="just">
              <a:buNone/>
            </a:pPr>
            <a:r>
              <a:rPr lang="tr-TR" sz="1600" b="1" dirty="0" smtClean="0"/>
              <a:t>	İlkeler</a:t>
            </a:r>
            <a:endParaRPr lang="tr-TR" sz="1600" b="1" dirty="0" smtClean="0"/>
          </a:p>
          <a:p>
            <a:pPr lvl="1" algn="just"/>
            <a:r>
              <a:rPr lang="tr-TR" sz="1600" dirty="0" smtClean="0"/>
              <a:t>İçinde sönmüş sigara bulunan kül tablası, en kısa zamanda değiştirilmelidir.</a:t>
            </a:r>
            <a:endParaRPr lang="tr-TR" sz="1600" dirty="0" smtClean="0"/>
          </a:p>
          <a:p>
            <a:pPr lvl="1" algn="just"/>
            <a:r>
              <a:rPr lang="tr-TR" sz="1600" dirty="0" smtClean="0"/>
              <a:t>Kül tablası, üzerine temiz bir kül tablası kapatılarak değiştirilmelidir.</a:t>
            </a:r>
            <a:endParaRPr lang="tr-TR" sz="1600" dirty="0" smtClean="0"/>
          </a:p>
          <a:p>
            <a:pPr lvl="1" algn="just"/>
            <a:r>
              <a:rPr lang="tr-TR" sz="1600" dirty="0" smtClean="0"/>
              <a:t>Kül tablası üzerinde halen yanan bir sigara varsa, konuğa,”kül tablasını değiştirebilir miyim efendim?” diyerek onun yanan sigarayı alması sağlanmalıdır.</a:t>
            </a:r>
            <a:endParaRPr lang="tr-TR" sz="1600" dirty="0" smtClean="0"/>
          </a:p>
          <a:p>
            <a:pPr lvl="1" algn="just"/>
            <a:r>
              <a:rPr lang="tr-TR" sz="1600" dirty="0" smtClean="0"/>
              <a:t>Kül tablasının değiştirilmesinde konuklar rahatsız edilmemeli ve kazaya karşı tedbir alınmalıdır</a:t>
            </a:r>
            <a:endParaRPr lang="tr-TR" sz="1600" dirty="0" smtClean="0"/>
          </a:p>
          <a:p>
            <a:pPr lvl="1" algn="just"/>
            <a:r>
              <a:rPr lang="tr-TR" sz="1600" dirty="0" smtClean="0"/>
              <a:t>Kül tablasındaki, kül ve sönmüş sigaralar, mutlaka yanıcı olmayan bir çöp kovasına dökülmelidir.</a:t>
            </a:r>
            <a:endParaRPr lang="tr-TR" sz="1600" dirty="0" smtClean="0"/>
          </a:p>
          <a:p>
            <a:pPr lvl="1" algn="just">
              <a:buNone/>
            </a:pPr>
            <a:r>
              <a:rPr lang="tr-TR" sz="1600" b="1" dirty="0" smtClean="0"/>
              <a:t>Kurallara Uygun Olarak Kül Tablasını Değiştirme</a:t>
            </a:r>
            <a:endParaRPr lang="tr-TR" sz="1600" b="1" dirty="0" smtClean="0"/>
          </a:p>
          <a:p>
            <a:pPr lvl="1" algn="just"/>
            <a:r>
              <a:rPr lang="tr-TR" sz="1600" dirty="0" smtClean="0"/>
              <a:t>Uygun bir şekilde konuğun sağından yaklaşmak gerekir (gerekiyorsa soldan yaklaşılabilir).</a:t>
            </a:r>
            <a:endParaRPr lang="tr-TR" sz="1600" dirty="0" smtClean="0"/>
          </a:p>
          <a:p>
            <a:pPr lvl="1" algn="just"/>
            <a:r>
              <a:rPr lang="tr-TR" sz="1600" dirty="0" smtClean="0"/>
              <a:t>Açık kısmı avuç içine gelecek şekilde, temiz kül tablası sol eldeki tepsi üzerinden alınır (tepsi kullanılıyorsa).</a:t>
            </a:r>
            <a:endParaRPr lang="tr-TR" sz="1600" dirty="0" smtClean="0"/>
          </a:p>
          <a:p>
            <a:pPr lvl="1" algn="just"/>
            <a:r>
              <a:rPr lang="tr-TR" sz="1600" dirty="0" smtClean="0"/>
              <a:t>Kül tablasının tabanını, kirli olanın açık kısmına gelecek şekilde oturtmak gerekir.</a:t>
            </a:r>
            <a:endParaRPr lang="tr-TR" sz="1600" dirty="0" smtClean="0"/>
          </a:p>
          <a:p>
            <a:pPr lvl="1" algn="just"/>
            <a:r>
              <a:rPr lang="tr-TR" sz="1600" dirty="0" smtClean="0"/>
              <a:t>Sağ elin parmaklarını biraz ileriye doğru uzatıp alttaki kirli kül tablasını da kavrayarak, birlikte düz şekilde tutmak ve sol eldeki tepsi üzerine koymak gerekir.</a:t>
            </a:r>
            <a:endParaRPr lang="tr-TR" sz="1600" dirty="0" smtClean="0"/>
          </a:p>
          <a:p>
            <a:pPr lvl="1" algn="just"/>
            <a:r>
              <a:rPr lang="tr-TR" sz="1600" dirty="0" smtClean="0"/>
              <a:t>Servis elemanı masadan ayrılıp, kirli kül tablasını, kirlilere ait alana götürür.</a:t>
            </a:r>
            <a:endParaRPr lang="tr-TR" sz="1600" dirty="0" smtClean="0"/>
          </a:p>
          <a:p>
            <a:pPr algn="just">
              <a:buNone/>
            </a:pPr>
            <a:endParaRPr lang="tr-TR"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SERVİS ÖNCESİ YAPILAN SON HAZIRLIKLAR</a:t>
            </a:r>
            <a:endParaRPr lang="tr-TR" dirty="0"/>
          </a:p>
        </p:txBody>
      </p:sp>
      <p:sp>
        <p:nvSpPr>
          <p:cNvPr id="3" name="2 İçerik Yer Tutucusu"/>
          <p:cNvSpPr>
            <a:spLocks noGrp="1"/>
          </p:cNvSpPr>
          <p:nvPr>
            <p:ph idx="1"/>
          </p:nvPr>
        </p:nvSpPr>
        <p:spPr/>
        <p:txBody>
          <a:bodyPr>
            <a:normAutofit/>
          </a:bodyPr>
          <a:lstStyle/>
          <a:p>
            <a:pPr algn="just">
              <a:buNone/>
            </a:pPr>
            <a:r>
              <a:rPr lang="tr-TR" sz="1600" b="1" dirty="0" smtClean="0"/>
              <a:t>	</a:t>
            </a:r>
            <a:r>
              <a:rPr lang="tr-TR" sz="1600" b="1" dirty="0" err="1" smtClean="0"/>
              <a:t>Menajların</a:t>
            </a:r>
            <a:r>
              <a:rPr lang="tr-TR" sz="1600" b="1" dirty="0" smtClean="0"/>
              <a:t> Servise  Hazırlanması</a:t>
            </a:r>
            <a:endParaRPr lang="tr-TR" sz="1600" b="1" dirty="0" smtClean="0"/>
          </a:p>
          <a:p>
            <a:pPr algn="just">
              <a:buNone/>
            </a:pPr>
            <a:r>
              <a:rPr lang="tr-TR" sz="1600" dirty="0" smtClean="0"/>
              <a:t>		</a:t>
            </a:r>
            <a:r>
              <a:rPr lang="tr-TR" sz="1600" b="1" dirty="0" smtClean="0"/>
              <a:t>Menaj </a:t>
            </a:r>
            <a:r>
              <a:rPr lang="tr-TR" sz="1600" dirty="0" smtClean="0"/>
              <a:t>kapsamında yer alan maddeleri; tuz, biber, biber değirmeni, zeytinyağı, sirke, </a:t>
            </a:r>
            <a:r>
              <a:rPr lang="tr-TR" sz="1600" dirty="0" err="1" smtClean="0"/>
              <a:t>worcester</a:t>
            </a:r>
            <a:r>
              <a:rPr lang="tr-TR" sz="1600" dirty="0" smtClean="0"/>
              <a:t> sos, </a:t>
            </a:r>
            <a:r>
              <a:rPr lang="tr-TR" sz="1600" dirty="0" err="1" smtClean="0"/>
              <a:t>acisso</a:t>
            </a:r>
            <a:r>
              <a:rPr lang="tr-TR" sz="1600" dirty="0" smtClean="0"/>
              <a:t>, ketçap ve hardal olarak sınıflandırabiliriz.</a:t>
            </a:r>
            <a:endParaRPr lang="tr-TR" sz="1600" dirty="0" smtClean="0"/>
          </a:p>
          <a:p>
            <a:pPr algn="just">
              <a:buNone/>
            </a:pPr>
            <a:r>
              <a:rPr lang="tr-TR" sz="1600" dirty="0" smtClean="0"/>
              <a:t>	</a:t>
            </a:r>
            <a:r>
              <a:rPr lang="tr-TR" sz="1600" b="1" dirty="0" smtClean="0"/>
              <a:t>İlkeler</a:t>
            </a:r>
            <a:endParaRPr lang="tr-TR" sz="1600" b="1" dirty="0" smtClean="0"/>
          </a:p>
          <a:p>
            <a:pPr lvl="1" algn="just"/>
            <a:r>
              <a:rPr lang="tr-TR" sz="1600" dirty="0" smtClean="0"/>
              <a:t>Menaj malzemeleri,kullanılmadıkları zaman uygun ortamlarda depolanmalıdır.</a:t>
            </a:r>
            <a:endParaRPr lang="tr-TR" sz="1600" dirty="0" smtClean="0"/>
          </a:p>
          <a:p>
            <a:pPr lvl="1" algn="just"/>
            <a:r>
              <a:rPr lang="tr-TR" sz="1600" dirty="0" smtClean="0"/>
              <a:t>Menaj malzemeleri,servis öncesinde temizlenip parlatıldıktan sonra,içleri doldurularak servise hazır bir hale getirilmelidir.</a:t>
            </a:r>
            <a:endParaRPr lang="tr-TR" sz="1600" dirty="0" smtClean="0"/>
          </a:p>
          <a:p>
            <a:pPr lvl="1" algn="just"/>
            <a:r>
              <a:rPr lang="tr-TR" sz="1600" dirty="0" smtClean="0"/>
              <a:t>Kuver açılırken </a:t>
            </a:r>
            <a:r>
              <a:rPr lang="tr-TR" sz="1600" dirty="0" err="1" smtClean="0"/>
              <a:t>menaj</a:t>
            </a:r>
            <a:r>
              <a:rPr lang="tr-TR" sz="1600" dirty="0" smtClean="0"/>
              <a:t> malzemelerinden sadece tuzluk ve biberlik masaya konulmalı,diğerli konuğun isteği üzerine veya verilen yemeğe göre masaya konulmalıdır.</a:t>
            </a:r>
            <a:endParaRPr lang="tr-TR" sz="1600" dirty="0" smtClean="0"/>
          </a:p>
          <a:p>
            <a:pPr lvl="1" algn="just"/>
            <a:r>
              <a:rPr lang="tr-TR" sz="1600" dirty="0" smtClean="0"/>
              <a:t>Menaj malzemeleri,içerdikleri asitli maddelerden dolayı kaplarını çabuk kirletirler,bu yüzden periyodik olarak temizlenmelidir.</a:t>
            </a:r>
            <a:endParaRPr lang="tr-TR" sz="1600" dirty="0" smtClean="0"/>
          </a:p>
          <a:p>
            <a:pPr lvl="1" algn="just"/>
            <a:r>
              <a:rPr lang="tr-TR" sz="1600" dirty="0" smtClean="0"/>
              <a:t>Yıkanarak temizlenen </a:t>
            </a:r>
            <a:r>
              <a:rPr lang="tr-TR" sz="1600" dirty="0" err="1" smtClean="0"/>
              <a:t>menaj</a:t>
            </a:r>
            <a:r>
              <a:rPr lang="tr-TR" sz="1600" dirty="0" smtClean="0"/>
              <a:t> kaplarının ve şekerliklerinin içleri,asla ıslak veya nemli iken doldurulmamalıdır.</a:t>
            </a:r>
            <a:endParaRPr lang="tr-TR" sz="1600" dirty="0" smtClean="0"/>
          </a:p>
          <a:p>
            <a:pPr lvl="1" algn="just"/>
            <a:endParaRPr lang="tr-TR" sz="1600" dirty="0" smtClean="0"/>
          </a:p>
          <a:p>
            <a:pPr algn="just">
              <a:buNone/>
            </a:pPr>
            <a:r>
              <a:rPr lang="tr-TR" sz="1600" b="1" dirty="0" smtClean="0"/>
              <a:t>	</a:t>
            </a:r>
            <a:endParaRPr lang="tr-TR" sz="16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093296"/>
          </a:xfrm>
        </p:spPr>
        <p:txBody>
          <a:bodyPr>
            <a:normAutofit fontScale="77500" lnSpcReduction="20000"/>
          </a:bodyPr>
          <a:lstStyle/>
          <a:p>
            <a:pPr algn="just">
              <a:buNone/>
            </a:pPr>
            <a:r>
              <a:rPr lang="tr-TR" sz="1600" b="1" dirty="0" smtClean="0"/>
              <a:t>	</a:t>
            </a:r>
            <a:r>
              <a:rPr lang="tr-TR" sz="2100" b="1" dirty="0" smtClean="0"/>
              <a:t>Servantların Servise Hazırlanması</a:t>
            </a:r>
            <a:endParaRPr lang="tr-TR" sz="2100" b="1" dirty="0" smtClean="0"/>
          </a:p>
          <a:p>
            <a:pPr algn="just">
              <a:buNone/>
            </a:pPr>
            <a:r>
              <a:rPr lang="tr-TR" sz="2100" b="1" dirty="0" smtClean="0"/>
              <a:t>	İlkeler</a:t>
            </a:r>
            <a:endParaRPr lang="tr-TR" sz="2100" b="1" dirty="0" smtClean="0"/>
          </a:p>
          <a:p>
            <a:pPr lvl="1" algn="just"/>
            <a:r>
              <a:rPr lang="tr-TR" sz="2100" dirty="0" smtClean="0"/>
              <a:t>Servantlar ilgili istasyona yakın ve uygun bir yerde ve genel isteklere cevap verebilecek bir kapasitede olmalıdır.</a:t>
            </a:r>
            <a:endParaRPr lang="tr-TR" sz="2100" dirty="0" smtClean="0"/>
          </a:p>
          <a:p>
            <a:pPr lvl="1" algn="just"/>
            <a:r>
              <a:rPr lang="tr-TR" sz="2100" dirty="0" smtClean="0"/>
              <a:t>Bir işyerindeki bütün </a:t>
            </a:r>
            <a:r>
              <a:rPr lang="tr-TR" sz="2100" dirty="0" err="1" smtClean="0"/>
              <a:t>servantlarda</a:t>
            </a:r>
            <a:r>
              <a:rPr lang="tr-TR" sz="2100" dirty="0" smtClean="0"/>
              <a:t> araç-gereç yerleştirme planı, yer değiştiren elemanların yabancılık çekmemesi için aynı olmalıdır (prosedürler belirlenmelidir).</a:t>
            </a:r>
            <a:endParaRPr lang="tr-TR" sz="2100" dirty="0" smtClean="0"/>
          </a:p>
          <a:p>
            <a:pPr lvl="1" algn="just"/>
            <a:r>
              <a:rPr lang="tr-TR" sz="2100" dirty="0" smtClean="0"/>
              <a:t>Servantlar her zaman temiz ve düzenli tutulmalıdır (iş planlamasında gerekli görev dağılımı yapılmalı, servis öncesinde gerekli kontroller yapılmalıdır).</a:t>
            </a:r>
            <a:endParaRPr lang="tr-TR" sz="2100" dirty="0" smtClean="0"/>
          </a:p>
          <a:p>
            <a:pPr lvl="1" algn="just"/>
            <a:r>
              <a:rPr lang="tr-TR" sz="2100" dirty="0" smtClean="0"/>
              <a:t>Konulduğu yerde göze hoş görünmeli, diğer mobilyalarla uyum sağlamalıdır.</a:t>
            </a:r>
            <a:endParaRPr lang="tr-TR" sz="2100" dirty="0" smtClean="0"/>
          </a:p>
          <a:p>
            <a:pPr lvl="1" algn="just"/>
            <a:r>
              <a:rPr lang="tr-TR" sz="2100" dirty="0" smtClean="0"/>
              <a:t>İçine ve üzerine araç-gereç konan raf ve gözler temiz peçete veya örtülerle kaplanmalıdır.</a:t>
            </a:r>
            <a:endParaRPr lang="tr-TR" sz="2100" dirty="0" smtClean="0"/>
          </a:p>
          <a:p>
            <a:pPr lvl="1" algn="just">
              <a:buNone/>
            </a:pPr>
            <a:endParaRPr lang="tr-TR" sz="2100" b="1" dirty="0" smtClean="0"/>
          </a:p>
          <a:p>
            <a:pPr lvl="1" algn="just">
              <a:buNone/>
            </a:pPr>
            <a:r>
              <a:rPr lang="tr-TR" sz="2100" b="1" dirty="0" err="1" smtClean="0"/>
              <a:t>Servantın</a:t>
            </a:r>
            <a:r>
              <a:rPr lang="tr-TR" sz="2100" b="1" dirty="0" smtClean="0"/>
              <a:t> Hazırlanması</a:t>
            </a:r>
            <a:endParaRPr lang="tr-TR" sz="2100" b="1" dirty="0" smtClean="0"/>
          </a:p>
          <a:p>
            <a:pPr lvl="1"/>
            <a:r>
              <a:rPr lang="tr-TR" sz="2100" dirty="0" smtClean="0"/>
              <a:t>Servantı kurallara uygun olarak silip, parlatmak gerekir. </a:t>
            </a:r>
            <a:r>
              <a:rPr lang="tr-TR" sz="2100" dirty="0" err="1" smtClean="0"/>
              <a:t>Servantın</a:t>
            </a:r>
            <a:r>
              <a:rPr lang="tr-TR" sz="2100" dirty="0" smtClean="0"/>
              <a:t> imalinde kullanılan malzemelere göre (ahşap,metal vb.) uygun temizlik maddeleriyle temizlemek gerekir.</a:t>
            </a:r>
            <a:endParaRPr lang="tr-TR" sz="2100" dirty="0" smtClean="0"/>
          </a:p>
          <a:p>
            <a:pPr lvl="1"/>
            <a:r>
              <a:rPr lang="tr-TR" sz="2100" dirty="0" err="1" smtClean="0"/>
              <a:t>Servant</a:t>
            </a:r>
            <a:r>
              <a:rPr lang="tr-TR" sz="2100" dirty="0" smtClean="0"/>
              <a:t> raf ve çekmeceleri, peçete veya bezlerle kaplanmalıdır.</a:t>
            </a:r>
            <a:endParaRPr lang="tr-TR" sz="2100" dirty="0" smtClean="0"/>
          </a:p>
          <a:p>
            <a:pPr lvl="1"/>
            <a:r>
              <a:rPr lang="tr-TR" sz="2100" dirty="0" smtClean="0"/>
              <a:t>Çekmecelere tasnif edilmiş ve belirlenmiş düzene göre çatal-kaşık bıçaklar yerleştirilmelidir.</a:t>
            </a:r>
            <a:endParaRPr lang="tr-TR" sz="2100" dirty="0" smtClean="0"/>
          </a:p>
          <a:p>
            <a:pPr lvl="1"/>
            <a:r>
              <a:rPr lang="tr-TR" sz="2100" dirty="0" smtClean="0"/>
              <a:t>Ekstra tabakları, fincan ve altlıklarını, </a:t>
            </a:r>
            <a:r>
              <a:rPr lang="tr-TR" sz="2100" dirty="0" err="1" smtClean="0"/>
              <a:t>menaj</a:t>
            </a:r>
            <a:r>
              <a:rPr lang="tr-TR" sz="2100" dirty="0" smtClean="0"/>
              <a:t> kaplarını, bardakları ve servis takımlarını raflarda ayrılmış yerlerine koymak gerekir.</a:t>
            </a:r>
            <a:endParaRPr lang="tr-TR" sz="2100" dirty="0" smtClean="0"/>
          </a:p>
          <a:p>
            <a:pPr lvl="1"/>
            <a:r>
              <a:rPr lang="tr-TR" sz="2100" dirty="0" smtClean="0"/>
              <a:t>Temiz peçeteler dolap kısmına koyulmalıdır. Bez peçetelerin yanı sıra, kağıt peçeteler de bulundurulmalıdır.</a:t>
            </a:r>
            <a:endParaRPr lang="tr-TR" sz="2100" dirty="0" smtClean="0"/>
          </a:p>
          <a:p>
            <a:pPr lvl="1"/>
            <a:r>
              <a:rPr lang="tr-TR" sz="2100" dirty="0" err="1" smtClean="0"/>
              <a:t>Servantta</a:t>
            </a:r>
            <a:r>
              <a:rPr lang="tr-TR" sz="2100" dirty="0" smtClean="0"/>
              <a:t> eksik olup olmadığı, servis öncesinde bir kez daha kontrol edilmelidir.</a:t>
            </a:r>
            <a:endParaRPr lang="tr-TR" sz="2100" dirty="0" smtClean="0"/>
          </a:p>
          <a:p>
            <a:pPr lvl="1"/>
            <a:r>
              <a:rPr lang="tr-TR" sz="2100" dirty="0" smtClean="0"/>
              <a:t>Her işletmede </a:t>
            </a:r>
            <a:r>
              <a:rPr lang="tr-TR" sz="2100" dirty="0" err="1" smtClean="0"/>
              <a:t>servantın</a:t>
            </a:r>
            <a:r>
              <a:rPr lang="tr-TR" sz="2100" dirty="0" smtClean="0"/>
              <a:t> yapısı ve bölümleri farklıdır. Buna göre bir yer planlaması yapılmalıdır. Ana </a:t>
            </a:r>
            <a:r>
              <a:rPr lang="tr-TR" sz="2100" dirty="0" err="1" smtClean="0"/>
              <a:t>servant</a:t>
            </a:r>
            <a:r>
              <a:rPr lang="tr-TR" sz="2100" dirty="0" smtClean="0"/>
              <a:t> yapı olarak istasyon </a:t>
            </a:r>
            <a:r>
              <a:rPr lang="tr-TR" sz="2100" dirty="0" err="1" smtClean="0"/>
              <a:t>servantına</a:t>
            </a:r>
            <a:r>
              <a:rPr lang="tr-TR" sz="2100" dirty="0" smtClean="0"/>
              <a:t> benzemesine rağmen, hacim olarak daha yüksek bir kapasiteye sahiptir. Masa kenarına konan seyyar </a:t>
            </a:r>
            <a:r>
              <a:rPr lang="tr-TR" sz="2100" dirty="0" err="1" smtClean="0"/>
              <a:t>servant</a:t>
            </a:r>
            <a:r>
              <a:rPr lang="tr-TR" sz="2100" dirty="0" smtClean="0"/>
              <a:t> (servis masası) çok az bir kapasiteye sahiptir ve üzerine bir örtü örtülmelidir. </a:t>
            </a:r>
            <a:endParaRPr lang="tr-TR" sz="2100" dirty="0" smtClean="0"/>
          </a:p>
          <a:p>
            <a:pPr lvl="1" algn="just">
              <a:buNone/>
            </a:pPr>
            <a:endParaRPr lang="tr-TR"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332656"/>
            <a:ext cx="9144000" cy="6525344"/>
          </a:xfrm>
        </p:spPr>
        <p:txBody>
          <a:bodyPr>
            <a:normAutofit lnSpcReduction="10000"/>
          </a:bodyPr>
          <a:lstStyle/>
          <a:p>
            <a:pPr algn="just">
              <a:buNone/>
            </a:pPr>
            <a:r>
              <a:rPr lang="tr-TR" sz="1600" b="1" dirty="0" smtClean="0"/>
              <a:t>	Servis Arabalarının Servise Hazırlanması</a:t>
            </a:r>
            <a:endParaRPr lang="tr-TR" sz="1600" b="1" dirty="0" smtClean="0"/>
          </a:p>
          <a:p>
            <a:pPr algn="just">
              <a:buNone/>
            </a:pPr>
            <a:r>
              <a:rPr lang="tr-TR" sz="1600" dirty="0" smtClean="0"/>
              <a:t>		Servis arabalarıyla ilgili bilgiler daha önceki bölümlerde verilmiştir. Burada,sadece servis öncesi arabalarda son bir kez yapılması gereken hazırlıklardan bahsedilecektir.</a:t>
            </a:r>
            <a:endParaRPr lang="tr-TR" sz="1600" dirty="0" smtClean="0"/>
          </a:p>
          <a:p>
            <a:pPr algn="just">
              <a:buNone/>
            </a:pPr>
            <a:r>
              <a:rPr lang="tr-TR" sz="1600" dirty="0" smtClean="0"/>
              <a:t>	</a:t>
            </a:r>
            <a:r>
              <a:rPr lang="tr-TR" sz="1600" b="1" dirty="0" smtClean="0"/>
              <a:t>İlkeler</a:t>
            </a:r>
            <a:endParaRPr lang="tr-TR" sz="1600" b="1" dirty="0" smtClean="0"/>
          </a:p>
          <a:p>
            <a:pPr lvl="1" algn="just"/>
            <a:r>
              <a:rPr lang="tr-TR" sz="1600" dirty="0" smtClean="0"/>
              <a:t>Servis arabasına araç-gereç yerleştirmeden önce, araba temizlenip,parlatılmalıdır.</a:t>
            </a:r>
            <a:endParaRPr lang="tr-TR" sz="1600" dirty="0" smtClean="0"/>
          </a:p>
          <a:p>
            <a:pPr lvl="1" algn="just"/>
            <a:r>
              <a:rPr lang="tr-TR" sz="1600" dirty="0" smtClean="0"/>
              <a:t>Tabak, </a:t>
            </a:r>
            <a:r>
              <a:rPr lang="tr-TR" sz="1600" dirty="0" err="1" smtClean="0"/>
              <a:t>menaj</a:t>
            </a:r>
            <a:r>
              <a:rPr lang="tr-TR" sz="1600" dirty="0" smtClean="0"/>
              <a:t> ve bardak konacak raflar, peçete veya örtü ile kaplanmalıdır.</a:t>
            </a:r>
            <a:endParaRPr lang="tr-TR" sz="1600" dirty="0" smtClean="0"/>
          </a:p>
          <a:p>
            <a:pPr lvl="1" algn="just"/>
            <a:r>
              <a:rPr lang="tr-TR" sz="1600" dirty="0" smtClean="0"/>
              <a:t>Yakıtla çalışan ısıtıcı kullanılıyorsa, gerekli yakıt ikmali yapılmalı, ocak kısmı temizlenmeli , varsa fitil elden geçirilmelidir.</a:t>
            </a:r>
            <a:endParaRPr lang="tr-TR" sz="1600" dirty="0" smtClean="0"/>
          </a:p>
          <a:p>
            <a:pPr lvl="1" algn="just"/>
            <a:r>
              <a:rPr lang="tr-TR" sz="1600" dirty="0" smtClean="0"/>
              <a:t>Soğuk ve sıcak küvetler varsa, bunlar servise yakın bir zamanda hazırlanmalı, soğutuculara buz yatak, sıcak olanlara sıcak su konulmalı ve varsa ısıtıcı çalıştırılmalıdır.</a:t>
            </a:r>
            <a:endParaRPr lang="tr-TR" sz="1600" dirty="0" smtClean="0"/>
          </a:p>
          <a:p>
            <a:pPr lvl="1" algn="just"/>
            <a:r>
              <a:rPr lang="tr-TR" sz="1600" dirty="0" smtClean="0"/>
              <a:t>Soğuk ve sıcak tutulacak yiyecekler için, arabalarda uygun sıcaklık ortamı hazırlanmalıdır.</a:t>
            </a:r>
            <a:endParaRPr lang="tr-TR" sz="1600" dirty="0" smtClean="0"/>
          </a:p>
          <a:p>
            <a:pPr lvl="1" algn="just"/>
            <a:r>
              <a:rPr lang="tr-TR" sz="1600" dirty="0" smtClean="0"/>
              <a:t>Servis arabaları, gidiş yönüne çekerek değil, iterek götürülmelidir.</a:t>
            </a:r>
            <a:endParaRPr lang="tr-TR" sz="1600" dirty="0" smtClean="0"/>
          </a:p>
          <a:p>
            <a:pPr lvl="1" algn="just">
              <a:buNone/>
            </a:pPr>
            <a:r>
              <a:rPr lang="tr-TR" sz="1600" b="1" dirty="0" smtClean="0"/>
              <a:t>Yerleşim Planı</a:t>
            </a:r>
            <a:endParaRPr lang="tr-TR" sz="1600" b="1" dirty="0" smtClean="0"/>
          </a:p>
          <a:p>
            <a:pPr lvl="1" algn="just">
              <a:buNone/>
            </a:pPr>
            <a:r>
              <a:rPr lang="tr-TR" sz="1600" b="1" dirty="0" smtClean="0"/>
              <a:t>İlkeler</a:t>
            </a:r>
            <a:endParaRPr lang="tr-TR" sz="1600" b="1" dirty="0" smtClean="0"/>
          </a:p>
          <a:p>
            <a:pPr lvl="1" algn="just"/>
            <a:r>
              <a:rPr lang="tr-TR" sz="1600" dirty="0" smtClean="0"/>
              <a:t>Masaların planını yaparken grupların sayıları, özel istekler, biliniyorsa grup yapıları(genç,yaşlı,aile,vs.) dikkate alınmalıdır.</a:t>
            </a:r>
            <a:endParaRPr lang="tr-TR" sz="1600" dirty="0" smtClean="0"/>
          </a:p>
          <a:p>
            <a:pPr lvl="1" algn="just"/>
            <a:r>
              <a:rPr lang="tr-TR" sz="1600" dirty="0" smtClean="0"/>
              <a:t>Masaların planını yaparken, restoranın planı üzerinde çalışılmalı, bu plan üzerinde girişler, direkler, servis yolları, </a:t>
            </a:r>
            <a:r>
              <a:rPr lang="tr-TR" sz="1600" dirty="0" err="1" smtClean="0"/>
              <a:t>servantların</a:t>
            </a:r>
            <a:r>
              <a:rPr lang="tr-TR" sz="1600" dirty="0" smtClean="0"/>
              <a:t> bulunduğu yerler, pencereler, varsa orkestra vs. ebatları ile gösterilmiş olmalıdır.</a:t>
            </a:r>
            <a:endParaRPr lang="tr-TR" sz="1600" dirty="0" smtClean="0"/>
          </a:p>
          <a:p>
            <a:pPr lvl="1" algn="just"/>
            <a:r>
              <a:rPr lang="tr-TR" sz="1600" dirty="0" smtClean="0"/>
              <a:t>Masaların planını yaparken, kişi adedine göre masa ebatları bilinmelidir.</a:t>
            </a:r>
            <a:endParaRPr lang="tr-TR" sz="1600" dirty="0" smtClean="0"/>
          </a:p>
          <a:p>
            <a:pPr lvl="1" algn="just"/>
            <a:r>
              <a:rPr lang="tr-TR" sz="1600" dirty="0" smtClean="0"/>
              <a:t>Masaların planını yaparken, masa kenarından itibaren kişi başına kullanım alanı, masada bir kişi içi ayrılacak olan alan, garsonların rahat hareket edebilmesi için geçiş alanlarının genişliği gibi konular bilinmeli ve planda bunlar düşünülerek yerleştirme yapılmalıdır.</a:t>
            </a:r>
            <a:endParaRPr lang="tr-TR" sz="1600" dirty="0" smtClean="0"/>
          </a:p>
          <a:p>
            <a:pPr lvl="1" algn="just"/>
            <a:r>
              <a:rPr lang="tr-TR" sz="1600" dirty="0" smtClean="0"/>
              <a:t>Planlamada sandalyeler, masa ayaklarına mümkün olduğunca denk getirilmelidir.</a:t>
            </a:r>
            <a:endParaRPr lang="tr-TR" sz="1600" dirty="0" smtClean="0"/>
          </a:p>
          <a:p>
            <a:pPr algn="just">
              <a:buNone/>
            </a:pPr>
            <a:endParaRPr lang="tr-TR" sz="16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34665</Words>
  <Application>WPS Presentation</Application>
  <PresentationFormat>Ekran Gösterisi (4:3)</PresentationFormat>
  <Paragraphs>313</Paragraphs>
  <Slides>29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29</vt:i4>
      </vt:variant>
    </vt:vector>
  </HeadingPairs>
  <TitlesOfParts>
    <vt:vector size="41" baseType="lpstr">
      <vt:lpstr>Arial</vt:lpstr>
      <vt:lpstr>SimSun</vt:lpstr>
      <vt:lpstr>Wingdings</vt:lpstr>
      <vt:lpstr>Wingdings 2</vt:lpstr>
      <vt:lpstr>Franklin Gothic Book</vt:lpstr>
      <vt:lpstr>Franklin Gothic Medium</vt:lpstr>
      <vt:lpstr>Microsoft YaHei</vt:lpstr>
      <vt:lpstr/>
      <vt:lpstr>Arial Unicode MS</vt:lpstr>
      <vt:lpstr>Calibri</vt:lpstr>
      <vt:lpstr>Lucida Sans Unicode</vt:lpstr>
      <vt:lpstr>Gezinti</vt:lpstr>
      <vt:lpstr>TEMEL SERVİS BİLGİLERİ</vt:lpstr>
      <vt:lpstr>Konuğun Sağından veya solundan yaklaşma</vt:lpstr>
      <vt:lpstr>PowerPoint 演示文稿</vt:lpstr>
      <vt:lpstr>PowerPoint 演示文稿</vt:lpstr>
      <vt:lpstr>PowerPoint 演示文稿</vt:lpstr>
      <vt:lpstr>PowerPoint 演示文稿</vt:lpstr>
      <vt:lpstr>SERVİS ÖNCESİ YAPILAN SON HAZIRLIKLAR</vt:lpstr>
      <vt:lpstr>PowerPoint 演示文稿</vt:lpstr>
      <vt:lpstr>PowerPoint 演示文稿</vt:lpstr>
      <vt:lpstr>PowerPoint 演示文稿</vt:lpstr>
      <vt:lpstr>PowerPoint 演示文稿</vt:lpstr>
      <vt:lpstr>SERVİS BASAMAKLARI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ZİYAFET ÇALIŞMALARI</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SERVİS BİLGİLERİ</dc:title>
  <dc:creator>ramazan</dc:creator>
  <cp:lastModifiedBy>ali</cp:lastModifiedBy>
  <cp:revision>51</cp:revision>
  <dcterms:created xsi:type="dcterms:W3CDTF">2018-01-24T23:31:00Z</dcterms:created>
  <dcterms:modified xsi:type="dcterms:W3CDTF">2018-02-16T13:10:32Z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