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9" r:id="rId4"/>
    <p:sldId id="291" r:id="rId5"/>
    <p:sldId id="292" r:id="rId6"/>
    <p:sldId id="293" r:id="rId7"/>
    <p:sldId id="294" r:id="rId8"/>
    <p:sldId id="295" r:id="rId9"/>
    <p:sldId id="296" r:id="rId10"/>
    <p:sldId id="297" r:id="rId11"/>
    <p:sldId id="298" r:id="rId12"/>
    <p:sldId id="299" r:id="rId13"/>
    <p:sldId id="276" r:id="rId14"/>
    <p:sldId id="29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9" d="100"/>
          <a:sy n="79" d="100"/>
        </p:scale>
        <p:origin x="120" y="6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18.04.2018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574325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18.04.2018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194000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18.04.2018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056732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18.04.2018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684435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D60EAFD-F097-4D67-BA6D-5D5CFFD185DC}" type="datetimeFigureOut">
              <a:rPr lang="tr-TR" smtClean="0"/>
              <a:t>18.04.2018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283169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D60EAFD-F097-4D67-BA6D-5D5CFFD185DC}" type="datetimeFigureOut">
              <a:rPr lang="tr-TR" smtClean="0"/>
              <a:t>18.04.2018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529283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D60EAFD-F097-4D67-BA6D-5D5CFFD185DC}" type="datetimeFigureOut">
              <a:rPr lang="tr-TR" smtClean="0"/>
              <a:t>18.04.2018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550369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D60EAFD-F097-4D67-BA6D-5D5CFFD185DC}" type="datetimeFigureOut">
              <a:rPr lang="tr-TR" smtClean="0"/>
              <a:t>18.04.2018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437225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D60EAFD-F097-4D67-BA6D-5D5CFFD185DC}" type="datetimeFigureOut">
              <a:rPr lang="tr-TR" smtClean="0"/>
              <a:t>18.04.2018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936461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D60EAFD-F097-4D67-BA6D-5D5CFFD185DC}" type="datetimeFigureOut">
              <a:rPr lang="tr-TR" smtClean="0"/>
              <a:t>18.04.2018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5011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D60EAFD-F097-4D67-BA6D-5D5CFFD185DC}" type="datetimeFigureOut">
              <a:rPr lang="tr-TR" smtClean="0"/>
              <a:t>18.04.2018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807939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60EAFD-F097-4D67-BA6D-5D5CFFD185DC}" type="datetimeFigureOut">
              <a:rPr lang="tr-TR" smtClean="0"/>
              <a:t>18.04.2018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1919E4-1D2B-43C2-B9B2-66C932573403}" type="slidenum">
              <a:rPr lang="tr-TR" smtClean="0"/>
              <a:t>‹#›</a:t>
            </a:fld>
            <a:endParaRPr lang="tr-TR"/>
          </a:p>
        </p:txBody>
      </p:sp>
    </p:spTree>
    <p:extLst>
      <p:ext uri="{BB962C8B-B14F-4D97-AF65-F5344CB8AC3E}">
        <p14:creationId xmlns:p14="http://schemas.microsoft.com/office/powerpoint/2010/main" val="2247564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VATANDAŞLIK</a:t>
            </a:r>
            <a:endParaRPr lang="tr-TR" dirty="0"/>
          </a:p>
        </p:txBody>
      </p:sp>
      <p:sp>
        <p:nvSpPr>
          <p:cNvPr id="3" name="Alt Başlık 2"/>
          <p:cNvSpPr>
            <a:spLocks noGrp="1"/>
          </p:cNvSpPr>
          <p:nvPr>
            <p:ph type="subTitle" idx="1"/>
          </p:nvPr>
        </p:nvSpPr>
        <p:spPr/>
        <p:txBody>
          <a:bodyPr/>
          <a:lstStyle/>
          <a:p>
            <a:r>
              <a:rPr lang="tr-TR" dirty="0" smtClean="0"/>
              <a:t>8. HAFTA:</a:t>
            </a:r>
          </a:p>
          <a:p>
            <a:r>
              <a:rPr lang="tr-TR" dirty="0" smtClean="0"/>
              <a:t>1982 TARİHLİ TÜRKİYE CUMHURİYETİ ANAYASASI</a:t>
            </a:r>
            <a:endParaRPr lang="tr-TR" dirty="0"/>
          </a:p>
        </p:txBody>
      </p:sp>
    </p:spTree>
    <p:extLst>
      <p:ext uri="{BB962C8B-B14F-4D97-AF65-F5344CB8AC3E}">
        <p14:creationId xmlns:p14="http://schemas.microsoft.com/office/powerpoint/2010/main" val="31909936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1982 TARİHLİ TÜRKİYE CUMHURİYETİ ANAYASASI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56960"/>
          </a:xfrm>
        </p:spPr>
        <p:txBody>
          <a:bodyPr>
            <a:normAutofit lnSpcReduction="10000"/>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1982 ANAYASASINA GÖRE DEVLETİN TEMEL NİTELİKLERİ</a:t>
            </a:r>
          </a:p>
          <a:p>
            <a:pPr marL="0" indent="0" algn="just">
              <a:lnSpc>
                <a:spcPct val="150000"/>
              </a:lnSpc>
              <a:spcBef>
                <a:spcPts val="0"/>
              </a:spcBef>
              <a:buNone/>
            </a:pPr>
            <a:r>
              <a:rPr lang="tr-TR" sz="3200" dirty="0" smtClean="0"/>
              <a:t>LAİK DEVLET</a:t>
            </a:r>
          </a:p>
          <a:p>
            <a:pPr marL="0" indent="0" algn="just">
              <a:lnSpc>
                <a:spcPct val="150000"/>
              </a:lnSpc>
              <a:spcBef>
                <a:spcPts val="0"/>
              </a:spcBef>
              <a:buNone/>
            </a:pPr>
            <a:r>
              <a:rPr lang="tr-TR" sz="3200" dirty="0" smtClean="0"/>
              <a:t>Laikliğin iki yönü bulunur:</a:t>
            </a:r>
          </a:p>
          <a:p>
            <a:pPr algn="just">
              <a:lnSpc>
                <a:spcPct val="150000"/>
              </a:lnSpc>
              <a:spcBef>
                <a:spcPts val="0"/>
              </a:spcBef>
              <a:buFont typeface="Courier New" panose="02070309020205020404" pitchFamily="49" charset="0"/>
              <a:buChar char="o"/>
            </a:pPr>
            <a:r>
              <a:rPr lang="tr-TR" sz="3200" dirty="0" smtClean="0"/>
              <a:t>Din özgürlüğü</a:t>
            </a:r>
          </a:p>
          <a:p>
            <a:pPr algn="just">
              <a:lnSpc>
                <a:spcPct val="150000"/>
              </a:lnSpc>
              <a:spcBef>
                <a:spcPts val="0"/>
              </a:spcBef>
              <a:buFont typeface="Courier New" panose="02070309020205020404" pitchFamily="49" charset="0"/>
              <a:buChar char="o"/>
            </a:pPr>
            <a:r>
              <a:rPr lang="tr-TR" sz="3200" dirty="0" smtClean="0"/>
              <a:t>Din ve devlet işlerinin ayrılığı.</a:t>
            </a:r>
          </a:p>
          <a:p>
            <a:pPr marL="0" indent="0" algn="just">
              <a:lnSpc>
                <a:spcPct val="150000"/>
              </a:lnSpc>
              <a:spcBef>
                <a:spcPts val="0"/>
              </a:spcBef>
              <a:buNone/>
            </a:pPr>
            <a:r>
              <a:rPr lang="tr-TR" sz="3200" dirty="0" smtClean="0"/>
              <a:t>Din ve devlet işlerinin birbirinden ayrılmış sayılması için:</a:t>
            </a:r>
          </a:p>
          <a:p>
            <a:pPr algn="just">
              <a:lnSpc>
                <a:spcPct val="150000"/>
              </a:lnSpc>
              <a:spcBef>
                <a:spcPts val="0"/>
              </a:spcBef>
              <a:buFont typeface="Courier New" panose="02070309020205020404" pitchFamily="49" charset="0"/>
              <a:buChar char="o"/>
            </a:pPr>
            <a:r>
              <a:rPr lang="tr-TR" sz="3200" dirty="0" smtClean="0"/>
              <a:t>Resmi bir devlet dininin olmaması</a:t>
            </a:r>
          </a:p>
          <a:p>
            <a:pPr algn="just">
              <a:lnSpc>
                <a:spcPct val="150000"/>
              </a:lnSpc>
              <a:spcBef>
                <a:spcPts val="0"/>
              </a:spcBef>
              <a:buFont typeface="Courier New" panose="02070309020205020404" pitchFamily="49" charset="0"/>
              <a:buChar char="o"/>
            </a:pPr>
            <a:r>
              <a:rPr lang="tr-TR" sz="3200" dirty="0" smtClean="0"/>
              <a:t>Devletin bütün dinlerin mensuplarına eşit davranması</a:t>
            </a:r>
          </a:p>
          <a:p>
            <a:pPr algn="just">
              <a:lnSpc>
                <a:spcPct val="150000"/>
              </a:lnSpc>
              <a:spcBef>
                <a:spcPts val="0"/>
              </a:spcBef>
              <a:buFont typeface="Courier New" panose="02070309020205020404" pitchFamily="49" charset="0"/>
              <a:buChar char="o"/>
            </a:pPr>
            <a:r>
              <a:rPr lang="tr-TR" sz="3200" dirty="0" smtClean="0"/>
              <a:t>Din kurumları ile devlet kurumlarının ayrılmış olması gerekir.</a:t>
            </a:r>
          </a:p>
        </p:txBody>
      </p:sp>
    </p:spTree>
    <p:extLst>
      <p:ext uri="{BB962C8B-B14F-4D97-AF65-F5344CB8AC3E}">
        <p14:creationId xmlns:p14="http://schemas.microsoft.com/office/powerpoint/2010/main" val="31051204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1982 TARİHLİ TÜRKİYE CUMHURİYETİ ANAYASASI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56960"/>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1982 ANAYASASINA GÖRE DEVLETİN TEMEL NİTELİKLERİ</a:t>
            </a:r>
          </a:p>
          <a:p>
            <a:pPr marL="0" indent="0" algn="just">
              <a:lnSpc>
                <a:spcPct val="150000"/>
              </a:lnSpc>
              <a:spcBef>
                <a:spcPts val="0"/>
              </a:spcBef>
              <a:buNone/>
            </a:pPr>
            <a:r>
              <a:rPr lang="tr-TR" sz="3200" dirty="0" smtClean="0"/>
              <a:t>SOSYAL DEVLET</a:t>
            </a:r>
          </a:p>
          <a:p>
            <a:pPr marL="0" indent="0" algn="just">
              <a:lnSpc>
                <a:spcPct val="150000"/>
              </a:lnSpc>
              <a:spcBef>
                <a:spcPts val="0"/>
              </a:spcBef>
              <a:buNone/>
            </a:pPr>
            <a:r>
              <a:rPr lang="tr-TR" sz="3200" dirty="0" smtClean="0"/>
              <a:t>Genellikle vatandaşlarının sosyal durumlarıyla ve refahlarıyla ilgilenen, vatandaşlarına insan onuruna yaraşır asgari bir yaşam düzeyi sağlamayı ödev bilen devlet olarak tanımlanmaktadır.</a:t>
            </a:r>
          </a:p>
        </p:txBody>
      </p:sp>
    </p:spTree>
    <p:extLst>
      <p:ext uri="{BB962C8B-B14F-4D97-AF65-F5344CB8AC3E}">
        <p14:creationId xmlns:p14="http://schemas.microsoft.com/office/powerpoint/2010/main" val="14930686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1982 TARİHLİ TÜRKİYE CUMHURİYETİ ANAYASASI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56960"/>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1982 ANAYASASINA GÖRE DEVLETİN TEMEL NİTELİKLERİ</a:t>
            </a:r>
          </a:p>
          <a:p>
            <a:pPr marL="0" indent="0" algn="just">
              <a:lnSpc>
                <a:spcPct val="150000"/>
              </a:lnSpc>
              <a:spcBef>
                <a:spcPts val="0"/>
              </a:spcBef>
              <a:buNone/>
            </a:pPr>
            <a:r>
              <a:rPr lang="tr-TR" sz="3200" dirty="0" smtClean="0"/>
              <a:t>HUKUK DEVLETİ</a:t>
            </a:r>
          </a:p>
          <a:p>
            <a:pPr marL="0" indent="0" algn="just">
              <a:lnSpc>
                <a:spcPct val="150000"/>
              </a:lnSpc>
              <a:spcBef>
                <a:spcPts val="0"/>
              </a:spcBef>
              <a:buNone/>
            </a:pPr>
            <a:r>
              <a:rPr lang="tr-TR" sz="3200" dirty="0" smtClean="0"/>
              <a:t>Vatandaşlarına hukuk güvenliği sağlayan devlettir.</a:t>
            </a:r>
          </a:p>
          <a:p>
            <a:pPr marL="622300" indent="-268288" algn="just">
              <a:lnSpc>
                <a:spcPct val="150000"/>
              </a:lnSpc>
              <a:spcBef>
                <a:spcPts val="0"/>
              </a:spcBef>
              <a:buFont typeface="Courier New" panose="02070309020205020404" pitchFamily="49" charset="0"/>
              <a:buChar char="o"/>
            </a:pPr>
            <a:r>
              <a:rPr lang="tr-TR" sz="3200" dirty="0" smtClean="0"/>
              <a:t>Temel hakların ve özgürlüklerin güvence altına alınmasının sağlanması</a:t>
            </a:r>
          </a:p>
          <a:p>
            <a:pPr marL="622300" indent="-268288" algn="just">
              <a:lnSpc>
                <a:spcPct val="150000"/>
              </a:lnSpc>
              <a:spcBef>
                <a:spcPts val="0"/>
              </a:spcBef>
              <a:buFont typeface="Courier New" panose="02070309020205020404" pitchFamily="49" charset="0"/>
              <a:buChar char="o"/>
            </a:pPr>
            <a:r>
              <a:rPr lang="tr-TR" sz="3200" dirty="0" smtClean="0"/>
              <a:t>Yasaların Anayasaya uygunluğunun sağlanması</a:t>
            </a:r>
          </a:p>
          <a:p>
            <a:pPr marL="622300" indent="-268288" algn="just">
              <a:lnSpc>
                <a:spcPct val="150000"/>
              </a:lnSpc>
              <a:spcBef>
                <a:spcPts val="0"/>
              </a:spcBef>
              <a:buFont typeface="Courier New" panose="02070309020205020404" pitchFamily="49" charset="0"/>
              <a:buChar char="o"/>
            </a:pPr>
            <a:r>
              <a:rPr lang="tr-TR" sz="3200" dirty="0" smtClean="0"/>
              <a:t>Yönetimin hukuka bağlığının sağlanması</a:t>
            </a:r>
          </a:p>
          <a:p>
            <a:pPr marL="622300" indent="-268288" algn="just">
              <a:lnSpc>
                <a:spcPct val="150000"/>
              </a:lnSpc>
              <a:spcBef>
                <a:spcPts val="0"/>
              </a:spcBef>
              <a:buFont typeface="Courier New" panose="02070309020205020404" pitchFamily="49" charset="0"/>
              <a:buChar char="o"/>
            </a:pPr>
            <a:r>
              <a:rPr lang="tr-TR" sz="3200" dirty="0" smtClean="0"/>
              <a:t>Yargı bağımsızlığının sağlanması</a:t>
            </a:r>
          </a:p>
        </p:txBody>
      </p:sp>
    </p:spTree>
    <p:extLst>
      <p:ext uri="{BB962C8B-B14F-4D97-AF65-F5344CB8AC3E}">
        <p14:creationId xmlns:p14="http://schemas.microsoft.com/office/powerpoint/2010/main" val="38899044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42447" y="1310186"/>
            <a:ext cx="8147713" cy="1337480"/>
          </a:xfrm>
        </p:spPr>
        <p:txBody>
          <a:bodyPr>
            <a:normAutofit/>
          </a:bodyPr>
          <a:lstStyle/>
          <a:p>
            <a:pPr marL="0" indent="0">
              <a:lnSpc>
                <a:spcPct val="100000"/>
              </a:lnSpc>
              <a:spcBef>
                <a:spcPts val="0"/>
              </a:spcBef>
              <a:buNone/>
            </a:pPr>
            <a:r>
              <a:rPr lang="tr-TR" sz="2000" dirty="0" smtClean="0">
                <a:effectLst>
                  <a:outerShdw blurRad="38100" dist="38100" dir="2700000" algn="tl">
                    <a:srgbClr val="000000">
                      <a:alpha val="43137"/>
                    </a:srgbClr>
                  </a:outerShdw>
                </a:effectLst>
              </a:rPr>
              <a:t>YARARLANILAN KAYNAK: </a:t>
            </a:r>
          </a:p>
          <a:p>
            <a:pPr marL="0" indent="0">
              <a:lnSpc>
                <a:spcPct val="100000"/>
              </a:lnSpc>
              <a:spcBef>
                <a:spcPts val="0"/>
              </a:spcBef>
              <a:buNone/>
            </a:pPr>
            <a:r>
              <a:rPr lang="tr-TR" sz="2000" dirty="0"/>
              <a:t>	</a:t>
            </a:r>
            <a:r>
              <a:rPr lang="tr-TR" sz="2000" dirty="0" smtClean="0"/>
              <a:t>PROF.DR. YASEMİN KARAMAN KEPENEKCİ (2014). EĞİTİMCİLER İÇİN İNSAN HAKLARI VE VATANDAŞLIK.  ANKARA: SİYASAL KİTABEVİ</a:t>
            </a:r>
          </a:p>
        </p:txBody>
      </p:sp>
    </p:spTree>
    <p:extLst>
      <p:ext uri="{BB962C8B-B14F-4D97-AF65-F5344CB8AC3E}">
        <p14:creationId xmlns:p14="http://schemas.microsoft.com/office/powerpoint/2010/main" val="762197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7635" y="597408"/>
            <a:ext cx="10699844" cy="5900928"/>
          </a:xfrm>
        </p:spPr>
        <p:txBody>
          <a:bodyPr>
            <a:normAutofit/>
          </a:bodyPr>
          <a:lstStyle/>
          <a:p>
            <a:pPr marL="0" indent="0" algn="ctr">
              <a:lnSpc>
                <a:spcPct val="150000"/>
              </a:lnSpc>
              <a:spcBef>
                <a:spcPts val="0"/>
              </a:spcBef>
              <a:buNone/>
            </a:pPr>
            <a:endParaRPr lang="tr-TR" sz="4400" dirty="0" smtClean="0"/>
          </a:p>
          <a:p>
            <a:pPr marL="0" indent="0" algn="ctr">
              <a:lnSpc>
                <a:spcPct val="150000"/>
              </a:lnSpc>
              <a:spcBef>
                <a:spcPts val="0"/>
              </a:spcBef>
              <a:buNone/>
            </a:pPr>
            <a:endParaRPr lang="tr-TR" sz="4400" dirty="0"/>
          </a:p>
          <a:p>
            <a:pPr marL="0" indent="0" algn="ctr">
              <a:lnSpc>
                <a:spcPct val="150000"/>
              </a:lnSpc>
              <a:spcBef>
                <a:spcPts val="0"/>
              </a:spcBef>
              <a:buNone/>
            </a:pPr>
            <a:r>
              <a:rPr lang="tr-TR" sz="4400" dirty="0" smtClean="0"/>
              <a:t>HAFTAYA TEMEL HAKLAR VE ÖZGÜRLÜKLER İLE DEVAM EDECEĞİZ</a:t>
            </a:r>
          </a:p>
        </p:txBody>
      </p:sp>
      <p:sp>
        <p:nvSpPr>
          <p:cNvPr id="4" name="Unvan 3"/>
          <p:cNvSpPr>
            <a:spLocks noGrp="1"/>
          </p:cNvSpPr>
          <p:nvPr>
            <p:ph type="title"/>
          </p:nvPr>
        </p:nvSpPr>
        <p:spPr/>
        <p:txBody>
          <a:bodyPr/>
          <a:lstStyle/>
          <a:p>
            <a:endParaRPr lang="en-US"/>
          </a:p>
        </p:txBody>
      </p:sp>
    </p:spTree>
    <p:extLst>
      <p:ext uri="{BB962C8B-B14F-4D97-AF65-F5344CB8AC3E}">
        <p14:creationId xmlns:p14="http://schemas.microsoft.com/office/powerpoint/2010/main" val="1364568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14999"/>
            <a:ext cx="10515600" cy="1325563"/>
          </a:xfrm>
        </p:spPr>
        <p:txBody>
          <a:bodyPr/>
          <a:lstStyle/>
          <a:p>
            <a:r>
              <a:rPr lang="tr-TR" b="1" dirty="0" smtClean="0">
                <a:effectLst>
                  <a:outerShdw blurRad="38100" dist="38100" dir="2700000" algn="tl">
                    <a:srgbClr val="000000">
                      <a:alpha val="43137"/>
                    </a:srgbClr>
                  </a:outerShdw>
                </a:effectLst>
              </a:rPr>
              <a:t>BU HAFTA NELER ÖĞRENECEĞİZ</a:t>
            </a:r>
            <a:r>
              <a:rPr lang="tr-TR" dirty="0" smtClean="0">
                <a:effectLst>
                  <a:outerShdw blurRad="38100" dist="38100" dir="2700000" algn="tl">
                    <a:srgbClr val="000000">
                      <a:alpha val="43137"/>
                    </a:srgbClr>
                  </a:outerShdw>
                </a:effectLst>
              </a:rPr>
              <a:t>?</a:t>
            </a:r>
            <a:endParaRPr lang="tr-TR"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38199" y="1211475"/>
            <a:ext cx="8483221" cy="5257563"/>
          </a:xfrm>
        </p:spPr>
        <p:txBody>
          <a:bodyPr>
            <a:normAutofit/>
          </a:bodyPr>
          <a:lstStyle/>
          <a:p>
            <a:pPr>
              <a:buFont typeface="Wingdings" panose="05000000000000000000" pitchFamily="2" charset="2"/>
              <a:buChar char="Ø"/>
            </a:pPr>
            <a:r>
              <a:rPr lang="tr-TR" dirty="0" smtClean="0"/>
              <a:t>1982 ANAYASASINI HAZIRLAYAN KOŞULLAR</a:t>
            </a:r>
          </a:p>
          <a:p>
            <a:pPr>
              <a:buFont typeface="Wingdings" panose="05000000000000000000" pitchFamily="2" charset="2"/>
              <a:buChar char="Ø"/>
            </a:pPr>
            <a:r>
              <a:rPr lang="tr-TR" dirty="0" smtClean="0"/>
              <a:t>1982 ANAYASASININ BAŞLANGIÇ HÜKÜMLERİ</a:t>
            </a:r>
          </a:p>
          <a:p>
            <a:pPr>
              <a:buFont typeface="Wingdings" panose="05000000000000000000" pitchFamily="2" charset="2"/>
              <a:buChar char="Ø"/>
            </a:pPr>
            <a:r>
              <a:rPr lang="tr-TR" dirty="0" smtClean="0"/>
              <a:t>1982 ANAYASASININ GENEL ESASLARI</a:t>
            </a:r>
          </a:p>
          <a:p>
            <a:pPr>
              <a:buFont typeface="Wingdings" panose="05000000000000000000" pitchFamily="2" charset="2"/>
              <a:buChar char="Ø"/>
            </a:pPr>
            <a:r>
              <a:rPr lang="tr-TR" dirty="0" smtClean="0"/>
              <a:t>1982 ANAYASASINA GÖRE DEVLETİN TEMEL NİTELİKLERİ</a:t>
            </a:r>
          </a:p>
          <a:p>
            <a:pPr marL="0" indent="0">
              <a:buNone/>
            </a:pPr>
            <a:r>
              <a:rPr lang="tr-TR" dirty="0" smtClean="0"/>
              <a:t> </a:t>
            </a:r>
            <a:endParaRPr lang="tr-TR" sz="2400" dirty="0" smtClean="0"/>
          </a:p>
          <a:p>
            <a:pPr marL="725488" lvl="2">
              <a:buFont typeface="Wingdings" panose="05000000000000000000" pitchFamily="2" charset="2"/>
              <a:buChar char="Ø"/>
            </a:pPr>
            <a:endParaRPr lang="tr-TR" sz="2400" dirty="0" smtClean="0"/>
          </a:p>
        </p:txBody>
      </p:sp>
    </p:spTree>
    <p:extLst>
      <p:ext uri="{BB962C8B-B14F-4D97-AF65-F5344CB8AC3E}">
        <p14:creationId xmlns:p14="http://schemas.microsoft.com/office/powerpoint/2010/main" val="1243041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1982 TARİHLİ TÜRKİYE CUMHURİYETİ ANAYASASI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1982 ANAYASASINI HAZIRLAYAN KOŞULLAR</a:t>
            </a:r>
          </a:p>
          <a:p>
            <a:pPr algn="just">
              <a:lnSpc>
                <a:spcPct val="150000"/>
              </a:lnSpc>
              <a:spcBef>
                <a:spcPts val="0"/>
              </a:spcBef>
              <a:buFont typeface="Courier New" panose="02070309020205020404" pitchFamily="49" charset="0"/>
              <a:buChar char="o"/>
            </a:pPr>
            <a:r>
              <a:rPr lang="tr-TR" dirty="0" smtClean="0"/>
              <a:t>1961 Anayasasında, 1971 ve 1973 yıllarında yapılan değişikliklerin yetersiz kalması.</a:t>
            </a:r>
          </a:p>
          <a:p>
            <a:pPr algn="just">
              <a:lnSpc>
                <a:spcPct val="150000"/>
              </a:lnSpc>
              <a:spcBef>
                <a:spcPts val="0"/>
              </a:spcBef>
              <a:buFont typeface="Courier New" panose="02070309020205020404" pitchFamily="49" charset="0"/>
              <a:buChar char="o"/>
            </a:pPr>
            <a:r>
              <a:rPr lang="tr-TR" dirty="0" smtClean="0"/>
              <a:t>Siyasal şiddet ve terör olaylarının hızla artması ve bunların önlenememesi,</a:t>
            </a:r>
          </a:p>
          <a:p>
            <a:pPr algn="just">
              <a:lnSpc>
                <a:spcPct val="150000"/>
              </a:lnSpc>
              <a:spcBef>
                <a:spcPts val="0"/>
              </a:spcBef>
              <a:buFont typeface="Courier New" panose="02070309020205020404" pitchFamily="49" charset="0"/>
              <a:buChar char="o"/>
            </a:pPr>
            <a:r>
              <a:rPr lang="tr-TR" dirty="0" smtClean="0"/>
              <a:t>Siyasal sistemde ciddi tıkanıklar oluşması </a:t>
            </a:r>
            <a:endParaRPr lang="tr-TR" dirty="0"/>
          </a:p>
        </p:txBody>
      </p:sp>
    </p:spTree>
    <p:extLst>
      <p:ext uri="{BB962C8B-B14F-4D97-AF65-F5344CB8AC3E}">
        <p14:creationId xmlns:p14="http://schemas.microsoft.com/office/powerpoint/2010/main" val="31565543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1982 TARİHLİ TÜRKİYE CUMHURİYETİ ANAYASASI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56960"/>
          </a:xfrm>
        </p:spPr>
        <p:txBody>
          <a:bodyPr>
            <a:normAutofit lnSpcReduction="10000"/>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1982 ANAYASASININ BAŞLANGIÇ İLKELERİ</a:t>
            </a:r>
          </a:p>
          <a:p>
            <a:pPr algn="just">
              <a:lnSpc>
                <a:spcPct val="150000"/>
              </a:lnSpc>
              <a:spcBef>
                <a:spcPts val="0"/>
              </a:spcBef>
              <a:buFont typeface="Courier New" panose="02070309020205020404" pitchFamily="49" charset="0"/>
              <a:buChar char="o"/>
            </a:pPr>
            <a:r>
              <a:rPr lang="tr-TR" dirty="0" smtClean="0"/>
              <a:t>Devletin Bütünlüğü</a:t>
            </a:r>
          </a:p>
          <a:p>
            <a:pPr algn="just">
              <a:lnSpc>
                <a:spcPct val="150000"/>
              </a:lnSpc>
              <a:spcBef>
                <a:spcPts val="0"/>
              </a:spcBef>
              <a:buFont typeface="Courier New" panose="02070309020205020404" pitchFamily="49" charset="0"/>
              <a:buChar char="o"/>
            </a:pPr>
            <a:r>
              <a:rPr lang="tr-TR" dirty="0" smtClean="0"/>
              <a:t>Atatürk’e Bağlılık</a:t>
            </a:r>
          </a:p>
          <a:p>
            <a:pPr algn="just">
              <a:lnSpc>
                <a:spcPct val="150000"/>
              </a:lnSpc>
              <a:spcBef>
                <a:spcPts val="0"/>
              </a:spcBef>
              <a:buFont typeface="Courier New" panose="02070309020205020404" pitchFamily="49" charset="0"/>
              <a:buChar char="o"/>
            </a:pPr>
            <a:r>
              <a:rPr lang="tr-TR" dirty="0" smtClean="0"/>
              <a:t>Egemenliğin Kayıtsız Şartsız Türk Milletine Ait Oluşu</a:t>
            </a:r>
          </a:p>
          <a:p>
            <a:pPr algn="just">
              <a:lnSpc>
                <a:spcPct val="150000"/>
              </a:lnSpc>
              <a:spcBef>
                <a:spcPts val="0"/>
              </a:spcBef>
              <a:buFont typeface="Courier New" panose="02070309020205020404" pitchFamily="49" charset="0"/>
              <a:buChar char="o"/>
            </a:pPr>
            <a:r>
              <a:rPr lang="tr-TR" dirty="0" smtClean="0"/>
              <a:t>Milli Varlığın Korunması ve Yüceltilmesi</a:t>
            </a:r>
          </a:p>
          <a:p>
            <a:pPr algn="just">
              <a:lnSpc>
                <a:spcPct val="150000"/>
              </a:lnSpc>
              <a:spcBef>
                <a:spcPts val="0"/>
              </a:spcBef>
              <a:buFont typeface="Courier New" panose="02070309020205020404" pitchFamily="49" charset="0"/>
              <a:buChar char="o"/>
            </a:pPr>
            <a:r>
              <a:rPr lang="tr-TR" dirty="0" smtClean="0"/>
              <a:t>Devletin Organları Arasında </a:t>
            </a:r>
            <a:r>
              <a:rPr lang="tr-TR" dirty="0" err="1" smtClean="0"/>
              <a:t>Hiyerarşi’nin</a:t>
            </a:r>
            <a:r>
              <a:rPr lang="tr-TR" dirty="0" smtClean="0"/>
              <a:t> Bulunmayışı</a:t>
            </a:r>
          </a:p>
          <a:p>
            <a:pPr algn="just">
              <a:lnSpc>
                <a:spcPct val="150000"/>
              </a:lnSpc>
              <a:spcBef>
                <a:spcPts val="0"/>
              </a:spcBef>
              <a:buFont typeface="Courier New" panose="02070309020205020404" pitchFamily="49" charset="0"/>
              <a:buChar char="o"/>
            </a:pPr>
            <a:r>
              <a:rPr lang="tr-TR" dirty="0" smtClean="0"/>
              <a:t>Hiçbir Özgürlüğün Devlet Aleyhine Kullanılamayacağı</a:t>
            </a:r>
          </a:p>
          <a:p>
            <a:pPr algn="just">
              <a:lnSpc>
                <a:spcPct val="150000"/>
              </a:lnSpc>
              <a:spcBef>
                <a:spcPts val="0"/>
              </a:spcBef>
              <a:buFont typeface="Courier New" panose="02070309020205020404" pitchFamily="49" charset="0"/>
              <a:buChar char="o"/>
            </a:pPr>
            <a:r>
              <a:rPr lang="tr-TR" dirty="0" smtClean="0"/>
              <a:t>Temel Haklardan ve Özgürlüklerden Yararlanma</a:t>
            </a:r>
          </a:p>
          <a:p>
            <a:pPr algn="just">
              <a:lnSpc>
                <a:spcPct val="150000"/>
              </a:lnSpc>
              <a:spcBef>
                <a:spcPts val="0"/>
              </a:spcBef>
              <a:buFont typeface="Courier New" panose="02070309020205020404" pitchFamily="49" charset="0"/>
              <a:buChar char="o"/>
            </a:pPr>
            <a:r>
              <a:rPr lang="tr-TR" dirty="0" smtClean="0"/>
              <a:t>Tüm Türk Vatandaşlarının Ortak Yazgıyı Paylaşmaması</a:t>
            </a:r>
          </a:p>
          <a:p>
            <a:pPr algn="just">
              <a:lnSpc>
                <a:spcPct val="150000"/>
              </a:lnSpc>
              <a:spcBef>
                <a:spcPts val="0"/>
              </a:spcBef>
              <a:buFont typeface="Courier New" panose="02070309020205020404" pitchFamily="49" charset="0"/>
              <a:buChar char="o"/>
            </a:pPr>
            <a:r>
              <a:rPr lang="tr-TR" dirty="0" smtClean="0"/>
              <a:t>Anayasaya Bağlılık ve Bekçilik</a:t>
            </a:r>
            <a:endParaRPr lang="tr-TR" dirty="0"/>
          </a:p>
        </p:txBody>
      </p:sp>
    </p:spTree>
    <p:extLst>
      <p:ext uri="{BB962C8B-B14F-4D97-AF65-F5344CB8AC3E}">
        <p14:creationId xmlns:p14="http://schemas.microsoft.com/office/powerpoint/2010/main" val="759188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1982 TARİHLİ TÜRKİYE CUMHURİYETİ ANAYASASI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56960"/>
          </a:xfrm>
        </p:spPr>
        <p:txBody>
          <a:bodyPr>
            <a:normAutofit fontScale="77500" lnSpcReduction="20000"/>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1982 ANAYASASININ GENEL ESASLARI</a:t>
            </a:r>
          </a:p>
          <a:p>
            <a:pPr algn="just">
              <a:lnSpc>
                <a:spcPct val="150000"/>
              </a:lnSpc>
              <a:spcBef>
                <a:spcPts val="0"/>
              </a:spcBef>
              <a:buFont typeface="Courier New" panose="02070309020205020404" pitchFamily="49" charset="0"/>
              <a:buChar char="o"/>
            </a:pPr>
            <a:r>
              <a:rPr lang="tr-TR" sz="3200" dirty="0" smtClean="0"/>
              <a:t>Devletin Biçimi</a:t>
            </a:r>
          </a:p>
          <a:p>
            <a:pPr algn="just">
              <a:lnSpc>
                <a:spcPct val="150000"/>
              </a:lnSpc>
              <a:spcBef>
                <a:spcPts val="0"/>
              </a:spcBef>
              <a:buFont typeface="Courier New" panose="02070309020205020404" pitchFamily="49" charset="0"/>
              <a:buChar char="o"/>
            </a:pPr>
            <a:r>
              <a:rPr lang="tr-TR" sz="3200" dirty="0" smtClean="0"/>
              <a:t>Cumhuriyetin Nitelikleri</a:t>
            </a:r>
          </a:p>
          <a:p>
            <a:pPr algn="just">
              <a:lnSpc>
                <a:spcPct val="150000"/>
              </a:lnSpc>
              <a:spcBef>
                <a:spcPts val="0"/>
              </a:spcBef>
              <a:buFont typeface="Courier New" panose="02070309020205020404" pitchFamily="49" charset="0"/>
              <a:buChar char="o"/>
            </a:pPr>
            <a:r>
              <a:rPr lang="tr-TR" sz="3200" dirty="0" smtClean="0"/>
              <a:t>Devletin Bütünlüğü, Resmi Dili, Bayrağı, Milli Marşı ve Başkenti</a:t>
            </a:r>
          </a:p>
          <a:p>
            <a:pPr algn="just">
              <a:lnSpc>
                <a:spcPct val="150000"/>
              </a:lnSpc>
              <a:spcBef>
                <a:spcPts val="0"/>
              </a:spcBef>
              <a:buFont typeface="Courier New" panose="02070309020205020404" pitchFamily="49" charset="0"/>
              <a:buChar char="o"/>
            </a:pPr>
            <a:r>
              <a:rPr lang="tr-TR" sz="3200" dirty="0" smtClean="0"/>
              <a:t>Değiştirilemeyecek Hükümler</a:t>
            </a:r>
          </a:p>
          <a:p>
            <a:pPr algn="just">
              <a:lnSpc>
                <a:spcPct val="150000"/>
              </a:lnSpc>
              <a:spcBef>
                <a:spcPts val="0"/>
              </a:spcBef>
              <a:buFont typeface="Courier New" panose="02070309020205020404" pitchFamily="49" charset="0"/>
              <a:buChar char="o"/>
            </a:pPr>
            <a:r>
              <a:rPr lang="tr-TR" sz="3200" dirty="0" smtClean="0"/>
              <a:t>Devletin Temel Amaç ve Görevleri</a:t>
            </a:r>
          </a:p>
          <a:p>
            <a:pPr algn="just">
              <a:lnSpc>
                <a:spcPct val="150000"/>
              </a:lnSpc>
              <a:spcBef>
                <a:spcPts val="0"/>
              </a:spcBef>
              <a:buFont typeface="Courier New" panose="02070309020205020404" pitchFamily="49" charset="0"/>
              <a:buChar char="o"/>
            </a:pPr>
            <a:r>
              <a:rPr lang="tr-TR" sz="3200" dirty="0" smtClean="0"/>
              <a:t>Egemenlik</a:t>
            </a:r>
          </a:p>
          <a:p>
            <a:pPr algn="just">
              <a:lnSpc>
                <a:spcPct val="150000"/>
              </a:lnSpc>
              <a:spcBef>
                <a:spcPts val="0"/>
              </a:spcBef>
              <a:buFont typeface="Courier New" panose="02070309020205020404" pitchFamily="49" charset="0"/>
              <a:buChar char="o"/>
            </a:pPr>
            <a:r>
              <a:rPr lang="tr-TR" sz="3200" dirty="0" smtClean="0"/>
              <a:t>Yasama Yetkisi</a:t>
            </a:r>
          </a:p>
          <a:p>
            <a:pPr algn="just">
              <a:lnSpc>
                <a:spcPct val="150000"/>
              </a:lnSpc>
              <a:spcBef>
                <a:spcPts val="0"/>
              </a:spcBef>
              <a:buFont typeface="Courier New" panose="02070309020205020404" pitchFamily="49" charset="0"/>
              <a:buChar char="o"/>
            </a:pPr>
            <a:r>
              <a:rPr lang="tr-TR" sz="3200" dirty="0" smtClean="0"/>
              <a:t>Yürütme Yetkisi ve Görevi</a:t>
            </a:r>
          </a:p>
          <a:p>
            <a:pPr algn="just">
              <a:lnSpc>
                <a:spcPct val="150000"/>
              </a:lnSpc>
              <a:spcBef>
                <a:spcPts val="0"/>
              </a:spcBef>
              <a:buFont typeface="Courier New" panose="02070309020205020404" pitchFamily="49" charset="0"/>
              <a:buChar char="o"/>
            </a:pPr>
            <a:r>
              <a:rPr lang="tr-TR" sz="3200" dirty="0" smtClean="0"/>
              <a:t>Yargı Yetkisi</a:t>
            </a:r>
          </a:p>
          <a:p>
            <a:pPr algn="just">
              <a:lnSpc>
                <a:spcPct val="150000"/>
              </a:lnSpc>
              <a:spcBef>
                <a:spcPts val="0"/>
              </a:spcBef>
              <a:buFont typeface="Courier New" panose="02070309020205020404" pitchFamily="49" charset="0"/>
              <a:buChar char="o"/>
            </a:pPr>
            <a:r>
              <a:rPr lang="tr-TR" sz="3200" dirty="0" smtClean="0"/>
              <a:t>Yasa Önünde Eşitlik</a:t>
            </a:r>
          </a:p>
          <a:p>
            <a:pPr algn="just">
              <a:lnSpc>
                <a:spcPct val="150000"/>
              </a:lnSpc>
              <a:spcBef>
                <a:spcPts val="0"/>
              </a:spcBef>
              <a:buFont typeface="Courier New" panose="02070309020205020404" pitchFamily="49" charset="0"/>
              <a:buChar char="o"/>
            </a:pPr>
            <a:r>
              <a:rPr lang="tr-TR" sz="3200" dirty="0" smtClean="0"/>
              <a:t>Anayasa’nın Bağlayıcılığı ve Üstünlüğü</a:t>
            </a:r>
          </a:p>
        </p:txBody>
      </p:sp>
    </p:spTree>
    <p:extLst>
      <p:ext uri="{BB962C8B-B14F-4D97-AF65-F5344CB8AC3E}">
        <p14:creationId xmlns:p14="http://schemas.microsoft.com/office/powerpoint/2010/main" val="16354227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1982 TARİHLİ TÜRKİYE CUMHURİYETİ ANAYASASI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56960"/>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1982 ANAYASASINA GÖRE DEVLETİN TEMEL NİTELİKLERİ</a:t>
            </a:r>
          </a:p>
          <a:p>
            <a:pPr marL="0" indent="0" algn="just">
              <a:lnSpc>
                <a:spcPct val="150000"/>
              </a:lnSpc>
              <a:spcBef>
                <a:spcPts val="0"/>
              </a:spcBef>
              <a:buNone/>
            </a:pPr>
            <a:r>
              <a:rPr lang="tr-TR" sz="3200" dirty="0" smtClean="0"/>
              <a:t>İNSAN HAKLARINA SAYGILI DEVLET</a:t>
            </a:r>
          </a:p>
          <a:p>
            <a:pPr marL="0" indent="0" algn="just">
              <a:lnSpc>
                <a:spcPct val="150000"/>
              </a:lnSpc>
              <a:spcBef>
                <a:spcPts val="0"/>
              </a:spcBef>
              <a:buNone/>
            </a:pPr>
            <a:r>
              <a:rPr lang="tr-TR" sz="3200" dirty="0" smtClean="0"/>
              <a:t>1961 Anayasasının «insan haklarına dayalı devlet» söylemi yerine, 1982 Anayasası «insan haklarına saygılı devlet» deyimini kullanmıştır.</a:t>
            </a:r>
          </a:p>
        </p:txBody>
      </p:sp>
    </p:spTree>
    <p:extLst>
      <p:ext uri="{BB962C8B-B14F-4D97-AF65-F5344CB8AC3E}">
        <p14:creationId xmlns:p14="http://schemas.microsoft.com/office/powerpoint/2010/main" val="15608569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1982 TARİHLİ TÜRKİYE CUMHURİYETİ ANAYASASI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56960"/>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1982 ANAYASASINA GÖRE DEVLETİN TEMEL NİTELİKLERİ</a:t>
            </a:r>
          </a:p>
          <a:p>
            <a:pPr marL="0" indent="0" algn="just">
              <a:lnSpc>
                <a:spcPct val="150000"/>
              </a:lnSpc>
              <a:spcBef>
                <a:spcPts val="0"/>
              </a:spcBef>
              <a:buNone/>
            </a:pPr>
            <a:r>
              <a:rPr lang="tr-TR" sz="3200" dirty="0" smtClean="0"/>
              <a:t>ATATÜRK MİLLİYETÇİLİĞİ’NE DAYALI DEVLET</a:t>
            </a:r>
          </a:p>
          <a:p>
            <a:pPr marL="0" indent="0" algn="just">
              <a:lnSpc>
                <a:spcPct val="150000"/>
              </a:lnSpc>
              <a:spcBef>
                <a:spcPts val="0"/>
              </a:spcBef>
              <a:buNone/>
            </a:pPr>
            <a:r>
              <a:rPr lang="tr-TR" sz="3200" dirty="0" smtClean="0"/>
              <a:t>Atatürk’ün milliyetçilik anlayışı, 1982 Anayasasının Başlangıç bölümüne çeşitli ifadelerle yansımıştır. Buna göre, Türk Milleti dünya milletleri ailesinin eşit haklara sahip şerefli bir üyesidir.</a:t>
            </a:r>
          </a:p>
        </p:txBody>
      </p:sp>
    </p:spTree>
    <p:extLst>
      <p:ext uri="{BB962C8B-B14F-4D97-AF65-F5344CB8AC3E}">
        <p14:creationId xmlns:p14="http://schemas.microsoft.com/office/powerpoint/2010/main" val="15999353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1982 TARİHLİ TÜRKİYE CUMHURİYETİ ANAYASASI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56960"/>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1982 ANAYASASINA GÖRE DEVLETİN TEMEL NİTELİKLERİ</a:t>
            </a:r>
          </a:p>
          <a:p>
            <a:pPr marL="0" indent="0" algn="just">
              <a:lnSpc>
                <a:spcPct val="150000"/>
              </a:lnSpc>
              <a:spcBef>
                <a:spcPts val="0"/>
              </a:spcBef>
              <a:buNone/>
            </a:pPr>
            <a:r>
              <a:rPr lang="tr-TR" sz="3200" dirty="0" smtClean="0"/>
              <a:t>DEMOKRATİK DEVLET</a:t>
            </a:r>
          </a:p>
          <a:p>
            <a:pPr marL="0" indent="0" algn="just">
              <a:lnSpc>
                <a:spcPct val="150000"/>
              </a:lnSpc>
              <a:spcBef>
                <a:spcPts val="0"/>
              </a:spcBef>
              <a:buNone/>
            </a:pPr>
            <a:r>
              <a:rPr lang="tr-TR" sz="3200" dirty="0" smtClean="0"/>
              <a:t>Egemenliğin bir kişi, zümre ya da sınıf tarafından belli sınıflar yararına kullanılmadığı, serbest ve genel seçimin iktidara gelmede ve iktidardan ayrılmada tek yol olarak kabul edildiği ve iktidarın bütün millet yararına kullanıldığı yönetim biçimidir.</a:t>
            </a:r>
          </a:p>
          <a:p>
            <a:pPr marL="0" indent="0" algn="just">
              <a:lnSpc>
                <a:spcPct val="150000"/>
              </a:lnSpc>
              <a:spcBef>
                <a:spcPts val="0"/>
              </a:spcBef>
              <a:buNone/>
            </a:pPr>
            <a:endParaRPr lang="tr-TR" sz="3200" dirty="0" smtClean="0"/>
          </a:p>
        </p:txBody>
      </p:sp>
    </p:spTree>
    <p:extLst>
      <p:ext uri="{BB962C8B-B14F-4D97-AF65-F5344CB8AC3E}">
        <p14:creationId xmlns:p14="http://schemas.microsoft.com/office/powerpoint/2010/main" val="4027533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1982 TARİHLİ TÜRKİYE CUMHURİYETİ ANAYASASI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156960"/>
          </a:xfrm>
        </p:spPr>
        <p:txBody>
          <a:bodyPr>
            <a:normAutofit/>
          </a:bodyPr>
          <a:lstStyle/>
          <a:p>
            <a:pPr marL="0" indent="0" algn="ctr">
              <a:lnSpc>
                <a:spcPct val="150000"/>
              </a:lnSpc>
              <a:spcBef>
                <a:spcPts val="0"/>
              </a:spcBef>
              <a:buNone/>
            </a:pPr>
            <a:r>
              <a:rPr lang="tr-TR" dirty="0" smtClean="0">
                <a:effectLst>
                  <a:outerShdw blurRad="38100" dist="38100" dir="2700000" algn="tl">
                    <a:srgbClr val="000000">
                      <a:alpha val="43137"/>
                    </a:srgbClr>
                  </a:outerShdw>
                </a:effectLst>
              </a:rPr>
              <a:t>1982 ANAYASASINA GÖRE DEVLETİN TEMEL NİTELİKLERİ</a:t>
            </a:r>
          </a:p>
          <a:p>
            <a:pPr marL="0" indent="0" algn="just">
              <a:lnSpc>
                <a:spcPct val="150000"/>
              </a:lnSpc>
              <a:spcBef>
                <a:spcPts val="0"/>
              </a:spcBef>
              <a:buNone/>
            </a:pPr>
            <a:r>
              <a:rPr lang="tr-TR" sz="3200" dirty="0" smtClean="0"/>
              <a:t>DEMOKRATİK DEVLET</a:t>
            </a:r>
          </a:p>
          <a:p>
            <a:pPr algn="just">
              <a:lnSpc>
                <a:spcPct val="150000"/>
              </a:lnSpc>
              <a:spcBef>
                <a:spcPts val="0"/>
              </a:spcBef>
              <a:buFont typeface="Courier New" panose="02070309020205020404" pitchFamily="49" charset="0"/>
              <a:buChar char="o"/>
            </a:pPr>
            <a:r>
              <a:rPr lang="tr-TR" sz="3200" dirty="0" smtClean="0"/>
              <a:t>Devlete Karşı İleri Sürülebilecek Temel Hakların ve Özgürlüklerin Varlığı</a:t>
            </a:r>
          </a:p>
          <a:p>
            <a:pPr algn="just">
              <a:lnSpc>
                <a:spcPct val="150000"/>
              </a:lnSpc>
              <a:spcBef>
                <a:spcPts val="0"/>
              </a:spcBef>
              <a:buFont typeface="Courier New" panose="02070309020205020404" pitchFamily="49" charset="0"/>
              <a:buChar char="o"/>
            </a:pPr>
            <a:r>
              <a:rPr lang="tr-TR" sz="3200" dirty="0" smtClean="0"/>
              <a:t>Hukuk Önünde Eşitlik</a:t>
            </a:r>
          </a:p>
          <a:p>
            <a:pPr algn="just">
              <a:lnSpc>
                <a:spcPct val="150000"/>
              </a:lnSpc>
              <a:spcBef>
                <a:spcPts val="0"/>
              </a:spcBef>
              <a:buFont typeface="Courier New" panose="02070309020205020404" pitchFamily="49" charset="0"/>
              <a:buChar char="o"/>
            </a:pPr>
            <a:r>
              <a:rPr lang="tr-TR" sz="3200" dirty="0" smtClean="0"/>
              <a:t>Seçim ve Temsil İlkesi</a:t>
            </a:r>
          </a:p>
          <a:p>
            <a:pPr algn="just">
              <a:lnSpc>
                <a:spcPct val="150000"/>
              </a:lnSpc>
              <a:spcBef>
                <a:spcPts val="0"/>
              </a:spcBef>
              <a:buFont typeface="Courier New" panose="02070309020205020404" pitchFamily="49" charset="0"/>
              <a:buChar char="o"/>
            </a:pPr>
            <a:r>
              <a:rPr lang="tr-TR" sz="3200" dirty="0" smtClean="0"/>
              <a:t>Çoğunluğun Yönetimi</a:t>
            </a:r>
          </a:p>
          <a:p>
            <a:pPr algn="just">
              <a:lnSpc>
                <a:spcPct val="150000"/>
              </a:lnSpc>
              <a:spcBef>
                <a:spcPts val="0"/>
              </a:spcBef>
              <a:buFont typeface="Courier New" panose="02070309020205020404" pitchFamily="49" charset="0"/>
              <a:buChar char="o"/>
            </a:pPr>
            <a:r>
              <a:rPr lang="tr-TR" sz="3200" dirty="0" smtClean="0"/>
              <a:t>Azınlığın Haklarının Korunması</a:t>
            </a:r>
          </a:p>
          <a:p>
            <a:pPr marL="0" indent="0" algn="just">
              <a:lnSpc>
                <a:spcPct val="150000"/>
              </a:lnSpc>
              <a:spcBef>
                <a:spcPts val="0"/>
              </a:spcBef>
              <a:buNone/>
            </a:pPr>
            <a:endParaRPr lang="tr-TR" sz="3200" dirty="0" smtClean="0"/>
          </a:p>
        </p:txBody>
      </p:sp>
    </p:spTree>
    <p:extLst>
      <p:ext uri="{BB962C8B-B14F-4D97-AF65-F5344CB8AC3E}">
        <p14:creationId xmlns:p14="http://schemas.microsoft.com/office/powerpoint/2010/main" val="148124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588</TotalTime>
  <Words>472</Words>
  <Application>Microsoft Office PowerPoint</Application>
  <PresentationFormat>Geniş ekran</PresentationFormat>
  <Paragraphs>85</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Calibri Light</vt:lpstr>
      <vt:lpstr>Courier New</vt:lpstr>
      <vt:lpstr>Wingdings</vt:lpstr>
      <vt:lpstr>Office Teması</vt:lpstr>
      <vt:lpstr>VATANDAŞLIK</vt:lpstr>
      <vt:lpstr>BU HAFTA NELER ÖĞRENECEĞİZ?</vt:lpstr>
      <vt:lpstr>1982 TARİHLİ TÜRKİYE CUMHURİYETİ ANAYASASI</vt:lpstr>
      <vt:lpstr>1982 TARİHLİ TÜRKİYE CUMHURİYETİ ANAYASASI</vt:lpstr>
      <vt:lpstr>1982 TARİHLİ TÜRKİYE CUMHURİYETİ ANAYASASI</vt:lpstr>
      <vt:lpstr>1982 TARİHLİ TÜRKİYE CUMHURİYETİ ANAYASASI</vt:lpstr>
      <vt:lpstr>1982 TARİHLİ TÜRKİYE CUMHURİYETİ ANAYASASI</vt:lpstr>
      <vt:lpstr>1982 TARİHLİ TÜRKİYE CUMHURİYETİ ANAYASASI</vt:lpstr>
      <vt:lpstr>1982 TARİHLİ TÜRKİYE CUMHURİYETİ ANAYASASI</vt:lpstr>
      <vt:lpstr>1982 TARİHLİ TÜRKİYE CUMHURİYETİ ANAYASASI</vt:lpstr>
      <vt:lpstr>1982 TARİHLİ TÜRKİYE CUMHURİYETİ ANAYASASI</vt:lpstr>
      <vt:lpstr>1982 TARİHLİ TÜRKİYE CUMHURİYETİ ANAYASASI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VATANDAŞLIK</dc:title>
  <dc:creator>WESER</dc:creator>
  <cp:lastModifiedBy>WESER</cp:lastModifiedBy>
  <cp:revision>45</cp:revision>
  <dcterms:created xsi:type="dcterms:W3CDTF">2018-04-17T19:43:00Z</dcterms:created>
  <dcterms:modified xsi:type="dcterms:W3CDTF">2018-04-18T18:01:10Z</dcterms:modified>
</cp:coreProperties>
</file>