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Yapısalcılık ve Marksizm: </a:t>
            </a:r>
            <a:r>
              <a:rPr lang="tr-TR" dirty="0" err="1"/>
              <a:t>Althusser</a:t>
            </a:r>
            <a:r>
              <a:rPr lang="tr-TR" dirty="0"/>
              <a:t> ve Metodolojisi</a:t>
            </a:r>
            <a:br>
              <a:rPr lang="tr-TR" dirty="0"/>
            </a:br>
            <a:endParaRPr lang="tr-TR" dirty="0"/>
          </a:p>
        </p:txBody>
      </p:sp>
      <p:sp>
        <p:nvSpPr>
          <p:cNvPr id="3" name="Alt Başlık 2"/>
          <p:cNvSpPr>
            <a:spLocks noGrp="1"/>
          </p:cNvSpPr>
          <p:nvPr>
            <p:ph type="subTitle" idx="1"/>
          </p:nvPr>
        </p:nvSpPr>
        <p:spPr/>
        <p:txBody>
          <a:bodyPr/>
          <a:lstStyle/>
          <a:p>
            <a:r>
              <a:rPr lang="tr-TR" dirty="0" smtClean="0"/>
              <a:t>Bu bölümde Marksizm ve yapısalcılık ilişkisini Louis </a:t>
            </a:r>
            <a:r>
              <a:rPr lang="tr-TR" dirty="0" err="1" smtClean="0"/>
              <a:t>Althusser</a:t>
            </a:r>
            <a:r>
              <a:rPr lang="tr-TR" dirty="0" smtClean="0"/>
              <a:t> üzerinden tartışacağız. </a:t>
            </a:r>
            <a:r>
              <a:rPr lang="tr-TR" dirty="0" err="1" smtClean="0"/>
              <a:t>Althusser’in</a:t>
            </a:r>
            <a:r>
              <a:rPr lang="tr-TR" dirty="0" smtClean="0"/>
              <a:t> </a:t>
            </a:r>
            <a:r>
              <a:rPr lang="tr-TR" dirty="0" err="1" smtClean="0"/>
              <a:t>Marksizme</a:t>
            </a:r>
            <a:r>
              <a:rPr lang="tr-TR" dirty="0" smtClean="0"/>
              <a:t> katkılarını ve onun «İdeoloji ve Devletin </a:t>
            </a:r>
            <a:r>
              <a:rPr lang="tr-TR" dirty="0"/>
              <a:t>İ</a:t>
            </a:r>
            <a:r>
              <a:rPr lang="tr-TR" dirty="0" smtClean="0"/>
              <a:t>deolojik Aygıtları» adlı çalışmasının temel argümanlarını işleyeceğiz.     </a:t>
            </a:r>
            <a:endParaRPr lang="tr-TR" dirty="0"/>
          </a:p>
        </p:txBody>
      </p:sp>
    </p:spTree>
    <p:extLst>
      <p:ext uri="{BB962C8B-B14F-4D97-AF65-F5344CB8AC3E}">
        <p14:creationId xmlns:p14="http://schemas.microsoft.com/office/powerpoint/2010/main" val="3615258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a:xfrm>
            <a:off x="838200" y="1825625"/>
            <a:ext cx="10515600" cy="3308078"/>
          </a:xfrm>
        </p:spPr>
        <p:txBody>
          <a:bodyPr/>
          <a:lstStyle/>
          <a:p>
            <a:pPr marL="0" indent="0">
              <a:buNone/>
            </a:pPr>
            <a:r>
              <a:rPr lang="tr-TR" dirty="0" smtClean="0"/>
              <a:t>20. Yüzyılın en etkili filozoflarından biri olan </a:t>
            </a:r>
            <a:r>
              <a:rPr lang="tr-TR" dirty="0" err="1" smtClean="0"/>
              <a:t>Althusser</a:t>
            </a:r>
            <a:r>
              <a:rPr lang="tr-TR" dirty="0" smtClean="0"/>
              <a:t>, ideoloji teorisi alanına en büyük katkısını «Devletin İdeolojik Aygıtları» adlı makalesi ve «</a:t>
            </a:r>
            <a:r>
              <a:rPr lang="tr-TR" dirty="0" err="1" smtClean="0"/>
              <a:t>Marx</a:t>
            </a:r>
            <a:r>
              <a:rPr lang="tr-TR" dirty="0" smtClean="0"/>
              <a:t> İçin» adlı kitaplarıyla yapmıştır.</a:t>
            </a:r>
          </a:p>
          <a:p>
            <a:pPr marL="0" indent="0">
              <a:buNone/>
            </a:pPr>
            <a:r>
              <a:rPr lang="tr-TR" dirty="0" err="1" smtClean="0"/>
              <a:t>Lacan’ın</a:t>
            </a:r>
            <a:r>
              <a:rPr lang="tr-TR" dirty="0" smtClean="0"/>
              <a:t> psikanaliz çözümlemeleri ile </a:t>
            </a:r>
            <a:r>
              <a:rPr lang="tr-TR" dirty="0" err="1" smtClean="0"/>
              <a:t>Gramsci’nin</a:t>
            </a:r>
            <a:r>
              <a:rPr lang="tr-TR" dirty="0" smtClean="0"/>
              <a:t> hegemonya ve ideoloji üzerine yaptığı analizleri sentezleyerek oluşturduğu ideoloji kuramı bu alana en büyük katkılardan biridir.     </a:t>
            </a:r>
            <a:endParaRPr lang="tr-TR" dirty="0"/>
          </a:p>
        </p:txBody>
      </p:sp>
    </p:spTree>
    <p:extLst>
      <p:ext uri="{BB962C8B-B14F-4D97-AF65-F5344CB8AC3E}">
        <p14:creationId xmlns:p14="http://schemas.microsoft.com/office/powerpoint/2010/main" val="4275598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a:xfrm>
            <a:off x="838200" y="1825625"/>
            <a:ext cx="10515600" cy="3190512"/>
          </a:xfrm>
        </p:spPr>
        <p:txBody>
          <a:bodyPr/>
          <a:lstStyle/>
          <a:p>
            <a:r>
              <a:rPr lang="tr-TR" dirty="0" err="1" smtClean="0"/>
              <a:t>Althusser</a:t>
            </a:r>
            <a:r>
              <a:rPr lang="tr-TR" dirty="0" smtClean="0"/>
              <a:t> her türlü düşüncenin onun alttan alta ayakta tutan bir bilinçdışı «</a:t>
            </a:r>
            <a:r>
              <a:rPr lang="tr-TR" dirty="0" err="1" smtClean="0"/>
              <a:t>sorunsal»’a</a:t>
            </a:r>
            <a:r>
              <a:rPr lang="tr-TR" dirty="0" smtClean="0"/>
              <a:t> ilişkin terimler içinde düşünüldüğünü savunur. </a:t>
            </a:r>
          </a:p>
          <a:p>
            <a:r>
              <a:rPr lang="tr-TR" dirty="0" smtClean="0"/>
              <a:t>Ona göre «bir sorunsal kendi içinde ideolojik değildir. </a:t>
            </a:r>
            <a:r>
              <a:rPr lang="tr-TR" dirty="0" err="1" smtClean="0"/>
              <a:t>Foucault’nun</a:t>
            </a:r>
            <a:r>
              <a:rPr lang="tr-TR" dirty="0" smtClean="0"/>
              <a:t> «</a:t>
            </a:r>
            <a:r>
              <a:rPr lang="tr-TR" dirty="0" err="1" smtClean="0"/>
              <a:t>episteme</a:t>
            </a:r>
            <a:r>
              <a:rPr lang="tr-TR" dirty="0" smtClean="0"/>
              <a:t>»’sine benzer olarak, herhangi bir verili tarihsel dönemde  söyleyebileceğimiz ve kavrayabileceğimiz şeylerin sınırını oluşturan kategorilerin belirli bir organizasyonudur».  (</a:t>
            </a:r>
            <a:r>
              <a:rPr lang="tr-TR" dirty="0" err="1" smtClean="0"/>
              <a:t>Eagleton</a:t>
            </a:r>
            <a:r>
              <a:rPr lang="tr-TR" dirty="0" smtClean="0"/>
              <a:t>: 195)</a:t>
            </a:r>
          </a:p>
        </p:txBody>
      </p:sp>
    </p:spTree>
    <p:extLst>
      <p:ext uri="{BB962C8B-B14F-4D97-AF65-F5344CB8AC3E}">
        <p14:creationId xmlns:p14="http://schemas.microsoft.com/office/powerpoint/2010/main" val="297105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p:txBody>
          <a:bodyPr/>
          <a:lstStyle/>
          <a:p>
            <a:pPr marL="0" indent="0">
              <a:buNone/>
            </a:pPr>
            <a:r>
              <a:rPr lang="tr-TR" dirty="0" smtClean="0"/>
              <a:t>«Bir sorunsal kendi içinde «ideolojik» değildir. Örneğin </a:t>
            </a:r>
            <a:r>
              <a:rPr lang="tr-TR" dirty="0" err="1"/>
              <a:t>Althusser’e</a:t>
            </a:r>
            <a:r>
              <a:rPr lang="tr-TR" dirty="0"/>
              <a:t> göre bütün ideolojik kusurlardan arınmış olan gerçek bilime özgü </a:t>
            </a:r>
            <a:r>
              <a:rPr lang="tr-TR" dirty="0" smtClean="0"/>
              <a:t>söylemleri </a:t>
            </a:r>
            <a:r>
              <a:rPr lang="tr-TR" dirty="0"/>
              <a:t>içerir… </a:t>
            </a:r>
            <a:r>
              <a:rPr lang="tr-TR" dirty="0" smtClean="0"/>
              <a:t>ama </a:t>
            </a:r>
            <a:r>
              <a:rPr lang="tr-TR" dirty="0"/>
              <a:t>özgül bir </a:t>
            </a:r>
            <a:r>
              <a:rPr lang="tr-TR" dirty="0" smtClean="0"/>
              <a:t>ideolojiye </a:t>
            </a:r>
            <a:r>
              <a:rPr lang="tr-TR" dirty="0"/>
              <a:t>ya da ideolojiler kümesine ait bir sorunsaldan söz etmemiz olanaklıdır</a:t>
            </a:r>
            <a:r>
              <a:rPr lang="tr-TR" dirty="0" smtClean="0"/>
              <a:t>. Bundan söz etmek, belirli kavramların </a:t>
            </a:r>
            <a:r>
              <a:rPr lang="tr-TR" dirty="0" err="1" smtClean="0"/>
              <a:t>olanaklılığını</a:t>
            </a:r>
            <a:r>
              <a:rPr lang="tr-TR" dirty="0" smtClean="0"/>
              <a:t> dışlayacak şekilde organize edilmiş kategorilerin oluşturduğu temel teşkil edici bir yapıya gönderme yapmak demektir. İdeolojik bir sorunsal çok şey söyleyen bir takım suskunluklar ve </a:t>
            </a:r>
            <a:r>
              <a:rPr lang="tr-TR" dirty="0" err="1" smtClean="0"/>
              <a:t>gözardı</a:t>
            </a:r>
            <a:r>
              <a:rPr lang="tr-TR" dirty="0" smtClean="0"/>
              <a:t> eteler etrafında döner ve öyle bir biçimde oluşturulmuştur ki içinde sorulabilecek her soru belirli türden yanıtları önceden varsayar. Dolayısıyla temel yapısı kapalı, döngüsel, ve kendi kendini onaylayıcıdır.»   (</a:t>
            </a:r>
            <a:r>
              <a:rPr lang="tr-TR" dirty="0" err="1" smtClean="0"/>
              <a:t>Eagleton</a:t>
            </a:r>
            <a:r>
              <a:rPr lang="tr-TR" dirty="0" smtClean="0"/>
              <a:t>: 195) </a:t>
            </a:r>
            <a:endParaRPr lang="tr-TR" dirty="0"/>
          </a:p>
          <a:p>
            <a:endParaRPr lang="tr-TR" dirty="0"/>
          </a:p>
        </p:txBody>
      </p:sp>
    </p:spTree>
    <p:extLst>
      <p:ext uri="{BB962C8B-B14F-4D97-AF65-F5344CB8AC3E}">
        <p14:creationId xmlns:p14="http://schemas.microsoft.com/office/powerpoint/2010/main" val="2048585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p:txBody>
          <a:bodyPr>
            <a:normAutofit lnSpcReduction="10000"/>
          </a:bodyPr>
          <a:lstStyle/>
          <a:p>
            <a:r>
              <a:rPr lang="tr-TR" dirty="0" smtClean="0"/>
              <a:t>Oysa </a:t>
            </a:r>
            <a:r>
              <a:rPr lang="tr-TR" dirty="0" err="1" smtClean="0"/>
              <a:t>Althusser’e</a:t>
            </a:r>
            <a:r>
              <a:rPr lang="tr-TR" dirty="0" smtClean="0"/>
              <a:t> göre bilimsel bir sorunsal tam tersine açık uçludur. Yeni bilimsel nesnelerin ortaya çıkışı ve yeni bir sorular ufkunun açılışıyla devrime uğratılabilir. Bilim sahiden keşif yapan bir uğraş iken, ideolojiler inatla yerlerinde saymalarına rağmen ileri gidiyormuş izlenimi veririler. </a:t>
            </a:r>
          </a:p>
          <a:p>
            <a:r>
              <a:rPr lang="tr-TR" dirty="0" smtClean="0"/>
              <a:t>Dolayısıyla bu düşünceleri ile </a:t>
            </a:r>
            <a:r>
              <a:rPr lang="tr-TR" dirty="0" err="1" smtClean="0"/>
              <a:t>Althusser</a:t>
            </a:r>
            <a:r>
              <a:rPr lang="tr-TR" dirty="0" smtClean="0"/>
              <a:t> Aydınlanma çizgisine tekrar dönerek bilim ve ideoloji arasına kesin bir karşıtlık çizer ve  bir anlamda bütün ideolojileri bilim öncesi şeyler, önyargılar ve boş inançlar olarak görür. (</a:t>
            </a:r>
            <a:r>
              <a:rPr lang="tr-TR" dirty="0" err="1" smtClean="0"/>
              <a:t>Eagleton</a:t>
            </a:r>
            <a:r>
              <a:rPr lang="tr-TR" dirty="0" smtClean="0"/>
              <a:t>: 195-7)</a:t>
            </a:r>
          </a:p>
          <a:p>
            <a:r>
              <a:rPr lang="tr-TR" dirty="0" smtClean="0"/>
              <a:t>İdeoloji teorisinin  günümüzde geldiği yer </a:t>
            </a:r>
            <a:r>
              <a:rPr lang="tr-TR" dirty="0" err="1" smtClean="0"/>
              <a:t>açısıdan</a:t>
            </a:r>
            <a:r>
              <a:rPr lang="tr-TR" dirty="0" smtClean="0"/>
              <a:t> bu, oldukça savunulamaz bir pozisyondur.       </a:t>
            </a:r>
            <a:endParaRPr lang="tr-TR" dirty="0"/>
          </a:p>
        </p:txBody>
      </p:sp>
    </p:spTree>
    <p:extLst>
      <p:ext uri="{BB962C8B-B14F-4D97-AF65-F5344CB8AC3E}">
        <p14:creationId xmlns:p14="http://schemas.microsoft.com/office/powerpoint/2010/main" val="2291563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p:txBody>
          <a:bodyPr/>
          <a:lstStyle/>
          <a:p>
            <a:r>
              <a:rPr lang="tr-TR" dirty="0" smtClean="0"/>
              <a:t>Öte yandan </a:t>
            </a:r>
            <a:r>
              <a:rPr lang="tr-TR" dirty="0" err="1" smtClean="0"/>
              <a:t>Althusser’in</a:t>
            </a:r>
            <a:r>
              <a:rPr lang="tr-TR" dirty="0" smtClean="0"/>
              <a:t> </a:t>
            </a:r>
            <a:r>
              <a:rPr lang="tr-TR" dirty="0" err="1" smtClean="0"/>
              <a:t>Lacan’a</a:t>
            </a:r>
            <a:r>
              <a:rPr lang="tr-TR" dirty="0" smtClean="0"/>
              <a:t> yaslanarak yaptığı başka bir ideoloji tanımı çok daha işlevsel ve ufuk açıcıdır. Burada </a:t>
            </a:r>
            <a:r>
              <a:rPr lang="tr-TR" dirty="0" err="1" smtClean="0"/>
              <a:t>Althusser</a:t>
            </a:r>
            <a:r>
              <a:rPr lang="tr-TR" dirty="0" smtClean="0"/>
              <a:t> ideolojiyi</a:t>
            </a:r>
          </a:p>
          <a:p>
            <a:pPr marL="0" indent="0">
              <a:buNone/>
            </a:pPr>
            <a:r>
              <a:rPr lang="tr-TR" dirty="0" smtClean="0"/>
              <a:t> «bireylerin kendi varoluş koşullarıyla girdikleri imgesel ilişkilerin bir temsili» olarak tanımlar. </a:t>
            </a:r>
            <a:r>
              <a:rPr lang="tr-TR" dirty="0"/>
              <a:t>(</a:t>
            </a:r>
            <a:r>
              <a:rPr lang="tr-TR" dirty="0" err="1"/>
              <a:t>Althusser</a:t>
            </a:r>
            <a:r>
              <a:rPr lang="tr-TR" dirty="0"/>
              <a:t>: </a:t>
            </a:r>
            <a:r>
              <a:rPr lang="tr-TR" dirty="0" smtClean="0"/>
              <a:t>202)</a:t>
            </a:r>
          </a:p>
          <a:p>
            <a:pPr marL="0" indent="0">
              <a:buNone/>
            </a:pPr>
            <a:r>
              <a:rPr lang="tr-TR" dirty="0" smtClean="0"/>
              <a:t>Ona göre «ideoloji içinde insanlar aslında kendi aralarındaki ve kendileriyle varoluş koşulları arasındaki ilişkileri değil, kendi aralarındaki e kendileriyle </a:t>
            </a:r>
            <a:r>
              <a:rPr lang="tr-TR" dirty="0" err="1" smtClean="0"/>
              <a:t>kend</a:t>
            </a:r>
            <a:r>
              <a:rPr lang="tr-TR" dirty="0" smtClean="0"/>
              <a:t> varoluş koşulları arasındaki yaşama biçimlerini ifade ederler: Bu hem gerçek bir ilişkiyi hem de «</a:t>
            </a:r>
            <a:r>
              <a:rPr lang="tr-TR" i="1" dirty="0" smtClean="0"/>
              <a:t>imgesel</a:t>
            </a:r>
            <a:r>
              <a:rPr lang="tr-TR" dirty="0" smtClean="0"/>
              <a:t>», «</a:t>
            </a:r>
            <a:r>
              <a:rPr lang="tr-TR" i="1" dirty="0" smtClean="0"/>
              <a:t>yaşanmış</a:t>
            </a:r>
            <a:r>
              <a:rPr lang="tr-TR" dirty="0" smtClean="0"/>
              <a:t>» bir ilişkiyi gerektirir.       </a:t>
            </a:r>
            <a:endParaRPr lang="tr-TR" dirty="0"/>
          </a:p>
        </p:txBody>
      </p:sp>
    </p:spTree>
    <p:extLst>
      <p:ext uri="{BB962C8B-B14F-4D97-AF65-F5344CB8AC3E}">
        <p14:creationId xmlns:p14="http://schemas.microsoft.com/office/powerpoint/2010/main" val="242575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a:xfrm>
            <a:off x="838200" y="1825625"/>
            <a:ext cx="10515600" cy="3347266"/>
          </a:xfrm>
        </p:spPr>
        <p:txBody>
          <a:bodyPr/>
          <a:lstStyle/>
          <a:p>
            <a:pPr marL="0" indent="0">
              <a:buNone/>
            </a:pPr>
            <a:r>
              <a:rPr lang="tr-TR" dirty="0" smtClean="0"/>
              <a:t>İdeoloji içinde, gerçek ilişki, kaçınılmaz olarak imgesel ilişki içine yerleştirilir. «Özne imgesel olanda yaşar», demek, öznenin içten gelen zorlayıcı bir hissin etkisiyle dünyayı kendisine dayandırdığını </a:t>
            </a:r>
            <a:r>
              <a:rPr lang="tr-TR" dirty="0" err="1" smtClean="0"/>
              <a:t>idda</a:t>
            </a:r>
            <a:r>
              <a:rPr lang="tr-TR" dirty="0" smtClean="0"/>
              <a:t> etmektir. </a:t>
            </a:r>
          </a:p>
          <a:p>
            <a:pPr marL="0" indent="0">
              <a:buNone/>
            </a:pPr>
            <a:r>
              <a:rPr lang="tr-TR" dirty="0" err="1" smtClean="0"/>
              <a:t>Althusser</a:t>
            </a:r>
            <a:r>
              <a:rPr lang="tr-TR" dirty="0" smtClean="0"/>
              <a:t> ideoloji aracılığıyla toplumun bizi «çağırdığını» ya da bize «seslendiğini» biz eşsiz bir değer olarak seçip ismen hitap eder gibi göründüğünü belirtir. </a:t>
            </a:r>
            <a:r>
              <a:rPr lang="tr-TR" dirty="0"/>
              <a:t>(</a:t>
            </a:r>
            <a:r>
              <a:rPr lang="tr-TR" dirty="0" err="1"/>
              <a:t>Althusser</a:t>
            </a:r>
            <a:r>
              <a:rPr lang="tr-TR" dirty="0"/>
              <a:t>: </a:t>
            </a:r>
            <a:r>
              <a:rPr lang="tr-TR" dirty="0" smtClean="0"/>
              <a:t>202-3)</a:t>
            </a:r>
            <a:endParaRPr lang="tr-TR" dirty="0"/>
          </a:p>
          <a:p>
            <a:pPr marL="0" indent="0">
              <a:buNone/>
            </a:pPr>
            <a:endParaRPr lang="tr-TR" dirty="0"/>
          </a:p>
        </p:txBody>
      </p:sp>
    </p:spTree>
    <p:extLst>
      <p:ext uri="{BB962C8B-B14F-4D97-AF65-F5344CB8AC3E}">
        <p14:creationId xmlns:p14="http://schemas.microsoft.com/office/powerpoint/2010/main" val="633361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r>
              <a:rPr lang="tr-TR" dirty="0" smtClean="0"/>
              <a:t> </a:t>
            </a:r>
            <a:endParaRPr lang="tr-TR" dirty="0"/>
          </a:p>
        </p:txBody>
      </p:sp>
      <p:sp>
        <p:nvSpPr>
          <p:cNvPr id="3" name="İçerik Yer Tutucusu 2"/>
          <p:cNvSpPr>
            <a:spLocks noGrp="1"/>
          </p:cNvSpPr>
          <p:nvPr>
            <p:ph idx="1"/>
          </p:nvPr>
        </p:nvSpPr>
        <p:spPr>
          <a:xfrm>
            <a:off x="838200" y="1825625"/>
            <a:ext cx="10515600" cy="3882844"/>
          </a:xfrm>
        </p:spPr>
        <p:txBody>
          <a:bodyPr>
            <a:normAutofit fontScale="92500" lnSpcReduction="10000"/>
          </a:bodyPr>
          <a:lstStyle/>
          <a:p>
            <a:r>
              <a:rPr lang="tr-TR" dirty="0" smtClean="0"/>
              <a:t>Küçük çocuğun kendisi ortadan kaybolduğunda kendiyle birlikte dünyanın da yok olacağını inanması gibi, ideoloji kendisinin bizsiz devam edemeyeceği yanılsamasını besler.</a:t>
            </a:r>
            <a:r>
              <a:rPr lang="tr-TR" dirty="0"/>
              <a:t> (</a:t>
            </a:r>
            <a:r>
              <a:rPr lang="tr-TR" dirty="0" err="1"/>
              <a:t>Althusser</a:t>
            </a:r>
            <a:r>
              <a:rPr lang="tr-TR" dirty="0"/>
              <a:t>: </a:t>
            </a:r>
            <a:r>
              <a:rPr lang="tr-TR" dirty="0" smtClean="0"/>
              <a:t>203)</a:t>
            </a:r>
          </a:p>
          <a:p>
            <a:r>
              <a:rPr lang="tr-TR" dirty="0" smtClean="0"/>
              <a:t>İdeoloji bu şekilde bizi «belirleyerek» kalabalık bireyler yığını içinden bizzat bizi işaret edip çağırarak ve yüzünü merhametle bize çevirerek, bireysel özneler olarak var olmamızı sağlar.   </a:t>
            </a:r>
          </a:p>
          <a:p>
            <a:r>
              <a:rPr lang="tr-TR" dirty="0" smtClean="0"/>
              <a:t>Özetle </a:t>
            </a:r>
            <a:r>
              <a:rPr lang="tr-TR" dirty="0" err="1" smtClean="0"/>
              <a:t>Althusser</a:t>
            </a:r>
            <a:r>
              <a:rPr lang="tr-TR" dirty="0" smtClean="0"/>
              <a:t> biri rasyonalist diğeri pozitivist olmak üzere iki ideoloji anlayışı arasında gidip gelir. Ancak Devletin İdeolojik </a:t>
            </a:r>
            <a:r>
              <a:rPr lang="tr-TR" dirty="0"/>
              <a:t>A</a:t>
            </a:r>
            <a:r>
              <a:rPr lang="tr-TR" dirty="0" smtClean="0"/>
              <a:t>ygıtları makalesinde yaptığı tartışmayla bu ikisi arasında görece özerk bir alan açmaya da çalışır  (</a:t>
            </a:r>
            <a:r>
              <a:rPr lang="tr-TR" dirty="0" err="1" smtClean="0"/>
              <a:t>Althusser</a:t>
            </a:r>
            <a:r>
              <a:rPr lang="tr-TR" dirty="0" smtClean="0"/>
              <a:t>: 216)</a:t>
            </a:r>
            <a:endParaRPr lang="tr-TR" dirty="0"/>
          </a:p>
        </p:txBody>
      </p:sp>
    </p:spTree>
    <p:extLst>
      <p:ext uri="{BB962C8B-B14F-4D97-AF65-F5344CB8AC3E}">
        <p14:creationId xmlns:p14="http://schemas.microsoft.com/office/powerpoint/2010/main" val="546575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Althusser</a:t>
            </a:r>
            <a:endParaRPr lang="tr-TR" dirty="0"/>
          </a:p>
        </p:txBody>
      </p:sp>
      <p:sp>
        <p:nvSpPr>
          <p:cNvPr id="3" name="İçerik Yer Tutucusu 2"/>
          <p:cNvSpPr>
            <a:spLocks noGrp="1"/>
          </p:cNvSpPr>
          <p:nvPr>
            <p:ph idx="1"/>
          </p:nvPr>
        </p:nvSpPr>
        <p:spPr/>
        <p:txBody>
          <a:bodyPr/>
          <a:lstStyle/>
          <a:p>
            <a:pPr marL="0" indent="0">
              <a:buNone/>
            </a:pPr>
            <a:r>
              <a:rPr lang="tr-TR" dirty="0" err="1" smtClean="0"/>
              <a:t>Althusser</a:t>
            </a:r>
            <a:r>
              <a:rPr lang="tr-TR" dirty="0" smtClean="0"/>
              <a:t> burada bize ideolojinin bir araya geldiklerinde bir toplumsal formasyon oluşturan – ve diğer ikisi ekonomik ve siyasi olan- üç alan veya kerteden biri olduğunu söyler. Ona göre bu alanlardan her biri diğerinden görece özerktir. </a:t>
            </a:r>
          </a:p>
          <a:p>
            <a:pPr marL="0" indent="0">
              <a:buNone/>
            </a:pPr>
            <a:r>
              <a:rPr lang="tr-TR" dirty="0" smtClean="0"/>
              <a:t>Bu analiz, ona ideolojiyi maddi üretimin bir yansıması olarak gören ekonomik indirgemeci anlayışla, ideolojiyi toplumsal yaşamla alakasız bir fikirler dünyası olarak algılayan yaklaşım arasında hareket etme imkanı tanır. (</a:t>
            </a:r>
            <a:r>
              <a:rPr lang="tr-TR" dirty="0" err="1" smtClean="0"/>
              <a:t>Eagleton</a:t>
            </a:r>
            <a:r>
              <a:rPr lang="tr-TR" dirty="0" smtClean="0"/>
              <a:t>: 217)     </a:t>
            </a:r>
            <a:endParaRPr lang="tr-TR" dirty="0"/>
          </a:p>
        </p:txBody>
      </p:sp>
    </p:spTree>
    <p:extLst>
      <p:ext uri="{BB962C8B-B14F-4D97-AF65-F5344CB8AC3E}">
        <p14:creationId xmlns:p14="http://schemas.microsoft.com/office/powerpoint/2010/main" val="37854478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679</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Yapısalcılık ve Marksizm: Althusser ve Metodolojisi </vt:lpstr>
      <vt:lpstr>Althusser</vt:lpstr>
      <vt:lpstr>Althusser</vt:lpstr>
      <vt:lpstr>Althusser</vt:lpstr>
      <vt:lpstr>Althusser</vt:lpstr>
      <vt:lpstr>Althusser</vt:lpstr>
      <vt:lpstr>Althusser</vt:lpstr>
      <vt:lpstr>Althusser </vt:lpstr>
      <vt:lpstr>Althusser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23</cp:revision>
  <dcterms:created xsi:type="dcterms:W3CDTF">2017-11-25T20:42:30Z</dcterms:created>
  <dcterms:modified xsi:type="dcterms:W3CDTF">2020-02-16T16:59:44Z</dcterms:modified>
</cp:coreProperties>
</file>