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6" r:id="rId5"/>
    <p:sldId id="267" r:id="rId6"/>
    <p:sldId id="269" r:id="rId7"/>
    <p:sldId id="271" r:id="rId8"/>
    <p:sldId id="273" r:id="rId9"/>
    <p:sldId id="274" r:id="rId10"/>
    <p:sldId id="275" r:id="rId11"/>
    <p:sldId id="276" r:id="rId12"/>
    <p:sldId id="284" r:id="rId13"/>
    <p:sldId id="285" r:id="rId14"/>
    <p:sldId id="28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829CB3-B8A1-487F-B408-1D3936151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FB2CBB-444C-46EB-A8F6-9B7B8844C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580A69-E913-41E1-B814-D9C7AEA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4D42DA-EC6B-4A4B-A3B2-A1CC8BE0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B9C355-6760-46BB-A400-B79F94FE9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56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75FA74-4DA9-4792-8537-F78824B5D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285E83-EACF-49D8-90F6-AF7695142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2868EA-BE2B-4525-A8A1-19AEF1F5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556333-AD34-491C-8481-CF878548C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89156E-7CC8-4CC8-8DA1-299D80C7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62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3833BC9-2835-472D-B83C-18DB8CAD7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CF5DF97-E8C1-4787-B4BC-ABB1D141C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B0F530-658C-495D-B69F-A3ADDA829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31F674-611B-4BBA-A4F2-35B43601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8C4A28-D76C-4EFF-AE61-5045ACA2A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52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979085-108B-4420-AC4D-376A4D04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8016E7-328C-4473-8F27-7AA819123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BE9D4E-D803-4CCA-9AD2-499C94468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B8E325-2411-4B3D-B7FB-2B66F1E8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38D657-A6A6-4AD6-8987-6A68E928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05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DD4ECE-9A5C-4CDD-84A4-992E6DF35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AF5FDB9-0308-4734-9F00-041F3A094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D6E5E8-64DA-48D4-987F-1FFDC306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9C8D72-52CF-4F13-82A3-B0E50F85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FC15C7-D281-4D99-8BA2-9DCE062D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33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7C778D-3A54-4196-BDD4-ABC6D3A8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4B15B5-6607-407E-A557-42523E281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51E77F7-ED10-4BE6-A4B1-2395EA916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2C8B445-4517-4333-83AC-86E28156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53630CC-7ED8-4744-8D4F-633BA2C21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F1522C-F92A-408A-8826-BB079875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03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675E6B-01F5-4EAD-9E9F-9326F1F71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B24450-0A4B-454D-A3F0-270753FFF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0C2552C-4748-49E4-9183-F12F1FD1A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00F2D12-3091-4B73-B13D-BC9BD3EBAD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EF43B51-9B27-40DA-BD79-7B8E11F891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B1091BA-C380-4268-8B15-2F66011DA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3BF1D68-1636-4D61-BA58-1F399DA9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1E54501-8DB1-40AB-BBDC-ADDA72CE2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95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D34F76-698B-49E9-83B1-8D50E8BA3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07EEB87-3CFB-447F-9701-ED7945604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6EE85C-F6DF-4F38-BE65-FB822488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782071E-43EA-491C-93F0-0CD356D9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24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7F11518-265E-44EB-BEEC-5CCCE3E7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C2A388E-9EEE-49F2-8A07-6CD16EE9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1EBBD62-C5B1-464E-A642-101CA6D6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12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87BF61-E46C-4D2D-9C42-352BED2B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F72698-D53F-4F1C-BCCF-8E1306464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86AB348-DF2A-48EA-9891-DCEF0BC9D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E453AD7-B49B-485C-884E-573154AE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6C1C27-BD8F-4A89-90D2-60CC21E9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C11954-C2FA-43CB-ADCE-0D0B8754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44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5AF251-639E-4558-80D3-7BAE2085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037949F-91EC-44DA-954D-976A5E92E6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AEF9067-F2D7-4A9A-A39D-9441A3EF0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55B7CF-F391-4AF5-A8BF-6EE06198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7C2B860-1A05-4735-A9F9-8B7C8BBB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5C5AF07-2B35-4BD1-A901-382611EF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4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B8DC68D-E411-461D-84F9-92FD7A10E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ED9E72-15EA-4EF9-A4CD-7374D86DD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328455-9E98-47FB-A379-8EFBBCF0F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846A7-D52E-4BB3-A13D-E47CF4E189D7}" type="datetimeFigureOut">
              <a:rPr lang="tr-TR" smtClean="0"/>
              <a:t>3.06.2021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26EEA9-EEAF-488E-BDE1-D97368E92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6F8AAC-F49F-4450-B5FB-EC7C1E99C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5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395220-F63E-4D3B-9C82-284A48A20D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Fen Öğretiminde Analojiler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3E4E49-8DF3-41A6-9BBD-76943DF824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9706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>
            <a:extLst>
              <a:ext uri="{FF2B5EF4-FFF2-40B4-BE49-F238E27FC236}">
                <a16:creationId xmlns:a16="http://schemas.microsoft.com/office/drawing/2014/main" id="{9F9BB7E1-9475-4EF7-8D07-436EA95CF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742" y="1537578"/>
            <a:ext cx="7416800" cy="3436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>
            <a:extLst>
              <a:ext uri="{FF2B5EF4-FFF2-40B4-BE49-F238E27FC236}">
                <a16:creationId xmlns:a16="http://schemas.microsoft.com/office/drawing/2014/main" id="{B8394EDE-02DE-4870-AB5C-5FBB2FB0B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522" y="548481"/>
            <a:ext cx="1747837" cy="576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76508194-6FA6-44C3-BC04-3FF8AC1FE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FOTOSENTEZ</a:t>
            </a:r>
            <a:b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</a:br>
            <a:endParaRPr lang="tr-TR" altLang="tr-TR"/>
          </a:p>
        </p:txBody>
      </p:sp>
      <p:pic>
        <p:nvPicPr>
          <p:cNvPr id="37890" name="Picture 2">
            <a:extLst>
              <a:ext uri="{FF2B5EF4-FFF2-40B4-BE49-F238E27FC236}">
                <a16:creationId xmlns:a16="http://schemas.microsoft.com/office/drawing/2014/main" id="{64114981-3E99-4BD1-BE9A-B9A92C6AE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3" y="1484313"/>
            <a:ext cx="91440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4814FB28-39FB-4F04-B39D-04EA55D856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sz="32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EKMEK PİŞİRME VE FOTOSENTEZ</a:t>
            </a:r>
            <a:endParaRPr lang="tr-TR" altLang="tr-TR"/>
          </a:p>
        </p:txBody>
      </p:sp>
      <p:graphicFrame>
        <p:nvGraphicFramePr>
          <p:cNvPr id="38914" name="Group 2">
            <a:extLst>
              <a:ext uri="{FF2B5EF4-FFF2-40B4-BE49-F238E27FC236}">
                <a16:creationId xmlns:a16="http://schemas.microsoft.com/office/drawing/2014/main" id="{03BF7296-8CED-48B6-97A9-961A7CD5A741}"/>
              </a:ext>
            </a:extLst>
          </p:cNvPr>
          <p:cNvGraphicFramePr>
            <a:graphicFrameLocks noGrp="1"/>
          </p:cNvGraphicFramePr>
          <p:nvPr/>
        </p:nvGraphicFramePr>
        <p:xfrm>
          <a:off x="1774826" y="1600200"/>
          <a:ext cx="8569325" cy="4675188"/>
        </p:xfrm>
        <a:graphic>
          <a:graphicData uri="http://schemas.openxmlformats.org/drawingml/2006/table">
            <a:tbl>
              <a:tblPr/>
              <a:tblGrid>
                <a:gridCol w="2665413">
                  <a:extLst>
                    <a:ext uri="{9D8B030D-6E8A-4147-A177-3AD203B41FA5}">
                      <a16:colId xmlns:a16="http://schemas.microsoft.com/office/drawing/2014/main" val="3617852088"/>
                    </a:ext>
                  </a:extLst>
                </a:gridCol>
                <a:gridCol w="2709862">
                  <a:extLst>
                    <a:ext uri="{9D8B030D-6E8A-4147-A177-3AD203B41FA5}">
                      <a16:colId xmlns:a16="http://schemas.microsoft.com/office/drawing/2014/main" val="3115514983"/>
                    </a:ext>
                  </a:extLst>
                </a:gridCol>
                <a:gridCol w="3194050">
                  <a:extLst>
                    <a:ext uri="{9D8B030D-6E8A-4147-A177-3AD203B41FA5}">
                      <a16:colId xmlns:a16="http://schemas.microsoft.com/office/drawing/2014/main" val="2304419622"/>
                    </a:ext>
                  </a:extLst>
                </a:gridCol>
              </a:tblGrid>
              <a:tr h="1073150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SÜREÇ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EKMEK PİŞİRME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FOTOSENTEZ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258435"/>
                  </a:ext>
                </a:extLst>
              </a:tr>
              <a:tr h="1071563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Materyaller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Un, Süt, Su, yağ, yumurta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Karbondioksit, Su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771936"/>
                  </a:ext>
                </a:extLst>
              </a:tr>
              <a:tr h="1073150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Enerji Kaynağı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Fırının ısısı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Güneş ışığı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199886"/>
                  </a:ext>
                </a:extLst>
              </a:tr>
              <a:tr h="1457325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Son ürün</a:t>
                      </a:r>
                      <a:endParaRPr kumimoji="0" lang="tr-TR" altLang="tr-TR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Ekmek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Şeker (Glikoz)Oksijen</a:t>
                      </a:r>
                      <a:endParaRPr kumimoji="0" lang="tr-TR" altLang="tr-TR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68258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>
            <a:extLst>
              <a:ext uri="{FF2B5EF4-FFF2-40B4-BE49-F238E27FC236}">
                <a16:creationId xmlns:a16="http://schemas.microsoft.com/office/drawing/2014/main" id="{C0AE4B34-E88E-4F32-ACE9-F950780A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8893175" cy="630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3" name="AutoShape 3">
            <a:extLst>
              <a:ext uri="{FF2B5EF4-FFF2-40B4-BE49-F238E27FC236}">
                <a16:creationId xmlns:a16="http://schemas.microsoft.com/office/drawing/2014/main" id="{1402DB33-4FB1-4E60-BB8D-5F5837B95DBC}"/>
              </a:ext>
            </a:extLst>
          </p:cNvPr>
          <p:cNvSpPr>
            <a:spLocks/>
          </p:cNvSpPr>
          <p:nvPr/>
        </p:nvSpPr>
        <p:spPr bwMode="auto">
          <a:xfrm>
            <a:off x="1524000" y="6210300"/>
            <a:ext cx="9156700" cy="6477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algn="ctr"/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HÜCRE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ACD355C8-F9B6-4FB0-BED6-9B41A597E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6979" y="1610436"/>
            <a:ext cx="10481481" cy="4445878"/>
          </a:xfrm>
        </p:spPr>
        <p:txBody>
          <a:bodyPr/>
          <a:lstStyle/>
          <a:p>
            <a:pPr marL="0" indent="0" algn="ctr">
              <a:spcBef>
                <a:spcPts val="700"/>
              </a:spcBef>
              <a:buNone/>
            </a:pPr>
            <a:r>
              <a:rPr lang="tr-TR" altLang="tr-TR" sz="3200" dirty="0" err="1">
                <a:latin typeface="Verdana" panose="020B0604030504040204" pitchFamily="34" charset="0"/>
                <a:sym typeface="Verdana" panose="020B0604030504040204" pitchFamily="34" charset="0"/>
              </a:rPr>
              <a:t>Yapılandırmacı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 kurama göre öğrenme, bireylerin çevrelerinden bilgi edindikleri ve önceki bilgi ve deneyimlerine dayanarak bireysel yorumlama ve anlamlandırmaları yapılandırdıkları aktif bir süreçtir (Driver &amp; </a:t>
            </a:r>
            <a:r>
              <a:rPr lang="tr-TR" altLang="tr-TR" sz="3200" dirty="0" err="1">
                <a:latin typeface="Verdana" panose="020B0604030504040204" pitchFamily="34" charset="0"/>
                <a:sym typeface="Verdana" panose="020B0604030504040204" pitchFamily="34" charset="0"/>
              </a:rPr>
              <a:t>Bell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, 1986). 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2B982EC3-52A3-4379-B754-E09B0B258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3081" y="1866900"/>
            <a:ext cx="10931855" cy="3124200"/>
          </a:xfrm>
        </p:spPr>
        <p:txBody>
          <a:bodyPr/>
          <a:lstStyle/>
          <a:p>
            <a:pPr marL="0" indent="0" algn="ctr">
              <a:spcBef>
                <a:spcPts val="700"/>
              </a:spcBef>
              <a:buNone/>
            </a:pP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Bilimsel dilin rahatlıkla kullanılıp, anlamlı bir öğrenmenin olması ve öğretmenlerin konu ve kavramları anlaşılır hale getirebilmeleri için yeni yöntem ve teknikleri kullanmaları gerekir.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20509C-0DC4-47CA-B71B-2202C5F52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344"/>
            <a:ext cx="10515600" cy="5221620"/>
          </a:xfrm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Bilindiği üzere fen derslerinde öğrenciler varlığı bilinen ancak gözle tam olarak görülemeyen atom, elektron vb. soyut kavramları anlamakta zorluk çekmektedirler. </a:t>
            </a:r>
          </a:p>
          <a:p>
            <a:pPr algn="ctr">
              <a:spcBef>
                <a:spcPts val="700"/>
              </a:spcBef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Bu problemlerin giderilmesinde kullanılabilecek çeşitli yöntem ve teknikler bulunmaktadır. </a:t>
            </a:r>
          </a:p>
          <a:p>
            <a:pPr algn="ctr">
              <a:spcBef>
                <a:spcPts val="700"/>
              </a:spcBef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Bu tekniklerden bir tanesi de ANALOJİLER </a:t>
            </a:r>
            <a:r>
              <a:rPr lang="tr-TR" altLang="tr-TR" dirty="0" err="1">
                <a:latin typeface="Verdana" panose="020B0604030504040204" pitchFamily="34" charset="0"/>
                <a:sym typeface="Verdana" panose="020B0604030504040204" pitchFamily="34" charset="0"/>
              </a:rPr>
              <a:t>dir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. 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2418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5455C8E0-B638-4F5C-A3F7-DB94EF0B0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Analoji (Benzetme)</a:t>
            </a:r>
            <a:endParaRPr lang="tr-TR" altLang="tr-TR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5598E74-D970-4DD0-A965-9B824E9A2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8740" y="2276476"/>
            <a:ext cx="10413242" cy="2981325"/>
          </a:xfrm>
        </p:spPr>
        <p:txBody>
          <a:bodyPr/>
          <a:lstStyle/>
          <a:p>
            <a:pPr algn="ctr">
              <a:spcBef>
                <a:spcPts val="700"/>
              </a:spcBef>
            </a:pP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Yabancılık çekilen bir olgunun </a:t>
            </a:r>
            <a:r>
              <a:rPr lang="tr-TR" altLang="tr-TR" sz="3200" i="1" dirty="0">
                <a:latin typeface="Verdana" panose="020B0604030504040204" pitchFamily="34" charset="0"/>
                <a:sym typeface="Verdana" panose="020B0604030504040204" pitchFamily="34" charset="0"/>
              </a:rPr>
              <a:t>(bilinmeyenin)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 yabancılık çekilmeyen bize tanıdık gelen bir olguya </a:t>
            </a:r>
            <a:r>
              <a:rPr lang="tr-TR" altLang="tr-TR" sz="3200" i="1" dirty="0">
                <a:latin typeface="Verdana" panose="020B0604030504040204" pitchFamily="34" charset="0"/>
                <a:sym typeface="Verdana" panose="020B0604030504040204" pitchFamily="34" charset="0"/>
              </a:rPr>
              <a:t>(bilinene)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 benzetilerek açıklanması olarak tanımlanmaktadır.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>
            <a:extLst>
              <a:ext uri="{FF2B5EF4-FFF2-40B4-BE49-F238E27FC236}">
                <a16:creationId xmlns:a16="http://schemas.microsoft.com/office/drawing/2014/main" id="{01193A78-B991-4938-9EB6-24EFCDE74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5469" y="1239246"/>
            <a:ext cx="10031104" cy="3052763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Analojiler ön bilgilerle yeni bilgiler arasında kurulan bir köprüdür. Literatürde ön bilgi ya da geçmiş durum çoğunlukla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analog, kaynak, temel ya da araç olarak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, yeni bilgi ya da yeni durum ise genellikle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hedef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olarak adlandırılmaktadır.</a:t>
            </a:r>
            <a:endParaRPr lang="tr-TR" altLang="tr-TR" dirty="0"/>
          </a:p>
        </p:txBody>
      </p:sp>
      <p:sp>
        <p:nvSpPr>
          <p:cNvPr id="22530" name="AutoShape 2">
            <a:extLst>
              <a:ext uri="{FF2B5EF4-FFF2-40B4-BE49-F238E27FC236}">
                <a16:creationId xmlns:a16="http://schemas.microsoft.com/office/drawing/2014/main" id="{4ABC033E-1B4D-4DFE-A7F3-179F08A36F4B}"/>
              </a:ext>
            </a:extLst>
          </p:cNvPr>
          <p:cNvSpPr>
            <a:spLocks/>
          </p:cNvSpPr>
          <p:nvPr/>
        </p:nvSpPr>
        <p:spPr bwMode="auto">
          <a:xfrm>
            <a:off x="1524001" y="4752975"/>
            <a:ext cx="3851275" cy="2108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algn="ctr">
              <a:spcBef>
                <a:spcPts val="1000"/>
              </a:spcBef>
            </a:pPr>
            <a:endParaRPr lang="tr-TR" altLang="tr-TR" sz="1800" b="1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spcBef>
                <a:spcPts val="1900"/>
              </a:spcBef>
            </a:pPr>
            <a:r>
              <a:rPr lang="tr-TR" altLang="tr-TR" sz="32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KAYNAK</a:t>
            </a:r>
          </a:p>
          <a:p>
            <a:pPr algn="ctr">
              <a:spcBef>
                <a:spcPts val="1300"/>
              </a:spcBef>
            </a:pPr>
            <a:r>
              <a:rPr lang="tr-TR" altLang="tr-TR" sz="2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(BİLİNEN/TANINAN OLGU)</a:t>
            </a:r>
            <a:endParaRPr lang="tr-TR" altLang="tr-TR"/>
          </a:p>
        </p:txBody>
      </p:sp>
      <p:sp>
        <p:nvSpPr>
          <p:cNvPr id="22531" name="AutoShape 3">
            <a:extLst>
              <a:ext uri="{FF2B5EF4-FFF2-40B4-BE49-F238E27FC236}">
                <a16:creationId xmlns:a16="http://schemas.microsoft.com/office/drawing/2014/main" id="{AD725950-37E3-427B-8D7D-712375213E55}"/>
              </a:ext>
            </a:extLst>
          </p:cNvPr>
          <p:cNvSpPr>
            <a:spLocks/>
          </p:cNvSpPr>
          <p:nvPr/>
        </p:nvSpPr>
        <p:spPr bwMode="auto">
          <a:xfrm>
            <a:off x="7104064" y="4724400"/>
            <a:ext cx="3240087" cy="2336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algn="ctr">
              <a:spcBef>
                <a:spcPts val="1000"/>
              </a:spcBef>
            </a:pPr>
            <a:endParaRPr lang="tr-TR" altLang="tr-TR" sz="1800" b="1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spcBef>
                <a:spcPts val="1900"/>
              </a:spcBef>
            </a:pPr>
            <a:r>
              <a:rPr lang="tr-TR" altLang="tr-TR" sz="32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HEDEF</a:t>
            </a:r>
          </a:p>
          <a:p>
            <a:pPr algn="ctr">
              <a:spcBef>
                <a:spcPts val="1300"/>
              </a:spcBef>
            </a:pPr>
            <a:r>
              <a:rPr lang="tr-TR" altLang="tr-TR" sz="2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(BİLİNMEYEN OLGU)</a:t>
            </a:r>
            <a:endParaRPr lang="tr-TR" altLang="tr-TR"/>
          </a:p>
        </p:txBody>
      </p:sp>
      <p:sp>
        <p:nvSpPr>
          <p:cNvPr id="22532" name="AutoShape 4">
            <a:extLst>
              <a:ext uri="{FF2B5EF4-FFF2-40B4-BE49-F238E27FC236}">
                <a16:creationId xmlns:a16="http://schemas.microsoft.com/office/drawing/2014/main" id="{218FDC0A-386A-4E68-A4C8-169143105EC6}"/>
              </a:ext>
            </a:extLst>
          </p:cNvPr>
          <p:cNvSpPr>
            <a:spLocks/>
          </p:cNvSpPr>
          <p:nvPr/>
        </p:nvSpPr>
        <p:spPr bwMode="auto">
          <a:xfrm>
            <a:off x="4872039" y="5373689"/>
            <a:ext cx="2447925" cy="504825"/>
          </a:xfrm>
          <a:prstGeom prst="leftRightArrow">
            <a:avLst>
              <a:gd name="adj1" fmla="val 50000"/>
              <a:gd name="adj2" fmla="val 96981"/>
            </a:avLst>
          </a:prstGeom>
          <a:solidFill>
            <a:srgbClr val="FF9900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endParaRPr lang="tr-TR" altLang="tr-TR" sz="18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44523ABB-34C2-4AD3-95F0-C09CC1449C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2513" y="1600201"/>
            <a:ext cx="10194878" cy="3629025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Yapılan çalışmalar sonucunda elde edilen bulgular, analojilerin öğrencilerde ilgi, merak ve motivasyonu arttırdığını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(Keller, 1983),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kavramsal değişmeyi desteklediğini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(</a:t>
            </a:r>
            <a:r>
              <a:rPr lang="tr-TR" altLang="tr-TR" b="1" dirty="0" err="1">
                <a:latin typeface="Verdana" panose="020B0604030504040204" pitchFamily="34" charset="0"/>
                <a:sym typeface="Verdana" panose="020B0604030504040204" pitchFamily="34" charset="0"/>
              </a:rPr>
              <a:t>Dagher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, 1994)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ve kavramlar arasındaki ilişkileri kurmada etkili bir araç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(</a:t>
            </a:r>
            <a:r>
              <a:rPr lang="tr-TR" altLang="tr-TR" b="1" dirty="0" err="1">
                <a:latin typeface="Verdana" panose="020B0604030504040204" pitchFamily="34" charset="0"/>
                <a:sym typeface="Verdana" panose="020B0604030504040204" pitchFamily="34" charset="0"/>
              </a:rPr>
              <a:t>Stepich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 ve </a:t>
            </a:r>
            <a:r>
              <a:rPr lang="tr-TR" altLang="tr-TR" b="1" dirty="0" err="1">
                <a:latin typeface="Verdana" panose="020B0604030504040204" pitchFamily="34" charset="0"/>
                <a:sym typeface="Verdana" panose="020B0604030504040204" pitchFamily="34" charset="0"/>
              </a:rPr>
              <a:t>Newby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, 1988)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olduğunu desteklemektedir.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F863263-9734-4384-AFA0-7CA2AB223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3082" y="573207"/>
            <a:ext cx="11122924" cy="5483108"/>
          </a:xfrm>
        </p:spPr>
        <p:txBody>
          <a:bodyPr>
            <a:normAutofit/>
          </a:bodyPr>
          <a:lstStyle/>
          <a:p>
            <a:pPr marL="319088" indent="-319088" algn="ctr">
              <a:lnSpc>
                <a:spcPct val="80000"/>
              </a:lnSpc>
              <a:spcBef>
                <a:spcPts val="700"/>
              </a:spcBef>
            </a:pPr>
            <a:r>
              <a:rPr lang="tr-TR" altLang="tr-TR" sz="2000" b="1" dirty="0">
                <a:latin typeface="Verdana" panose="020B0604030504040204" pitchFamily="34" charset="0"/>
                <a:sym typeface="Verdana" panose="020B0604030504040204" pitchFamily="34" charset="0"/>
              </a:rPr>
              <a:t>	</a:t>
            </a:r>
            <a:r>
              <a:rPr lang="tr-TR" altLang="tr-TR" sz="3200" b="1" dirty="0">
                <a:latin typeface="Verdana" panose="020B0604030504040204" pitchFamily="34" charset="0"/>
                <a:sym typeface="Verdana" panose="020B0604030504040204" pitchFamily="34" charset="0"/>
              </a:rPr>
              <a:t>Basit Analojiler</a:t>
            </a:r>
          </a:p>
          <a:p>
            <a:pPr marL="319088" indent="-319088" algn="ctr">
              <a:lnSpc>
                <a:spcPct val="80000"/>
              </a:lnSpc>
              <a:spcBef>
                <a:spcPts val="400"/>
              </a:spcBef>
            </a:pPr>
            <a:r>
              <a:rPr lang="tr-TR" altLang="tr-TR" sz="2000" dirty="0">
                <a:latin typeface="Verdana" panose="020B0604030504040204" pitchFamily="34" charset="0"/>
                <a:sym typeface="Verdana" panose="020B0604030504040204" pitchFamily="34" charset="0"/>
              </a:rPr>
              <a:t>	Herhangi bir olay-olgunun bire bir benzetilmesidir.</a:t>
            </a:r>
          </a:p>
          <a:p>
            <a:pPr marL="319088" indent="-319088" algn="ctr">
              <a:lnSpc>
                <a:spcPct val="80000"/>
              </a:lnSpc>
              <a:spcBef>
                <a:spcPts val="700"/>
              </a:spcBef>
            </a:pPr>
            <a:endParaRPr lang="tr-TR" altLang="tr-TR" sz="2000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 algn="ctr">
              <a:lnSpc>
                <a:spcPct val="80000"/>
              </a:lnSpc>
              <a:spcBef>
                <a:spcPts val="400"/>
              </a:spcBef>
            </a:pPr>
            <a:r>
              <a:rPr lang="tr-TR" altLang="tr-TR" sz="2000" dirty="0">
                <a:latin typeface="Verdana" panose="020B0604030504040204" pitchFamily="34" charset="0"/>
                <a:sym typeface="Verdana" panose="020B0604030504040204" pitchFamily="34" charset="0"/>
              </a:rPr>
              <a:t> Örneğin; </a:t>
            </a: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Kalbimizin (H) - Bir pompaya (K),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Elektrik-telefon kabloları (K) - Sinir Sistemine (H)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Bir şehrin şu şebeke sistemini (K) – vücudumuzdaki Dolaşım sistemine (H) </a:t>
            </a:r>
          </a:p>
          <a:p>
            <a:pPr marL="0" indent="0">
              <a:lnSpc>
                <a:spcPct val="80000"/>
              </a:lnSpc>
              <a:spcBef>
                <a:spcPts val="700"/>
              </a:spcBef>
              <a:buNone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Akyuvarlar (H) - asker (K)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virüs (K) - bilgisayar virüsü (H)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EB7AEF48-760C-45C8-8AAA-77FC20165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Örnekler</a:t>
            </a:r>
            <a:endParaRPr lang="tr-TR" altLang="tr-TR"/>
          </a:p>
        </p:txBody>
      </p:sp>
      <p:pic>
        <p:nvPicPr>
          <p:cNvPr id="27651" name="Picture 3">
            <a:extLst>
              <a:ext uri="{FF2B5EF4-FFF2-40B4-BE49-F238E27FC236}">
                <a16:creationId xmlns:a16="http://schemas.microsoft.com/office/drawing/2014/main" id="{37A8CCF3-2620-452E-9AED-8620DFE2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3141663"/>
            <a:ext cx="6408738" cy="338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8B975-45E5-4A8E-9ECA-FC4DF2552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19" y="1825625"/>
            <a:ext cx="10862481" cy="4351338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331</Words>
  <Application>Microsoft Office PowerPoint</Application>
  <PresentationFormat>Geniş ekran</PresentationFormat>
  <Paragraphs>47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Times New Roman</vt:lpstr>
      <vt:lpstr>Verdana</vt:lpstr>
      <vt:lpstr>Office Teması</vt:lpstr>
      <vt:lpstr>Fen Öğretiminde Analojiler</vt:lpstr>
      <vt:lpstr>PowerPoint Sunusu</vt:lpstr>
      <vt:lpstr>PowerPoint Sunusu</vt:lpstr>
      <vt:lpstr>PowerPoint Sunusu</vt:lpstr>
      <vt:lpstr>Analoji (Benzetme)</vt:lpstr>
      <vt:lpstr>PowerPoint Sunusu</vt:lpstr>
      <vt:lpstr>PowerPoint Sunusu</vt:lpstr>
      <vt:lpstr>PowerPoint Sunusu</vt:lpstr>
      <vt:lpstr>Örnekler</vt:lpstr>
      <vt:lpstr>PowerPoint Sunusu</vt:lpstr>
      <vt:lpstr>PowerPoint Sunusu</vt:lpstr>
      <vt:lpstr>FOTOSENTEZ </vt:lpstr>
      <vt:lpstr>EKMEK PİŞİRME VE FOTOSENTEZ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Öğretiminde Analojilerin Kullanımı</dc:title>
  <dc:creator>Eren CEYLAN</dc:creator>
  <cp:lastModifiedBy>Eren CEYLAN / ILHAM YOLCULUGU</cp:lastModifiedBy>
  <cp:revision>10</cp:revision>
  <dcterms:created xsi:type="dcterms:W3CDTF">2020-04-06T21:25:11Z</dcterms:created>
  <dcterms:modified xsi:type="dcterms:W3CDTF">2021-06-03T08:14:52Z</dcterms:modified>
</cp:coreProperties>
</file>